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5"/>
  </p:notesMasterIdLst>
  <p:handoutMasterIdLst>
    <p:handoutMasterId r:id="rId16"/>
  </p:handoutMasterIdLst>
  <p:sldIdLst>
    <p:sldId id="260" r:id="rId6"/>
    <p:sldId id="295" r:id="rId7"/>
    <p:sldId id="304" r:id="rId8"/>
    <p:sldId id="297" r:id="rId9"/>
    <p:sldId id="298" r:id="rId10"/>
    <p:sldId id="300" r:id="rId11"/>
    <p:sldId id="301" r:id="rId12"/>
    <p:sldId id="302" r:id="rId13"/>
    <p:sldId id="303" r:id="rId14"/>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A7"/>
    <a:srgbClr val="20D7C0"/>
    <a:srgbClr val="FF8200"/>
    <a:srgbClr val="0640BC"/>
    <a:srgbClr val="F1FBFF"/>
    <a:srgbClr val="086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30" autoAdjust="0"/>
    <p:restoredTop sz="95604" autoAdjust="0"/>
  </p:normalViewPr>
  <p:slideViewPr>
    <p:cSldViewPr snapToGrid="0">
      <p:cViewPr varScale="1">
        <p:scale>
          <a:sx n="42" d="100"/>
          <a:sy n="42" d="100"/>
        </p:scale>
        <p:origin x="1056" y="90"/>
      </p:cViewPr>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02.12.2023</a:t>
            </a:fld>
            <a:endParaRPr lang="ru-RU"/>
          </a:p>
        </p:txBody>
      </p:sp>
      <p:sp>
        <p:nvSpPr>
          <p:cNvPr id="4" name="Нижний колонтитул 3">
            <a:extLst>
              <a:ext uri="{FF2B5EF4-FFF2-40B4-BE49-F238E27FC236}">
                <a16:creationId xmlns:a16="http://schemas.microsoft.com/office/drawing/2014/main"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sv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4.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4.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6.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45B1F976-7723-DE44-8A75-BD8CE829A488}"/>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99689338-717F-E34D-AF5C-7B3C597236A9}"/>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CAAFB9D2-E37D-5C45-938E-F6E2AF1FAAE8}"/>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id="{E938B5B4-D636-894E-A4BC-34D240BA9D6A}"/>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p15="http://schemas.microsoft.com/office/powerpoint/2012/main">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id="{BE9342B2-9B05-4142-AF50-13B59E7D4387}"/>
              </a:ext>
            </a:extLst>
          </p:cNvPr>
          <p:cNvPicPr>
            <a:picLocks noChangeAspect="1"/>
          </p:cNvPicPr>
          <p:nvPr userDrawn="1"/>
        </p:nvPicPr>
        <p:blipFill>
          <a:blip r:embed="rId6">
            <a:extLst>
              <a:ext uri="{96DAC541-7B7A-43D3-8B79-37D633B846F1}">
                <asvg:svgBlip xmlns="" xmlns:asvg="http://schemas.microsoft.com/office/drawing/2016/SVG/main"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p15="http://schemas.microsoft.com/office/powerpoint/2012/main">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id="{5DED0A0F-6A06-D645-BB7B-B3C096E8F310}"/>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CA253B6D-528B-4C4E-BB42-F73F086058A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id="{E7927BA8-6461-3E44-879B-33796ACFDC99}"/>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ABAF0E-B356-8A4A-BFDC-8AEA703BC85B}"/>
              </a:ext>
            </a:extLst>
          </p:cNvPr>
          <p:cNvSpPr>
            <a:spLocks noGrp="1"/>
          </p:cNvSpPr>
          <p:nvPr>
            <p:ph type="ctrTitle"/>
          </p:nvPr>
        </p:nvSpPr>
        <p:spPr>
          <a:xfrm>
            <a:off x="888112" y="3574472"/>
            <a:ext cx="8918828" cy="5546668"/>
          </a:xfrm>
        </p:spPr>
        <p:txBody>
          <a:bodyPr>
            <a:normAutofit fontScale="90000"/>
          </a:bodyPr>
          <a:lstStyle/>
          <a:p>
            <a:pPr algn="ctr"/>
            <a:r>
              <a:rPr lang="ru-RU" dirty="0"/>
              <a:t>Повышение электроэффективности в городской среде (покрытие для </a:t>
            </a:r>
            <a:r>
              <a:rPr lang="ru-RU" dirty="0" smtClean="0"/>
              <a:t>автодорог, </a:t>
            </a:r>
            <a:r>
              <a:rPr lang="ru-RU" dirty="0"/>
              <a:t>которое выполняло бы функцию солнечной батареи)</a:t>
            </a:r>
            <a:endParaRPr lang="ru-RU" dirty="0"/>
          </a:p>
        </p:txBody>
      </p:sp>
    </p:spTree>
    <p:extLst>
      <p:ext uri="{BB962C8B-B14F-4D97-AF65-F5344CB8AC3E}">
        <p14:creationId xmlns:p14="http://schemas.microsoft.com/office/powerpoint/2010/main"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a:extLst>
              <a:ext uri="{FF2B5EF4-FFF2-40B4-BE49-F238E27FC236}">
                <a16:creationId xmlns:a16="http://schemas.microsoft.com/office/drawing/2014/main" id="{5E3FCA23-D8EC-B74D-B073-8974604F5A63}"/>
              </a:ext>
            </a:extLst>
          </p:cNvPr>
          <p:cNvSpPr>
            <a:spLocks noGrp="1"/>
          </p:cNvSpPr>
          <p:nvPr>
            <p:ph type="title"/>
          </p:nvPr>
        </p:nvSpPr>
        <p:spPr/>
        <p:txBody>
          <a:bodyPr/>
          <a:lstStyle/>
          <a:p>
            <a:r>
              <a:rPr lang="ru-RU" b="1" dirty="0"/>
              <a:t>Актуальность проекта</a:t>
            </a:r>
          </a:p>
        </p:txBody>
      </p:sp>
      <p:sp>
        <p:nvSpPr>
          <p:cNvPr id="20" name="Текст 19">
            <a:extLst>
              <a:ext uri="{FF2B5EF4-FFF2-40B4-BE49-F238E27FC236}">
                <a16:creationId xmlns:a16="http://schemas.microsoft.com/office/drawing/2014/main" id="{283F6D99-FE8F-3447-990D-DE77451547E1}"/>
              </a:ext>
            </a:extLst>
          </p:cNvPr>
          <p:cNvSpPr>
            <a:spLocks noGrp="1"/>
          </p:cNvSpPr>
          <p:nvPr>
            <p:ph type="body" sz="quarter" idx="13"/>
          </p:nvPr>
        </p:nvSpPr>
        <p:spPr>
          <a:xfrm>
            <a:off x="1534668" y="2553780"/>
            <a:ext cx="17804892" cy="7554912"/>
          </a:xfrm>
        </p:spPr>
        <p:txBody>
          <a:bodyPr/>
          <a:lstStyle/>
          <a:p>
            <a:pPr algn="just"/>
            <a:r>
              <a:rPr lang="ru-RU" sz="4000" dirty="0"/>
              <a:t>Любой водитель знает насколько раскаляется асфальт в жаркую погоду. Солнце буквально плавит дорожное покрытие. На это требуется колоссальная энергия, которая не приносит пользу. Уже не первый год проводятся исследовательские работы по использованию дорожного покрытия или территории дорог не только для обеспечения удобного перемещения автомобилей, но и для полезного сбора энергии. Идеи есть и эти идеи весьма многообещающи. Главная суть новаций в том, что бы хотя бы частично использовать ту колоссальную энергию, которой согревает Солнце поверхность Земли.</a:t>
            </a:r>
          </a:p>
        </p:txBody>
      </p:sp>
    </p:spTree>
    <p:extLst>
      <p:ext uri="{BB962C8B-B14F-4D97-AF65-F5344CB8AC3E}">
        <p14:creationId xmlns:p14="http://schemas.microsoft.com/office/powerpoint/2010/main"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id="{C72ED528-466D-BB48-85E5-2A2D73A027E8}"/>
              </a:ext>
            </a:extLst>
          </p:cNvPr>
          <p:cNvSpPr>
            <a:spLocks noGrp="1"/>
          </p:cNvSpPr>
          <p:nvPr>
            <p:ph type="body" sz="quarter" idx="12"/>
          </p:nvPr>
        </p:nvSpPr>
        <p:spPr/>
        <p:txBody>
          <a:bodyPr/>
          <a:lstStyle/>
          <a:p>
            <a:r>
              <a:rPr lang="ru-RU" dirty="0"/>
              <a:t>Проблема клиента, которую вы решаете.</a:t>
            </a:r>
          </a:p>
          <a:p>
            <a:endParaRPr lang="ru-RU" dirty="0"/>
          </a:p>
        </p:txBody>
      </p:sp>
      <p:sp>
        <p:nvSpPr>
          <p:cNvPr id="10" name="Заголовок 9">
            <a:extLst>
              <a:ext uri="{FF2B5EF4-FFF2-40B4-BE49-F238E27FC236}">
                <a16:creationId xmlns:a16="http://schemas.microsoft.com/office/drawing/2014/main" id="{857418DB-37CF-2943-BAD4-176F0C2D3696}"/>
              </a:ext>
            </a:extLst>
          </p:cNvPr>
          <p:cNvSpPr>
            <a:spLocks noGrp="1"/>
          </p:cNvSpPr>
          <p:nvPr>
            <p:ph type="title"/>
          </p:nvPr>
        </p:nvSpPr>
        <p:spPr/>
        <p:txBody>
          <a:bodyPr/>
          <a:lstStyle/>
          <a:p>
            <a:r>
              <a:rPr lang="ru-RU" b="1" dirty="0"/>
              <a:t>Проблема</a:t>
            </a:r>
          </a:p>
        </p:txBody>
      </p:sp>
      <p:sp>
        <p:nvSpPr>
          <p:cNvPr id="14" name="Текст 13">
            <a:extLst>
              <a:ext uri="{FF2B5EF4-FFF2-40B4-BE49-F238E27FC236}">
                <a16:creationId xmlns:a16="http://schemas.microsoft.com/office/drawing/2014/main" id="{BFFD4462-BD95-854B-8FD9-709FEADBF547}"/>
              </a:ext>
            </a:extLst>
          </p:cNvPr>
          <p:cNvSpPr>
            <a:spLocks noGrp="1"/>
          </p:cNvSpPr>
          <p:nvPr>
            <p:ph type="body" sz="quarter" idx="13"/>
          </p:nvPr>
        </p:nvSpPr>
        <p:spPr/>
        <p:txBody>
          <a:bodyPr/>
          <a:lstStyle/>
          <a:p>
            <a:r>
              <a:rPr lang="ru-RU" sz="3200" dirty="0"/>
              <a:t>Солнечная дорога – это дорожное покрытие, верхний слой которого представляет собой дорожные панели с солнечными батареями. Основная идея солнечных дорог состоит в том, чтобы использовать пространство дорог для выработки электроэнергии с помощью фотоэлектрических панелей, установленных вместо обычного бетонного или асфальтового дорожного покрытия.</a:t>
            </a:r>
          </a:p>
          <a:p>
            <a:endParaRPr lang="ru-RU" dirty="0"/>
          </a:p>
        </p:txBody>
      </p:sp>
      <p:sp>
        <p:nvSpPr>
          <p:cNvPr id="15" name="Текст 14">
            <a:extLst>
              <a:ext uri="{FF2B5EF4-FFF2-40B4-BE49-F238E27FC236}">
                <a16:creationId xmlns:a16="http://schemas.microsoft.com/office/drawing/2014/main" id="{2152D6DA-EBB8-DF4B-A09D-F2FF5954B998}"/>
              </a:ext>
            </a:extLst>
          </p:cNvPr>
          <p:cNvSpPr>
            <a:spLocks noGrp="1"/>
          </p:cNvSpPr>
          <p:nvPr>
            <p:ph type="body" sz="quarter" idx="16"/>
          </p:nvPr>
        </p:nvSpPr>
        <p:spPr/>
        <p:txBody>
          <a:bodyPr/>
          <a:lstStyle/>
          <a:p>
            <a:r>
              <a:rPr lang="ru-RU" sz="3200" dirty="0"/>
              <a:t>Также разработчики солнечных дорожных панелей рассматривают и другие функции, которые могли бы выполнять эти панели, в том числе следующие:</a:t>
            </a:r>
          </a:p>
          <a:p>
            <a:r>
              <a:rPr lang="ru-RU" sz="3200" dirty="0"/>
              <a:t>Панели могут включать в себя светодиодные фонари для создания дорожной разметки или предупреждающих сообщений, таких как «Уменьшите скорость».</a:t>
            </a:r>
          </a:p>
          <a:p>
            <a:r>
              <a:rPr lang="ru-RU" sz="3200" dirty="0"/>
              <a:t>Панели могут включать в себя нагревательные элементы, которые вырабатывают достаточно энергии для очистки проезжей части ото льда и снега.</a:t>
            </a:r>
          </a:p>
          <a:p>
            <a:r>
              <a:rPr lang="ru-RU" sz="3200" dirty="0"/>
              <a:t>Панели могут включать технологические решения для беспроводной зарядки аккумуляторов электромобилей, которые проезжают по панелям.</a:t>
            </a:r>
            <a:endParaRPr lang="ru-RU" sz="3200" dirty="0"/>
          </a:p>
        </p:txBody>
      </p:sp>
      <p:sp>
        <p:nvSpPr>
          <p:cNvPr id="16" name="Текст 15">
            <a:extLst>
              <a:ext uri="{FF2B5EF4-FFF2-40B4-BE49-F238E27FC236}">
                <a16:creationId xmlns:a16="http://schemas.microsoft.com/office/drawing/2014/main" id="{E8E038BC-E53B-614C-A9F9-2C3CA505EC53}"/>
              </a:ext>
            </a:extLst>
          </p:cNvPr>
          <p:cNvSpPr>
            <a:spLocks noGrp="1"/>
          </p:cNvSpPr>
          <p:nvPr>
            <p:ph type="body" sz="quarter" idx="17"/>
          </p:nvPr>
        </p:nvSpPr>
        <p:spPr/>
        <p:txBody>
          <a:bodyPr/>
          <a:lstStyle/>
          <a:p>
            <a:r>
              <a:rPr lang="ru-RU" dirty="0"/>
              <a:t>Почему существующих вариантов решения </a:t>
            </a:r>
            <a:br>
              <a:rPr lang="ru-RU" dirty="0"/>
            </a:br>
            <a:r>
              <a:rPr lang="ru-RU" dirty="0"/>
              <a:t>не достаточно?</a:t>
            </a:r>
          </a:p>
        </p:txBody>
      </p:sp>
    </p:spTree>
    <p:extLst>
      <p:ext uri="{BB962C8B-B14F-4D97-AF65-F5344CB8AC3E}">
        <p14:creationId xmlns:p14="http://schemas.microsoft.com/office/powerpoint/2010/main"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Что вы предлагаете, уникальные преимущества и выгоды для клиента.</a:t>
            </a:r>
          </a:p>
          <a:p>
            <a:endParaRPr lang="ru-RU" sz="2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4" name="Прямоугольник 3"/>
          <p:cNvSpPr/>
          <p:nvPr/>
        </p:nvSpPr>
        <p:spPr>
          <a:xfrm>
            <a:off x="3677284" y="3688318"/>
            <a:ext cx="12256135" cy="2862322"/>
          </a:xfrm>
          <a:prstGeom prst="rect">
            <a:avLst/>
          </a:prstGeom>
        </p:spPr>
        <p:txBody>
          <a:bodyPr wrap="square">
            <a:spAutoFit/>
          </a:bodyPr>
          <a:lstStyle/>
          <a:p>
            <a:r>
              <a:rPr lang="ru-RU" sz="3600" dirty="0">
                <a:latin typeface="-apple-system"/>
              </a:rPr>
              <a:t>В соответствии с проектом солнечные батареи должны были генерировать электроэнергию, которую можно использовать для уличного освещения и работы светофоров, а также для снабжения электроэнергией жилых домов и зарядки электромобилей.</a:t>
            </a:r>
            <a:endParaRPr lang="ru-RU" sz="3600" dirty="0"/>
          </a:p>
        </p:txBody>
      </p:sp>
    </p:spTree>
    <p:extLst>
      <p:ext uri="{BB962C8B-B14F-4D97-AF65-F5344CB8AC3E}">
        <p14:creationId xmlns:p14="http://schemas.microsoft.com/office/powerpoint/2010/main" val="112951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p:txBody>
          <a:bodyPr/>
          <a:lstStyle/>
          <a:p>
            <a:pPr>
              <a:buNone/>
            </a:pPr>
            <a:r>
              <a:rPr lang="ru-RU" sz="2800" dirty="0"/>
              <a:t>Рынок, на котором вы работаете, его объем, рост и уровень конкуренции.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Рынок</a:t>
            </a:r>
          </a:p>
        </p:txBody>
      </p:sp>
      <p:sp>
        <p:nvSpPr>
          <p:cNvPr id="4" name="Прямоугольник 3"/>
          <p:cNvSpPr/>
          <p:nvPr/>
        </p:nvSpPr>
        <p:spPr>
          <a:xfrm>
            <a:off x="3341877" y="3688646"/>
            <a:ext cx="14587855" cy="4154984"/>
          </a:xfrm>
          <a:prstGeom prst="rect">
            <a:avLst/>
          </a:prstGeom>
        </p:spPr>
        <p:txBody>
          <a:bodyPr wrap="square">
            <a:spAutoFit/>
          </a:bodyPr>
          <a:lstStyle/>
          <a:p>
            <a:r>
              <a:rPr lang="ru-RU" sz="2400" dirty="0">
                <a:latin typeface="-apple-system"/>
              </a:rPr>
              <a:t>Разработчики </a:t>
            </a:r>
            <a:r>
              <a:rPr lang="ru-RU" sz="2400" dirty="0" err="1">
                <a:latin typeface="-apple-system"/>
              </a:rPr>
              <a:t>SolaRoad</a:t>
            </a:r>
            <a:r>
              <a:rPr lang="ru-RU" sz="2400" dirty="0">
                <a:latin typeface="-apple-system"/>
              </a:rPr>
              <a:t> считали, что до 20% из 140 000 км дорог в Нидерландах можно использовать для сбора солнечной энергии.</a:t>
            </a:r>
          </a:p>
          <a:p>
            <a:r>
              <a:rPr lang="ru-RU" sz="2400" dirty="0">
                <a:latin typeface="-apple-system"/>
              </a:rPr>
              <a:t>Период проверки новой технологии должен был продолжаться три года, в течение этого периода планировалось проводить различные измерения и тесты.</a:t>
            </a:r>
          </a:p>
          <a:p>
            <a:r>
              <a:rPr lang="ru-RU" sz="2400" dirty="0">
                <a:latin typeface="-apple-system"/>
              </a:rPr>
              <a:t>В первый год велодорожка произвела около 3000 </a:t>
            </a:r>
            <a:r>
              <a:rPr lang="ru-RU" sz="2400" dirty="0" err="1">
                <a:latin typeface="-apple-system"/>
              </a:rPr>
              <a:t>кВтч</a:t>
            </a:r>
            <a:r>
              <a:rPr lang="ru-RU" sz="2400" dirty="0">
                <a:latin typeface="-apple-system"/>
              </a:rPr>
              <a:t> электроэнергии (по данным голландского источника было выработано 9800 </a:t>
            </a:r>
            <a:r>
              <a:rPr lang="ru-RU" sz="2400" dirty="0" err="1">
                <a:latin typeface="-apple-system"/>
              </a:rPr>
              <a:t>кВтч</a:t>
            </a:r>
            <a:r>
              <a:rPr lang="ru-RU" sz="2400" dirty="0">
                <a:latin typeface="-apple-system"/>
              </a:rPr>
              <a:t>), что достаточно для снабжения электроэнергией среднего дома. СМИ Великобритании подсчитали, что за те же 3 миллиона евро можно купить около 65 000 000 киловатт-часов электроэнергии, что обеспечит электроэнергией около 21 000 домов в течение года.</a:t>
            </a:r>
          </a:p>
          <a:p>
            <a:r>
              <a:rPr lang="ru-RU" sz="2400" dirty="0">
                <a:latin typeface="-apple-system"/>
              </a:rPr>
              <a:t>В 2016 году дорожка должна была быть увеличена до 100 метров, чтобы производить достаточно энергии для снабжения трех домашних хозяйств.</a:t>
            </a:r>
          </a:p>
        </p:txBody>
      </p:sp>
    </p:spTree>
    <p:extLst>
      <p:ext uri="{BB962C8B-B14F-4D97-AF65-F5344CB8AC3E}">
        <p14:creationId xmlns:p14="http://schemas.microsoft.com/office/powerpoint/2010/main"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589088"/>
            <a:ext cx="11358372" cy="1135824"/>
          </a:xfrm>
        </p:spPr>
        <p:txBody>
          <a:bodyPr/>
          <a:lstStyle/>
          <a:p>
            <a:pPr>
              <a:buNone/>
            </a:pPr>
            <a:r>
              <a:rPr lang="ru-RU" sz="2800" dirty="0"/>
              <a:t>Текущие результаты: успешные кейсы, клиенты или предварительные договоренности, привлеченные инвестиции и др.</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Текущие результаты</a:t>
            </a:r>
            <a:endParaRPr lang="ru-RU" dirty="0"/>
          </a:p>
        </p:txBody>
      </p:sp>
      <p:pic>
        <p:nvPicPr>
          <p:cNvPr id="1026" name="Picture 2" descr="https://m-gen.ru/800/600/http/eko-gorod.ucoz.ru/Presentacii/solar/slajd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0435" y="2887536"/>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33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Ключевые члены ваше команды (</a:t>
            </a:r>
            <a:r>
              <a:rPr lang="en" sz="2800" dirty="0"/>
              <a:t>CEO, CTO </a:t>
            </a:r>
            <a:r>
              <a:rPr lang="ru-RU" sz="2800" dirty="0"/>
              <a:t>и С</a:t>
            </a:r>
            <a:r>
              <a:rPr lang="en" sz="2800" dirty="0"/>
              <a:t>MO), </a:t>
            </a:r>
            <a:r>
              <a:rPr lang="ru-RU" sz="2800" dirty="0"/>
              <a:t>опыт и компетенции;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id="{7FDD3F57-7643-9446-901D-8FBE090AE245}"/>
              </a:ext>
            </a:extLst>
          </p:cNvPr>
          <p:cNvSpPr>
            <a:spLocks noGrp="1"/>
          </p:cNvSpPr>
          <p:nvPr>
            <p:ph type="body" sz="quarter" idx="13"/>
          </p:nvPr>
        </p:nvSpPr>
        <p:spPr>
          <a:xfrm>
            <a:off x="894588" y="7261818"/>
            <a:ext cx="4500372" cy="2407961"/>
          </a:xfrm>
        </p:spPr>
        <p:txBody>
          <a:bodyPr/>
          <a:lstStyle/>
          <a:p>
            <a:pPr algn="ctr"/>
            <a:r>
              <a:rPr lang="ru-RU" sz="2400" dirty="0" smtClean="0"/>
              <a:t>Один из</a:t>
            </a:r>
            <a:r>
              <a:rPr lang="ru-RU" sz="2400" dirty="0"/>
              <a:t> руководителей корпорации, который отвечает за разработку новых продуктов, и обычно руководит всей технологической частью производства</a:t>
            </a:r>
          </a:p>
        </p:txBody>
      </p:sp>
      <p:sp>
        <p:nvSpPr>
          <p:cNvPr id="24" name="Текст 23">
            <a:extLst>
              <a:ext uri="{FF2B5EF4-FFF2-40B4-BE49-F238E27FC236}">
                <a16:creationId xmlns:a16="http://schemas.microsoft.com/office/drawing/2014/main" id="{3A491EAE-61CE-9549-AB51-FD2BFFBEC8D3}"/>
              </a:ext>
            </a:extLst>
          </p:cNvPr>
          <p:cNvSpPr>
            <a:spLocks noGrp="1"/>
          </p:cNvSpPr>
          <p:nvPr>
            <p:ph type="body" sz="quarter" idx="18"/>
          </p:nvPr>
        </p:nvSpPr>
        <p:spPr/>
        <p:txBody>
          <a:bodyPr/>
          <a:lstStyle/>
          <a:p>
            <a:r>
              <a:rPr lang="ru-RU"/>
              <a:t>Грихачев Влад</a:t>
            </a:r>
            <a:endParaRPr lang="ru-RU" dirty="0"/>
          </a:p>
        </p:txBody>
      </p:sp>
      <p:sp>
        <p:nvSpPr>
          <p:cNvPr id="25" name="Текст 24">
            <a:extLst>
              <a:ext uri="{FF2B5EF4-FFF2-40B4-BE49-F238E27FC236}">
                <a16:creationId xmlns:a16="http://schemas.microsoft.com/office/drawing/2014/main" id="{90DF322C-267D-5D46-B58E-CB1ED9E48F7A}"/>
              </a:ext>
            </a:extLst>
          </p:cNvPr>
          <p:cNvSpPr>
            <a:spLocks noGrp="1"/>
          </p:cNvSpPr>
          <p:nvPr>
            <p:ph type="body" sz="quarter" idx="19"/>
          </p:nvPr>
        </p:nvSpPr>
        <p:spPr>
          <a:xfrm>
            <a:off x="5644134" y="7261819"/>
            <a:ext cx="4368546" cy="2103120"/>
          </a:xfrm>
        </p:spPr>
        <p:txBody>
          <a:bodyPr/>
          <a:lstStyle/>
          <a:p>
            <a:pPr algn="ctr"/>
            <a:r>
              <a:rPr lang="ru-RU" sz="2400" dirty="0"/>
              <a:t>Один из руководителей корпорации, который отвечает за разработку новых продуктов, и обычно руководит всей технологической частью производства</a:t>
            </a:r>
          </a:p>
          <a:p>
            <a:pPr algn="ctr"/>
            <a:endParaRPr lang="ru-RU" sz="2400" dirty="0"/>
          </a:p>
        </p:txBody>
      </p:sp>
      <p:sp>
        <p:nvSpPr>
          <p:cNvPr id="27" name="Текст 26">
            <a:extLst>
              <a:ext uri="{FF2B5EF4-FFF2-40B4-BE49-F238E27FC236}">
                <a16:creationId xmlns:a16="http://schemas.microsoft.com/office/drawing/2014/main" id="{8662CAD4-AE6A-E14B-A88F-B1C3D23B2437}"/>
              </a:ext>
            </a:extLst>
          </p:cNvPr>
          <p:cNvSpPr>
            <a:spLocks noGrp="1"/>
          </p:cNvSpPr>
          <p:nvPr>
            <p:ph type="body" sz="quarter" idx="21"/>
          </p:nvPr>
        </p:nvSpPr>
        <p:spPr/>
        <p:txBody>
          <a:bodyPr/>
          <a:lstStyle/>
          <a:p>
            <a:r>
              <a:rPr lang="ru-RU"/>
              <a:t>Алупов Никита</a:t>
            </a:r>
            <a:endParaRPr lang="ru-RU" dirty="0"/>
          </a:p>
        </p:txBody>
      </p:sp>
      <p:sp>
        <p:nvSpPr>
          <p:cNvPr id="28" name="Текст 27">
            <a:extLst>
              <a:ext uri="{FF2B5EF4-FFF2-40B4-BE49-F238E27FC236}">
                <a16:creationId xmlns:a16="http://schemas.microsoft.com/office/drawing/2014/main" id="{0CD018E0-22F1-7E4F-89FF-1DB07D3FE8E8}"/>
              </a:ext>
            </a:extLst>
          </p:cNvPr>
          <p:cNvSpPr>
            <a:spLocks noGrp="1"/>
          </p:cNvSpPr>
          <p:nvPr>
            <p:ph type="body" sz="quarter" idx="22"/>
          </p:nvPr>
        </p:nvSpPr>
        <p:spPr/>
        <p:txBody>
          <a:bodyPr/>
          <a:lstStyle/>
          <a:p>
            <a:pPr algn="ctr"/>
            <a:r>
              <a:rPr lang="ru-RU" sz="2400" dirty="0"/>
              <a:t>CMO определяет и утверждает маркетинговую стратегию компании. Он руководит деятельностью всех маркетинговых служб организации.</a:t>
            </a:r>
          </a:p>
        </p:txBody>
      </p:sp>
      <p:sp>
        <p:nvSpPr>
          <p:cNvPr id="30" name="Текст 29">
            <a:extLst>
              <a:ext uri="{FF2B5EF4-FFF2-40B4-BE49-F238E27FC236}">
                <a16:creationId xmlns:a16="http://schemas.microsoft.com/office/drawing/2014/main" id="{9F12BE12-15DF-9542-A4B6-BC4836F7D6DE}"/>
              </a:ext>
            </a:extLst>
          </p:cNvPr>
          <p:cNvSpPr>
            <a:spLocks noGrp="1"/>
          </p:cNvSpPr>
          <p:nvPr>
            <p:ph type="body" sz="quarter" idx="24"/>
          </p:nvPr>
        </p:nvSpPr>
        <p:spPr/>
        <p:txBody>
          <a:bodyPr/>
          <a:lstStyle/>
          <a:p>
            <a:r>
              <a:rPr lang="ru-RU"/>
              <a:t>Ермаков Владислав</a:t>
            </a:r>
            <a:endParaRPr lang="ru-RU" dirty="0"/>
          </a:p>
        </p:txBody>
      </p:sp>
      <p:sp>
        <p:nvSpPr>
          <p:cNvPr id="31" name="Текст 30">
            <a:extLst>
              <a:ext uri="{FF2B5EF4-FFF2-40B4-BE49-F238E27FC236}">
                <a16:creationId xmlns:a16="http://schemas.microsoft.com/office/drawing/2014/main" id="{90746CCE-2CB5-D44E-8D10-AC38E1E43348}"/>
              </a:ext>
            </a:extLst>
          </p:cNvPr>
          <p:cNvSpPr>
            <a:spLocks noGrp="1"/>
          </p:cNvSpPr>
          <p:nvPr>
            <p:ph type="body" sz="quarter" idx="25"/>
          </p:nvPr>
        </p:nvSpPr>
        <p:spPr>
          <a:xfrm>
            <a:off x="15143226" y="7374513"/>
            <a:ext cx="4134612" cy="2103120"/>
          </a:xfrm>
        </p:spPr>
        <p:txBody>
          <a:bodyPr/>
          <a:lstStyle/>
          <a:p>
            <a:pPr algn="ctr"/>
            <a:r>
              <a:rPr lang="ru-RU" sz="2400" dirty="0"/>
              <a:t>CMO определяет и утверждает маркетинговую стратегию компании. Он руководит деятельностью всех маркетинговых служб организации.</a:t>
            </a:r>
          </a:p>
        </p:txBody>
      </p:sp>
      <p:sp>
        <p:nvSpPr>
          <p:cNvPr id="33" name="Текст 32">
            <a:extLst>
              <a:ext uri="{FF2B5EF4-FFF2-40B4-BE49-F238E27FC236}">
                <a16:creationId xmlns:a16="http://schemas.microsoft.com/office/drawing/2014/main" id="{6533EAD2-9970-9245-A57A-DA4ED67C34A4}"/>
              </a:ext>
            </a:extLst>
          </p:cNvPr>
          <p:cNvSpPr>
            <a:spLocks noGrp="1"/>
          </p:cNvSpPr>
          <p:nvPr>
            <p:ph type="body" sz="quarter" idx="27"/>
          </p:nvPr>
        </p:nvSpPr>
        <p:spPr/>
        <p:txBody>
          <a:bodyPr/>
          <a:lstStyle/>
          <a:p>
            <a:r>
              <a:rPr lang="ru-RU"/>
              <a:t>Бакуев Дмитрий</a:t>
            </a:r>
            <a:endParaRPr lang="ru-RU" dirty="0"/>
          </a:p>
        </p:txBody>
      </p:sp>
      <p:sp>
        <p:nvSpPr>
          <p:cNvPr id="18" name="Текст 29">
            <a:extLst>
              <a:ext uri="{FF2B5EF4-FFF2-40B4-BE49-F238E27FC236}">
                <a16:creationId xmlns:a16="http://schemas.microsoft.com/office/drawing/2014/main" id="{9F12BE12-15DF-9542-A4B6-BC4836F7D6DE}"/>
              </a:ext>
            </a:extLst>
          </p:cNvPr>
          <p:cNvSpPr txBox="1">
            <a:spLocks/>
          </p:cNvSpPr>
          <p:nvPr/>
        </p:nvSpPr>
        <p:spPr>
          <a:xfrm>
            <a:off x="8326374" y="2668080"/>
            <a:ext cx="4134612" cy="438912"/>
          </a:xfrm>
          <a:prstGeom prst="rect">
            <a:avLst/>
          </a:prstGeom>
        </p:spPr>
        <p:txBody>
          <a:bodyPr lIns="0" tIns="0" rIns="0" bIns="0"/>
          <a:lstStyle>
            <a:lvl1pPr marL="15875"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a:t>Костылев Владислав</a:t>
            </a:r>
            <a:endParaRPr lang="ru-RU" dirty="0"/>
          </a:p>
        </p:txBody>
      </p:sp>
      <p:sp>
        <p:nvSpPr>
          <p:cNvPr id="6" name="TextBox 5"/>
          <p:cNvSpPr txBox="1"/>
          <p:nvPr/>
        </p:nvSpPr>
        <p:spPr>
          <a:xfrm>
            <a:off x="6212586" y="3494490"/>
            <a:ext cx="7132320" cy="1200329"/>
          </a:xfrm>
          <a:prstGeom prst="rect">
            <a:avLst/>
          </a:prstGeom>
          <a:noFill/>
        </p:spPr>
        <p:txBody>
          <a:bodyPr wrap="square" rtlCol="0">
            <a:spAutoFit/>
          </a:bodyPr>
          <a:lstStyle/>
          <a:p>
            <a:pPr algn="ctr"/>
            <a:r>
              <a:rPr lang="ru-RU" sz="2400" dirty="0"/>
              <a:t> CEO принимает общие ответственные решения, которые должны обеспечивать устойчивый рост компании.</a:t>
            </a:r>
          </a:p>
        </p:txBody>
      </p:sp>
    </p:spTree>
    <p:extLst>
      <p:ext uri="{BB962C8B-B14F-4D97-AF65-F5344CB8AC3E}">
        <p14:creationId xmlns:p14="http://schemas.microsoft.com/office/powerpoint/2010/main" val="2279364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Планы развития, потребности и предложение для того, кому вы адресуете презентацию.</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sp>
        <p:nvSpPr>
          <p:cNvPr id="8" name="Текст 7">
            <a:extLst>
              <a:ext uri="{FF2B5EF4-FFF2-40B4-BE49-F238E27FC236}">
                <a16:creationId xmlns:a16="http://schemas.microsoft.com/office/drawing/2014/main" id="{C1D705DB-48BD-5A41-8B3E-9DE81E2C9277}"/>
              </a:ext>
            </a:extLst>
          </p:cNvPr>
          <p:cNvSpPr>
            <a:spLocks noGrp="1"/>
          </p:cNvSpPr>
          <p:nvPr>
            <p:ph type="body" sz="quarter" idx="13"/>
          </p:nvPr>
        </p:nvSpPr>
        <p:spPr>
          <a:xfrm>
            <a:off x="894588" y="3760788"/>
            <a:ext cx="17850612" cy="7554912"/>
          </a:xfrm>
        </p:spPr>
        <p:txBody>
          <a:bodyPr/>
          <a:lstStyle/>
          <a:p>
            <a:r>
              <a:rPr lang="ru-RU" sz="2800" dirty="0"/>
              <a:t>• создание и освоение новой продукции, повышение качества выпускаемой продукции;</a:t>
            </a:r>
          </a:p>
          <a:p>
            <a:r>
              <a:rPr lang="ru-RU" sz="2800" dirty="0"/>
              <a:t>• внедрение новых технологий, механизация и авто­матизация производства;</a:t>
            </a:r>
          </a:p>
          <a:p>
            <a:r>
              <a:rPr lang="ru-RU" sz="2800" dirty="0"/>
              <a:t>• совершенствование управления и организации про­изводства;</a:t>
            </a:r>
          </a:p>
          <a:p>
            <a:r>
              <a:rPr lang="ru-RU" sz="2800" dirty="0"/>
              <a:t>• совершенствование организации труда;</a:t>
            </a:r>
          </a:p>
          <a:p>
            <a:r>
              <a:rPr lang="ru-RU" sz="2800" dirty="0"/>
              <a:t>• снижение материалоемкости и энергоемкости про­дукции;</a:t>
            </a:r>
          </a:p>
          <a:p>
            <a:r>
              <a:rPr lang="ru-RU" sz="2800" dirty="0"/>
              <a:t>• социальное развитие коллектива;</a:t>
            </a:r>
          </a:p>
          <a:p>
            <a:r>
              <a:rPr lang="ru-RU" sz="2800" dirty="0"/>
              <a:t>• охрана природы и рациональное использование природных ресурсов.</a:t>
            </a:r>
          </a:p>
          <a:p>
            <a:endParaRPr lang="ru-RU" dirty="0"/>
          </a:p>
        </p:txBody>
      </p:sp>
    </p:spTree>
    <p:extLst>
      <p:ext uri="{BB962C8B-B14F-4D97-AF65-F5344CB8AC3E}">
        <p14:creationId xmlns:p14="http://schemas.microsoft.com/office/powerpoint/2010/main" val="3453340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r>
              <a:rPr lang="ru-RU" sz="1800" dirty="0"/>
              <a:t>Сайт </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id="{7082242F-83C6-084D-AE29-2946DC57981E}"/>
              </a:ext>
            </a:extLst>
          </p:cNvPr>
          <p:cNvSpPr txBox="1">
            <a:spLocks/>
          </p:cNvSpPr>
          <p:nvPr/>
        </p:nvSpPr>
        <p:spPr>
          <a:xfrm>
            <a:off x="2668761" y="7631892"/>
            <a:ext cx="1630503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sz="2800" dirty="0"/>
              <a:t>https://pt.2035.university/project/povysenie-elektroeffektivnosti-v-gorodskoj-srede-pokrytie-dla-atvodorog-kotoroe-vypolnalo-by-funkciu-solnecnoj-batarei</a:t>
            </a:r>
            <a:endParaRPr lang="ru-RU" sz="2800" dirty="0" smtClean="0"/>
          </a:p>
        </p:txBody>
      </p:sp>
    </p:spTree>
    <p:extLst>
      <p:ext uri="{BB962C8B-B14F-4D97-AF65-F5344CB8AC3E}">
        <p14:creationId xmlns:p14="http://schemas.microsoft.com/office/powerpoint/2010/main" val="2930906525"/>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2.xml><?xml version="1.0" encoding="utf-8"?>
<ds:datastoreItem xmlns:ds="http://schemas.openxmlformats.org/officeDocument/2006/customXml" ds:itemID="{3FF6784E-6852-4EC6-93B9-B2F40371A23B}">
  <ds:schemaRefs>
    <ds:schemaRef ds:uri="http://schemas.microsoft.com/office/2006/documentManagement/types"/>
    <ds:schemaRef ds:uri="http://purl.org/dc/terms/"/>
    <ds:schemaRef ds:uri="http://purl.org/dc/elements/1.1/"/>
    <ds:schemaRef ds:uri="http://www.w3.org/XML/1998/namespace"/>
    <ds:schemaRef ds:uri="http://purl.org/dc/dcmitype/"/>
    <ds:schemaRef ds:uri="http://schemas.microsoft.com/office/infopath/2007/PartnerControls"/>
    <ds:schemaRef ds:uri="dae585fd-f7dc-4d5a-b1b8-e5742ef77c8f"/>
    <ds:schemaRef ds:uri="http://schemas.openxmlformats.org/package/2006/metadata/core-properties"/>
    <ds:schemaRef ds:uri="f3f21cfc-4d3e-42b1-8a95-d7209818f9d6"/>
    <ds:schemaRef ds:uri="http://schemas.microsoft.com/office/2006/metadata/properties"/>
  </ds:schemaRefs>
</ds:datastoreItem>
</file>

<file path=customXml/itemProps3.xml><?xml version="1.0" encoding="utf-8"?>
<ds:datastoreItem xmlns:ds="http://schemas.openxmlformats.org/officeDocument/2006/customXml" ds:itemID="{13A4F37C-2065-498A-9F8A-F1C3212BD4FE}">
  <ds:schemaRefs>
    <ds:schemaRef ds:uri="dae585fd-f7dc-4d5a-b1b8-e5742ef77c8f"/>
    <ds:schemaRef ds:uri="f3f21cfc-4d3e-42b1-8a95-d7209818f9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3766</TotalTime>
  <Words>584</Words>
  <Application>Microsoft Office PowerPoint</Application>
  <PresentationFormat>Произвольный</PresentationFormat>
  <Paragraphs>46</Paragraphs>
  <Slides>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9</vt:i4>
      </vt:variant>
    </vt:vector>
  </HeadingPairs>
  <TitlesOfParts>
    <vt:vector size="14" baseType="lpstr">
      <vt:lpstr>-apple-system</vt:lpstr>
      <vt:lpstr>Arial</vt:lpstr>
      <vt:lpstr>Calibri</vt:lpstr>
      <vt:lpstr>ОБЛОЖКИ</vt:lpstr>
      <vt:lpstr>РАЗДЕЛИТЕЛИ</vt:lpstr>
      <vt:lpstr>Повышение электроэффективности в городской среде (покрытие для автодорог, которое выполняло бы функцию солнечной батареи)</vt:lpstr>
      <vt:lpstr>Актуальность проекта</vt:lpstr>
      <vt:lpstr>Проблема</vt:lpstr>
      <vt:lpstr>Решение</vt:lpstr>
      <vt:lpstr>Рынок</vt:lpstr>
      <vt:lpstr>Текущие результаты</vt:lpstr>
      <vt:lpstr>Команда</vt:lpstr>
      <vt:lpstr>Планы развития</vt:lpstr>
      <vt:lpstr>Контакты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ЮРА</cp:lastModifiedBy>
  <cp:revision>225</cp:revision>
  <dcterms:created xsi:type="dcterms:W3CDTF">2021-03-01T12:07:13Z</dcterms:created>
  <dcterms:modified xsi:type="dcterms:W3CDTF">2023-12-02T13:51:00Z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