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2" r:id="rId1"/>
  </p:sldMasterIdLst>
  <p:notesMasterIdLst>
    <p:notesMasterId r:id="rId15"/>
  </p:notesMasterIdLst>
  <p:sldIdLst>
    <p:sldId id="256" r:id="rId2"/>
    <p:sldId id="270" r:id="rId3"/>
    <p:sldId id="274" r:id="rId4"/>
    <p:sldId id="273" r:id="rId5"/>
    <p:sldId id="261" r:id="rId6"/>
    <p:sldId id="262" r:id="rId7"/>
    <p:sldId id="272" r:id="rId8"/>
    <p:sldId id="269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753"/>
    <p:restoredTop sz="94611"/>
  </p:normalViewPr>
  <p:slideViewPr>
    <p:cSldViewPr snapToGrid="0">
      <p:cViewPr varScale="1">
        <p:scale>
          <a:sx n="68" d="100"/>
          <a:sy n="68" d="100"/>
        </p:scale>
        <p:origin x="-60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c0d7d9958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29c0d7d9958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c0d7d9958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9c0d7d9958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463294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9c0d7d9958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29c0d7d9958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3CA5A-C144-43D2-82E7-D04B9D916650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2EDC-18A2-445D-AE19-FBD0E8391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270288" y="2304002"/>
            <a:ext cx="596071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>
            <a:spLocks noGrp="1"/>
          </p:cNvSpPr>
          <p:nvPr>
            <p:ph type="pic" idx="2"/>
          </p:nvPr>
        </p:nvSpPr>
        <p:spPr>
          <a:xfrm>
            <a:off x="6770688" y="0"/>
            <a:ext cx="542131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246064" y="3968752"/>
            <a:ext cx="6029325" cy="1979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>
            <a:spLocks noGrp="1"/>
          </p:cNvSpPr>
          <p:nvPr>
            <p:ph type="pic" idx="2"/>
          </p:nvPr>
        </p:nvSpPr>
        <p:spPr>
          <a:xfrm>
            <a:off x="966001" y="548863"/>
            <a:ext cx="4552169" cy="2880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6410325" y="1898652"/>
            <a:ext cx="5189539" cy="441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592123" y="3699001"/>
            <a:ext cx="5226067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3"/>
          </p:nvPr>
        </p:nvSpPr>
        <p:spPr>
          <a:xfrm>
            <a:off x="592137" y="4733927"/>
            <a:ext cx="5226051" cy="184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7" r:id="rId13"/>
    <p:sldLayoutId id="2147483718" r:id="rId14"/>
  </p:sldLayoutIdLst>
  <p:transition spd="slow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Lebedeva12olga@yandex.r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/>
          <p:nvPr/>
        </p:nvSpPr>
        <p:spPr>
          <a:xfrm>
            <a:off x="0" y="0"/>
            <a:ext cx="679054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1"/>
          <p:cNvSpPr/>
          <p:nvPr/>
        </p:nvSpPr>
        <p:spPr>
          <a:xfrm>
            <a:off x="0" y="2439000"/>
            <a:ext cx="7221000" cy="23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12875" y="2946225"/>
            <a:ext cx="6790500" cy="13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ru-RU" sz="4300" dirty="0" smtClean="0">
                <a:solidFill>
                  <a:schemeClr val="tx1"/>
                </a:solidFill>
              </a:rPr>
              <a:t>Мусоросжигание как альтернативный источник энергии</a:t>
            </a:r>
            <a:endParaRPr sz="3300" dirty="0">
              <a:solidFill>
                <a:schemeClr val="tx1"/>
              </a:solidFill>
            </a:endParaRPr>
          </a:p>
        </p:txBody>
      </p:sp>
      <p:pic>
        <p:nvPicPr>
          <p:cNvPr id="26626" name="Picture 2" descr="https://w2e.ru/upload/medialibrary/1e6/bl_22072021_4.jpg"/>
          <p:cNvPicPr>
            <a:picLocks noGrp="1" noChangeAspect="1" noChangeArrowheads="1"/>
          </p:cNvPicPr>
          <p:nvPr>
            <p:ph type="pic" idx="2"/>
          </p:nvPr>
        </p:nvPicPr>
        <p:blipFill>
          <a:blip r:embed="rId3"/>
          <a:srcRect l="18656" r="18656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126" name="Google Shape;126;p21"/>
          <p:cNvSpPr/>
          <p:nvPr/>
        </p:nvSpPr>
        <p:spPr>
          <a:xfrm>
            <a:off x="6790544" y="2124002"/>
            <a:ext cx="430456" cy="3149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1"/>
          <p:cNvSpPr/>
          <p:nvPr/>
        </p:nvSpPr>
        <p:spPr>
          <a:xfrm rot="5400000">
            <a:off x="6787269" y="4775725"/>
            <a:ext cx="430455" cy="437008"/>
          </a:xfrm>
          <a:prstGeom prst="rtTriangle">
            <a:avLst/>
          </a:prstGeom>
          <a:solidFill>
            <a:srgbClr val="C68E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7001" y="2"/>
            <a:ext cx="1707001" cy="149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493200" cy="149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/>
          <p:cNvSpPr/>
          <p:nvPr/>
        </p:nvSpPr>
        <p:spPr>
          <a:xfrm>
            <a:off x="1" y="5716825"/>
            <a:ext cx="6790500" cy="846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26" y="5823450"/>
            <a:ext cx="67905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50" b="1" dirty="0" smtClean="0">
                <a:solidFill>
                  <a:schemeClr val="tx1"/>
                </a:solidFill>
              </a:rPr>
              <a:t>Лебедева Ольга</a:t>
            </a:r>
            <a:endParaRPr sz="1150" b="1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 b="1" dirty="0" smtClean="0">
                <a:solidFill>
                  <a:schemeClr val="tx1"/>
                </a:solidFill>
              </a:rPr>
              <a:t>Ивановский государственный энергетически университет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 b="1" dirty="0" smtClean="0">
                <a:solidFill>
                  <a:schemeClr val="tx1"/>
                </a:solidFill>
              </a:rPr>
              <a:t>3 курс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1" dirty="0" smtClean="0">
                <a:solidFill>
                  <a:schemeClr val="tx1"/>
                </a:solidFill>
              </a:rPr>
              <a:t> </a:t>
            </a:r>
            <a:r>
              <a:rPr lang="en-US" sz="1150" b="1" dirty="0">
                <a:solidFill>
                  <a:schemeClr val="tx1"/>
                </a:solidFill>
              </a:rPr>
              <a:t>РЫНОК НТИ </a:t>
            </a:r>
            <a:r>
              <a:rPr lang="ru-RU" sz="1150" b="1" dirty="0" err="1" smtClean="0">
                <a:solidFill>
                  <a:schemeClr val="tx1"/>
                </a:solidFill>
              </a:rPr>
              <a:t>ТеплоГрад</a:t>
            </a:r>
            <a:endParaRPr sz="28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bloknot-volgodonsk.ru/upload/iblock/bbf/polig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51042"/>
            <a:ext cx="5727338" cy="4295503"/>
          </a:xfrm>
          <a:prstGeom prst="rect">
            <a:avLst/>
          </a:prstGeom>
          <a:noFill/>
        </p:spPr>
      </p:pic>
      <p:pic>
        <p:nvPicPr>
          <p:cNvPr id="1030" name="Picture 6" descr="https://dailystorm.ru/media/images/2018/06/04/f5bef343-a70a-48a4-8f91-6f1a91b960e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44539"/>
            <a:ext cx="5570806" cy="3113462"/>
          </a:xfrm>
          <a:prstGeom prst="rect">
            <a:avLst/>
          </a:prstGeom>
          <a:noFill/>
        </p:spPr>
      </p:pic>
      <p:pic>
        <p:nvPicPr>
          <p:cNvPr id="1034" name="Picture 10" descr="https://islamnews.ru/wp-content/uploads/2022/02/3342688cbb6da9dcad043610af5cf16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5212" y="0"/>
            <a:ext cx="6536788" cy="3856506"/>
          </a:xfrm>
          <a:prstGeom prst="rect">
            <a:avLst/>
          </a:prstGeom>
          <a:noFill/>
        </p:spPr>
      </p:pic>
      <p:pic>
        <p:nvPicPr>
          <p:cNvPr id="1036" name="Picture 12" descr="https://vseomusore.com/wp-content/uploads/2021/04/Preimushhestva-i-nedostatki-raznyh-tipov-musoropererabatyvayushhih-zavodov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0806" y="3112482"/>
            <a:ext cx="6621194" cy="374551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Проблема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швеция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132116"/>
            <a:ext cx="7049933" cy="4920342"/>
          </a:xfrm>
        </p:spPr>
      </p:pic>
      <p:pic>
        <p:nvPicPr>
          <p:cNvPr id="5" name="Содержимое 4" descr="отходы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56725" y="1132114"/>
            <a:ext cx="6035275" cy="4920344"/>
          </a:xfrm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Решение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Получение тепловой энергии при сжигании ТБО.</a:t>
            </a:r>
            <a:endParaRPr lang="ru-RU" sz="3200" dirty="0"/>
          </a:p>
        </p:txBody>
      </p:sp>
      <p:pic>
        <p:nvPicPr>
          <p:cNvPr id="7" name="Содержимое 6" descr="швеция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7263" y="643930"/>
            <a:ext cx="6815137" cy="5111353"/>
          </a:xfrm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dirty="0" smtClean="0"/>
              <a:t>Решение</a:t>
            </a:r>
            <a:endParaRPr dirty="0"/>
          </a:p>
        </p:txBody>
      </p:sp>
      <p:pic>
        <p:nvPicPr>
          <p:cNvPr id="5" name="Содержимое 4" descr="схема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38638" y="1638300"/>
            <a:ext cx="8940149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B5250C5-431B-D14A-BD92-B6A431133CFC}"/>
              </a:ext>
            </a:extLst>
          </p:cNvPr>
          <p:cNvSpPr/>
          <p:nvPr/>
        </p:nvSpPr>
        <p:spPr>
          <a:xfrm>
            <a:off x="0" y="6411777"/>
            <a:ext cx="12192000" cy="4462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2528" b="2528"/>
          <a:stretch/>
        </p:blipFill>
        <p:spPr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171" name="Google Shape;171;p27"/>
          <p:cNvSpPr txBox="1">
            <a:spLocks noGrp="1"/>
          </p:cNvSpPr>
          <p:nvPr>
            <p:ph type="body" idx="1"/>
          </p:nvPr>
        </p:nvSpPr>
        <p:spPr>
          <a:xfrm>
            <a:off x="6668257" y="1079608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</a:pPr>
            <a:endParaRPr sz="1750"/>
          </a:p>
        </p:txBody>
      </p:sp>
      <p:sp>
        <p:nvSpPr>
          <p:cNvPr id="172" name="Google Shape;172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959"/>
              <a:buFont typeface="Calibri"/>
              <a:buNone/>
            </a:pPr>
            <a:r>
              <a:rPr lang="en-US" sz="3959" b="1" dirty="0" err="1">
                <a:solidFill>
                  <a:schemeClr val="accent1"/>
                </a:solidFill>
              </a:rPr>
              <a:t>Оценка</a:t>
            </a:r>
            <a:r>
              <a:rPr lang="en-US" sz="3959" b="1" dirty="0">
                <a:solidFill>
                  <a:schemeClr val="accent1"/>
                </a:solidFill>
              </a:rPr>
              <a:t/>
            </a:r>
            <a:br>
              <a:rPr lang="en-US" sz="3959" b="1" dirty="0">
                <a:solidFill>
                  <a:schemeClr val="accent1"/>
                </a:solidFill>
              </a:rPr>
            </a:br>
            <a:r>
              <a:rPr lang="en-US" sz="3959" b="1" dirty="0" err="1">
                <a:solidFill>
                  <a:srgbClr val="002060"/>
                </a:solidFill>
              </a:rPr>
              <a:t>Потенциала</a:t>
            </a:r>
            <a:r>
              <a:rPr lang="en-US" sz="3959" b="1" dirty="0">
                <a:solidFill>
                  <a:srgbClr val="002060"/>
                </a:solidFill>
              </a:rPr>
              <a:t> </a:t>
            </a:r>
            <a:r>
              <a:rPr lang="en-US" sz="3959" b="1" dirty="0" err="1">
                <a:solidFill>
                  <a:srgbClr val="002060"/>
                </a:solidFill>
              </a:rPr>
              <a:t>рынка</a:t>
            </a:r>
            <a:endParaRPr sz="3959" dirty="0">
              <a:solidFill>
                <a:srgbClr val="002060"/>
              </a:solidFill>
            </a:endParaRPr>
          </a:p>
        </p:txBody>
      </p:sp>
      <p:sp>
        <p:nvSpPr>
          <p:cNvPr id="173" name="Google Shape;173;p27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  <p:sp>
        <p:nvSpPr>
          <p:cNvPr id="174" name="Google Shape;174;p27"/>
          <p:cNvSpPr/>
          <p:nvPr/>
        </p:nvSpPr>
        <p:spPr>
          <a:xfrm>
            <a:off x="5800657" y="695662"/>
            <a:ext cx="648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7"/>
          <p:cNvSpPr txBox="1"/>
          <p:nvPr/>
        </p:nvSpPr>
        <p:spPr>
          <a:xfrm>
            <a:off x="6649881" y="584258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PAM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7"/>
          <p:cNvSpPr txBox="1"/>
          <p:nvPr/>
        </p:nvSpPr>
        <p:spPr>
          <a:xfrm>
            <a:off x="5928129" y="727275"/>
            <a:ext cx="39305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7"/>
          <p:cNvSpPr txBox="1"/>
          <p:nvPr/>
        </p:nvSpPr>
        <p:spPr>
          <a:xfrm>
            <a:off x="6668257" y="2599472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endParaRPr sz="1750" b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7"/>
          <p:cNvSpPr/>
          <p:nvPr/>
        </p:nvSpPr>
        <p:spPr>
          <a:xfrm>
            <a:off x="5800657" y="2215526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6649881" y="2104122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lang="ru-RU" sz="2400" b="1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ru-RU" sz="2400" b="1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600 000 000р</a:t>
            </a:r>
            <a:endParaRPr sz="2400" b="1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5800657" y="2156565"/>
            <a:ext cx="648000" cy="76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7"/>
          <p:cNvSpPr txBox="1"/>
          <p:nvPr/>
        </p:nvSpPr>
        <p:spPr>
          <a:xfrm>
            <a:off x="6701687" y="4113786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endParaRPr sz="1750" b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7"/>
          <p:cNvSpPr/>
          <p:nvPr/>
        </p:nvSpPr>
        <p:spPr>
          <a:xfrm>
            <a:off x="5834088" y="3729840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7"/>
          <p:cNvSpPr txBox="1"/>
          <p:nvPr/>
        </p:nvSpPr>
        <p:spPr>
          <a:xfrm>
            <a:off x="6683312" y="3618436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lang="ru-RU" sz="2400" b="1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ru-RU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40 </a:t>
            </a:r>
            <a:r>
              <a:rPr lang="ru-RU" sz="2400" b="1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000 000р</a:t>
            </a:r>
            <a:endParaRPr sz="2400" b="1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7"/>
          <p:cNvSpPr txBox="1"/>
          <p:nvPr/>
        </p:nvSpPr>
        <p:spPr>
          <a:xfrm>
            <a:off x="5822365" y="3674670"/>
            <a:ext cx="663899" cy="7594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7"/>
          <p:cNvSpPr txBox="1"/>
          <p:nvPr/>
        </p:nvSpPr>
        <p:spPr>
          <a:xfrm>
            <a:off x="6701687" y="5633650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endParaRPr sz="1750" b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7"/>
          <p:cNvSpPr/>
          <p:nvPr/>
        </p:nvSpPr>
        <p:spPr>
          <a:xfrm>
            <a:off x="5834088" y="5249704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6683312" y="5138300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lang="ru-RU" sz="2400" b="1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ru-RU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15 000 000</a:t>
            </a:r>
            <a:r>
              <a:rPr lang="ru-RU" sz="2400" b="1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</a:t>
            </a:r>
            <a:endParaRPr sz="2400" b="1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7"/>
          <p:cNvSpPr txBox="1"/>
          <p:nvPr/>
        </p:nvSpPr>
        <p:spPr>
          <a:xfrm>
            <a:off x="5706616" y="5241437"/>
            <a:ext cx="775472" cy="675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 модель </a:t>
            </a:r>
            <a:endParaRPr lang="ru-RU" dirty="0"/>
          </a:p>
        </p:txBody>
      </p:sp>
      <p:pic>
        <p:nvPicPr>
          <p:cNvPr id="4" name="Содержимое 3" descr="тбо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4566" y="1485457"/>
            <a:ext cx="9326879" cy="4936444"/>
          </a:xfrm>
        </p:spPr>
      </p:pic>
      <p:sp>
        <p:nvSpPr>
          <p:cNvPr id="5" name="TextBox 4"/>
          <p:cNvSpPr txBox="1"/>
          <p:nvPr/>
        </p:nvSpPr>
        <p:spPr>
          <a:xfrm>
            <a:off x="5134707" y="1828800"/>
            <a:ext cx="1677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Дешевизна продукта</a:t>
            </a:r>
          </a:p>
          <a:p>
            <a:r>
              <a:rPr lang="ru-RU" sz="1200" dirty="0" smtClean="0"/>
              <a:t>Утилизация отходов</a:t>
            </a:r>
            <a:endParaRPr lang="ru-RU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6963507" y="3559126"/>
            <a:ext cx="104100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СМИ</a:t>
            </a:r>
          </a:p>
          <a:p>
            <a:r>
              <a:rPr lang="ru-RU" sz="1200" dirty="0" smtClean="0"/>
              <a:t>Партнеры 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dirty="0" smtClean="0"/>
              <a:t>Экономика проекта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endParaRPr sz="38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099D68E-C265-0CDB-3910-98ED33971BB9}"/>
              </a:ext>
            </a:extLst>
          </p:cNvPr>
          <p:cNvSpPr/>
          <p:nvPr/>
        </p:nvSpPr>
        <p:spPr>
          <a:xfrm>
            <a:off x="-58616" y="6424246"/>
            <a:ext cx="12274063" cy="4337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1C3ADCB4-CA7F-2573-45E6-0E7148D42B1C}"/>
              </a:ext>
            </a:extLst>
          </p:cNvPr>
          <p:cNvGraphicFramePr>
            <a:graphicFrameLocks noGrp="1"/>
          </p:cNvGraphicFramePr>
          <p:nvPr/>
        </p:nvGraphicFramePr>
        <p:xfrm>
          <a:off x="745588" y="1434907"/>
          <a:ext cx="10734822" cy="4445390"/>
        </p:xfrm>
        <a:graphic>
          <a:graphicData uri="http://schemas.openxmlformats.org/drawingml/2006/table">
            <a:tbl>
              <a:tblPr/>
              <a:tblGrid>
                <a:gridCol w="3578274">
                  <a:extLst>
                    <a:ext uri="{9D8B030D-6E8A-4147-A177-3AD203B41FA5}">
                      <a16:colId xmlns:a16="http://schemas.microsoft.com/office/drawing/2014/main" xmlns="" val="949741740"/>
                    </a:ext>
                  </a:extLst>
                </a:gridCol>
                <a:gridCol w="3578274">
                  <a:extLst>
                    <a:ext uri="{9D8B030D-6E8A-4147-A177-3AD203B41FA5}">
                      <a16:colId xmlns:a16="http://schemas.microsoft.com/office/drawing/2014/main" xmlns="" val="4066584987"/>
                    </a:ext>
                  </a:extLst>
                </a:gridCol>
                <a:gridCol w="3578274">
                  <a:extLst>
                    <a:ext uri="{9D8B030D-6E8A-4147-A177-3AD203B41FA5}">
                      <a16:colId xmlns:a16="http://schemas.microsoft.com/office/drawing/2014/main" xmlns="" val="3068350657"/>
                    </a:ext>
                  </a:extLst>
                </a:gridCol>
              </a:tblGrid>
              <a:tr h="34195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Показатель</a:t>
                      </a:r>
                      <a:endParaRPr lang="ru-RU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Как считать</a:t>
                      </a:r>
                      <a:endParaRPr lang="ru-RU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Значение</a:t>
                      </a:r>
                      <a:endParaRPr lang="ru-RU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1496798"/>
                  </a:ext>
                </a:extLst>
              </a:tr>
              <a:tr h="1025860">
                <a:tc>
                  <a:txBody>
                    <a:bodyPr/>
                    <a:lstStyle/>
                    <a:p>
                      <a:r>
                        <a:rPr lang="en" dirty="0">
                          <a:effectLst/>
                          <a:latin typeface="Tahoma" panose="020B0604030504040204" pitchFamily="34" charset="0"/>
                        </a:rPr>
                        <a:t>NPV (</a:t>
                      </a:r>
                      <a:r>
                        <a:rPr lang="ru-RU" dirty="0">
                          <a:effectLst/>
                          <a:latin typeface="Tahoma" panose="020B0604030504040204" pitchFamily="34" charset="0"/>
                        </a:rPr>
                        <a:t>ЧДД - чистый дисконтированный доход), тыс. руб.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Tahoma" panose="020B0604030504040204" pitchFamily="34" charset="0"/>
                        </a:rPr>
                        <a:t>Сумма дисконтированных денежных потоков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effectLst/>
                          <a:latin typeface="Tahoma" panose="020B0604030504040204" pitchFamily="34" charset="0"/>
                        </a:rPr>
                        <a:t>11052676 </a:t>
                      </a:r>
                      <a:endParaRPr lang="ru-RU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92006708"/>
                  </a:ext>
                </a:extLst>
              </a:tr>
              <a:tr h="341953">
                <a:tc gridSpan="2">
                  <a:txBody>
                    <a:bodyPr/>
                    <a:lstStyle/>
                    <a:p>
                      <a:r>
                        <a:rPr lang="en">
                          <a:effectLst/>
                          <a:latin typeface="Tahoma" panose="020B0604030504040204" pitchFamily="34" charset="0"/>
                        </a:rPr>
                        <a:t>IRR (</a:t>
                      </a:r>
                      <a:r>
                        <a:rPr lang="ru-RU">
                          <a:effectLst/>
                          <a:latin typeface="Tahoma" panose="020B0604030504040204" pitchFamily="34" charset="0"/>
                        </a:rPr>
                        <a:t>ВНД - внутренняя норма доходности)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  <a:latin typeface="Tahoma" panose="020B0604030504040204" pitchFamily="34" charset="0"/>
                        </a:rPr>
                        <a:t>65,0%</a:t>
                      </a:r>
                      <a:endParaRPr lang="ru-RU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79667323"/>
                  </a:ext>
                </a:extLst>
              </a:tr>
              <a:tr h="683906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Tahoma" panose="020B0604030504040204" pitchFamily="34" charset="0"/>
                        </a:rPr>
                        <a:t>Расходы на проект (всего), тыс. руб.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Tahoma" panose="020B0604030504040204" pitchFamily="34" charset="0"/>
                        </a:rPr>
                        <a:t>Сумма расходов 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effectLst/>
                          <a:latin typeface="Tahoma" panose="020B0604030504040204" pitchFamily="34" charset="0"/>
                        </a:rPr>
                        <a:t>143000000</a:t>
                      </a:r>
                      <a:endParaRPr lang="ru-RU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5391492"/>
                  </a:ext>
                </a:extLst>
              </a:tr>
              <a:tr h="341953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Tahoma" panose="020B0604030504040204" pitchFamily="34" charset="0"/>
                        </a:rPr>
                        <a:t>Средний доход в год, тыс. руб. 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Tahoma" panose="020B0604030504040204" pitchFamily="34" charset="0"/>
                        </a:rPr>
                        <a:t>Среднее значение доходов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  <a:latin typeface="Tahoma" panose="020B0604030504040204" pitchFamily="34" charset="0"/>
                        </a:rPr>
                        <a:t>41250000</a:t>
                      </a:r>
                      <a:endParaRPr lang="ru-RU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34960751"/>
                  </a:ext>
                </a:extLst>
              </a:tr>
              <a:tr h="683906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Tahoma" panose="020B0604030504040204" pitchFamily="34" charset="0"/>
                        </a:rPr>
                        <a:t>Простой срок окупаемости проекта, лет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Tahoma" panose="020B0604030504040204" pitchFamily="34" charset="0"/>
                        </a:rPr>
                        <a:t>Расходы на проект/ средний доход в год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  <a:latin typeface="Tahoma" panose="020B0604030504040204" pitchFamily="34" charset="0"/>
                        </a:rPr>
                        <a:t>3,5</a:t>
                      </a:r>
                      <a:endParaRPr lang="ru-RU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42686589"/>
                  </a:ext>
                </a:extLst>
              </a:tr>
              <a:tr h="341953">
                <a:tc gridSpan="2"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Tahoma" panose="020B0604030504040204" pitchFamily="34" charset="0"/>
                        </a:rPr>
                        <a:t>Дисконтированный срок окупаемости проекта, лет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ru-RU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62055361"/>
                  </a:ext>
                </a:extLst>
              </a:tr>
              <a:tr h="683906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Tahoma" panose="020B0604030504040204" pitchFamily="34" charset="0"/>
                        </a:rPr>
                        <a:t>Индекс доходности, %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Tahoma" panose="020B0604030504040204" pitchFamily="34" charset="0"/>
                        </a:rPr>
                        <a:t>средний доход в  год/расходы на проект*100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  <a:latin typeface="Tahoma" panose="020B0604030504040204" pitchFamily="34" charset="0"/>
                        </a:rPr>
                        <a:t>28,8%</a:t>
                      </a:r>
                      <a:endParaRPr lang="ru-RU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1205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39062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sz="5400" dirty="0" smtClean="0">
                <a:solidFill>
                  <a:schemeClr val="dk1"/>
                </a:solidFill>
              </a:rPr>
              <a:t>Конкуренты</a:t>
            </a:r>
            <a:endParaRPr sz="5400" dirty="0">
              <a:solidFill>
                <a:schemeClr val="dk1"/>
              </a:solidFill>
              <a:latin typeface="Arial Rounded MT Bold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201" name="Google Shape;201;p29"/>
          <p:cNvSpPr/>
          <p:nvPr/>
        </p:nvSpPr>
        <p:spPr>
          <a:xfrm>
            <a:off x="1776000" y="2117288"/>
            <a:ext cx="2250000" cy="76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9"/>
          <p:cNvSpPr/>
          <p:nvPr/>
        </p:nvSpPr>
        <p:spPr>
          <a:xfrm>
            <a:off x="4026000" y="2113932"/>
            <a:ext cx="2250000" cy="765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9"/>
          <p:cNvSpPr/>
          <p:nvPr/>
        </p:nvSpPr>
        <p:spPr>
          <a:xfrm>
            <a:off x="6276437" y="2113932"/>
            <a:ext cx="2250000" cy="765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9"/>
          <p:cNvSpPr/>
          <p:nvPr/>
        </p:nvSpPr>
        <p:spPr>
          <a:xfrm>
            <a:off x="8527800" y="2113932"/>
            <a:ext cx="2250000" cy="765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9"/>
          <p:cNvSpPr/>
          <p:nvPr/>
        </p:nvSpPr>
        <p:spPr>
          <a:xfrm>
            <a:off x="1776000" y="2889001"/>
            <a:ext cx="2250000" cy="297000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9"/>
          <p:cNvSpPr/>
          <p:nvPr/>
        </p:nvSpPr>
        <p:spPr>
          <a:xfrm>
            <a:off x="4026000" y="2885645"/>
            <a:ext cx="2250000" cy="297000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9"/>
          <p:cNvSpPr/>
          <p:nvPr/>
        </p:nvSpPr>
        <p:spPr>
          <a:xfrm>
            <a:off x="6276437" y="2885645"/>
            <a:ext cx="2250000" cy="297000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9"/>
          <p:cNvSpPr/>
          <p:nvPr/>
        </p:nvSpPr>
        <p:spPr>
          <a:xfrm>
            <a:off x="8527800" y="2885645"/>
            <a:ext cx="2250000" cy="297000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9"/>
          <p:cNvSpPr/>
          <p:nvPr/>
        </p:nvSpPr>
        <p:spPr>
          <a:xfrm>
            <a:off x="1780257" y="5675644"/>
            <a:ext cx="2250000" cy="18335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9"/>
          <p:cNvSpPr/>
          <p:nvPr/>
        </p:nvSpPr>
        <p:spPr>
          <a:xfrm>
            <a:off x="4031157" y="5672288"/>
            <a:ext cx="2250000" cy="18335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9"/>
          <p:cNvSpPr/>
          <p:nvPr/>
        </p:nvSpPr>
        <p:spPr>
          <a:xfrm>
            <a:off x="6280695" y="5672288"/>
            <a:ext cx="2250000" cy="1833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9"/>
          <p:cNvSpPr/>
          <p:nvPr/>
        </p:nvSpPr>
        <p:spPr>
          <a:xfrm>
            <a:off x="8532057" y="5672288"/>
            <a:ext cx="2250000" cy="183356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31000" y="3078418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9"/>
          <p:cNvSpPr txBox="1"/>
          <p:nvPr/>
        </p:nvSpPr>
        <p:spPr>
          <a:xfrm>
            <a:off x="1830925" y="2067079"/>
            <a:ext cx="2015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Конкурент</a:t>
            </a:r>
            <a:r>
              <a:rPr lang="en-US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1 </a:t>
            </a:r>
            <a:endParaRPr sz="1600"/>
          </a:p>
        </p:txBody>
      </p:sp>
      <p:sp>
        <p:nvSpPr>
          <p:cNvPr id="218" name="Google Shape;218;p29"/>
          <p:cNvSpPr txBox="1"/>
          <p:nvPr/>
        </p:nvSpPr>
        <p:spPr>
          <a:xfrm>
            <a:off x="4102291" y="2139425"/>
            <a:ext cx="2112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Конкурент 2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9"/>
          <p:cNvSpPr txBox="1"/>
          <p:nvPr/>
        </p:nvSpPr>
        <p:spPr>
          <a:xfrm>
            <a:off x="6291205" y="2107221"/>
            <a:ext cx="2203800" cy="801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100" b="1" dirty="0" err="1">
                <a:solidFill>
                  <a:sysClr val="windowText" lastClr="000000"/>
                </a:solidFill>
                <a:latin typeface="Calibri"/>
                <a:ea typeface="Calibri"/>
                <a:cs typeface="Calibri"/>
                <a:sym typeface="Calibri"/>
              </a:rPr>
              <a:t>Конкурент</a:t>
            </a:r>
            <a:r>
              <a:rPr lang="en-US" sz="2100" b="1" dirty="0">
                <a:solidFill>
                  <a:sysClr val="windowText" lastClr="000000"/>
                </a:solidFill>
                <a:latin typeface="Calibri"/>
                <a:ea typeface="Calibri"/>
                <a:cs typeface="Calibri"/>
                <a:sym typeface="Calibri"/>
              </a:rPr>
              <a:t> 3</a:t>
            </a:r>
            <a:endParaRPr dirty="0">
              <a:solidFill>
                <a:sysClr val="windowText" lastClr="000000"/>
              </a:solidFill>
            </a:endParaRPr>
          </a:p>
        </p:txBody>
      </p:sp>
      <p:sp>
        <p:nvSpPr>
          <p:cNvPr id="220" name="Google Shape;220;p29"/>
          <p:cNvSpPr txBox="1"/>
          <p:nvPr/>
        </p:nvSpPr>
        <p:spPr>
          <a:xfrm>
            <a:off x="8506501" y="2107221"/>
            <a:ext cx="2271300" cy="801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100" b="1" dirty="0" err="1">
                <a:solidFill>
                  <a:sysClr val="windowText" lastClr="000000"/>
                </a:solidFill>
                <a:latin typeface="Calibri"/>
                <a:ea typeface="Calibri"/>
                <a:cs typeface="Calibri"/>
                <a:sym typeface="Calibri"/>
              </a:rPr>
              <a:t>Наш</a:t>
            </a:r>
            <a:r>
              <a:rPr lang="en-US" sz="2100" b="1" dirty="0">
                <a:solidFill>
                  <a:sysClr val="windowText" lastClr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dirty="0" err="1">
                <a:solidFill>
                  <a:sysClr val="windowText" lastClr="000000"/>
                </a:solidFill>
                <a:latin typeface="Calibri"/>
                <a:ea typeface="Calibri"/>
                <a:cs typeface="Calibri"/>
                <a:sym typeface="Calibri"/>
              </a:rPr>
              <a:t>продукт</a:t>
            </a:r>
            <a:endParaRPr sz="1800" dirty="0">
              <a:solidFill>
                <a:sysClr val="windowText" lastClr="000000"/>
              </a:solidFill>
            </a:endParaRPr>
          </a:p>
        </p:txBody>
      </p:sp>
      <p:sp>
        <p:nvSpPr>
          <p:cNvPr id="221" name="Google Shape;221;p29"/>
          <p:cNvSpPr txBox="1"/>
          <p:nvPr/>
        </p:nvSpPr>
        <p:spPr>
          <a:xfrm>
            <a:off x="1909192" y="3818979"/>
            <a:ext cx="193680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ТЭС</a:t>
            </a:r>
            <a:endParaRPr sz="24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9"/>
          <p:cNvSpPr txBox="1"/>
          <p:nvPr/>
        </p:nvSpPr>
        <p:spPr>
          <a:xfrm>
            <a:off x="1931373" y="4397034"/>
            <a:ext cx="193925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9"/>
          <p:cNvSpPr txBox="1"/>
          <p:nvPr/>
        </p:nvSpPr>
        <p:spPr>
          <a:xfrm>
            <a:off x="4183820" y="3815494"/>
            <a:ext cx="193680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ТЭЦ</a:t>
            </a:r>
            <a:endParaRPr sz="2400" b="1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9"/>
          <p:cNvSpPr txBox="1"/>
          <p:nvPr/>
        </p:nvSpPr>
        <p:spPr>
          <a:xfrm>
            <a:off x="4206001" y="4393548"/>
            <a:ext cx="193925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9"/>
          <p:cNvSpPr txBox="1"/>
          <p:nvPr/>
        </p:nvSpPr>
        <p:spPr>
          <a:xfrm>
            <a:off x="6409191" y="3815494"/>
            <a:ext cx="1936808" cy="461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Полигон</a:t>
            </a:r>
            <a:endParaRPr sz="24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9"/>
          <p:cNvSpPr txBox="1"/>
          <p:nvPr/>
        </p:nvSpPr>
        <p:spPr>
          <a:xfrm>
            <a:off x="6431373" y="4393548"/>
            <a:ext cx="193925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9"/>
          <p:cNvSpPr txBox="1"/>
          <p:nvPr/>
        </p:nvSpPr>
        <p:spPr>
          <a:xfrm>
            <a:off x="8553158" y="3812008"/>
            <a:ext cx="2152356" cy="1533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err="1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Мусоро</a:t>
            </a:r>
            <a:r>
              <a:rPr lang="ru-RU" sz="24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сжигательный завод</a:t>
            </a:r>
            <a:endParaRPr sz="24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9"/>
          <p:cNvSpPr txBox="1"/>
          <p:nvPr/>
        </p:nvSpPr>
        <p:spPr>
          <a:xfrm>
            <a:off x="8521743" y="5642296"/>
            <a:ext cx="2256056" cy="2133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46CA260-01FD-3F0C-2023-4BD4CD91C40C}"/>
              </a:ext>
            </a:extLst>
          </p:cNvPr>
          <p:cNvSpPr/>
          <p:nvPr/>
        </p:nvSpPr>
        <p:spPr>
          <a:xfrm flipV="1">
            <a:off x="0" y="6492876"/>
            <a:ext cx="12192000" cy="3815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Google Shape;213;p29">
            <a:extLst>
              <a:ext uri="{FF2B5EF4-FFF2-40B4-BE49-F238E27FC236}">
                <a16:creationId xmlns:a16="http://schemas.microsoft.com/office/drawing/2014/main" xmlns="" id="{9274E8D6-3B03-AB4D-D190-604E550888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7595" y="3032176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13;p29">
            <a:extLst>
              <a:ext uri="{FF2B5EF4-FFF2-40B4-BE49-F238E27FC236}">
                <a16:creationId xmlns:a16="http://schemas.microsoft.com/office/drawing/2014/main" xmlns="" id="{E65801D6-6EFA-D497-AF96-77E55EAFB0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35415" y="3040320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13;p29">
            <a:extLst>
              <a:ext uri="{FF2B5EF4-FFF2-40B4-BE49-F238E27FC236}">
                <a16:creationId xmlns:a16="http://schemas.microsoft.com/office/drawing/2014/main" xmlns="" id="{041345E8-EF86-8E5B-0093-5686111A811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4052" y="3084656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sz="3200" dirty="0" smtClean="0"/>
              <a:t>Готовность проекта </a:t>
            </a:r>
            <a:endParaRPr sz="3200" dirty="0"/>
          </a:p>
        </p:txBody>
      </p:sp>
      <p:pic>
        <p:nvPicPr>
          <p:cNvPr id="7" name="Содержимое 6" descr="теплоград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77026" y="650674"/>
            <a:ext cx="7227158" cy="50889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Проект находится на стадии разработки: создание команды, поиск инвесторов, реклама, продвижение  в СМИ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Проработана бизнес модель проекта, найдены и изучены конкуренты,</a:t>
            </a:r>
            <a:endParaRPr lang="ru-RU" sz="20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BCD30A0-6F20-4E7E-835A-0C3381EC927E}"/>
              </a:ext>
            </a:extLst>
          </p:cNvPr>
          <p:cNvSpPr/>
          <p:nvPr/>
        </p:nvSpPr>
        <p:spPr>
          <a:xfrm>
            <a:off x="1" y="6286500"/>
            <a:ext cx="12192000" cy="5715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 err="1"/>
              <a:t>План</a:t>
            </a:r>
            <a:r>
              <a:rPr lang="en-US" b="1" dirty="0"/>
              <a:t> </a:t>
            </a:r>
            <a:r>
              <a:rPr lang="en-US" b="1" dirty="0" err="1"/>
              <a:t>развития</a:t>
            </a:r>
            <a:r>
              <a:rPr lang="en-US" b="1" dirty="0"/>
              <a:t> </a:t>
            </a:r>
            <a:r>
              <a:rPr lang="en-US" b="1" dirty="0" err="1"/>
              <a:t>проекта</a:t>
            </a:r>
            <a:endParaRPr/>
          </a:p>
        </p:txBody>
      </p:sp>
      <p:sp>
        <p:nvSpPr>
          <p:cNvPr id="240" name="Google Shape;240;p31"/>
          <p:cNvSpPr/>
          <p:nvPr/>
        </p:nvSpPr>
        <p:spPr>
          <a:xfrm>
            <a:off x="8132187" y="2559932"/>
            <a:ext cx="2745000" cy="1485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1"/>
          <p:cNvSpPr/>
          <p:nvPr/>
        </p:nvSpPr>
        <p:spPr>
          <a:xfrm>
            <a:off x="4886524" y="2931697"/>
            <a:ext cx="1690500" cy="740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1"/>
          <p:cNvSpPr/>
          <p:nvPr/>
        </p:nvSpPr>
        <p:spPr>
          <a:xfrm>
            <a:off x="3269538" y="2931697"/>
            <a:ext cx="1690500" cy="740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1"/>
          <p:cNvSpPr/>
          <p:nvPr/>
        </p:nvSpPr>
        <p:spPr>
          <a:xfrm>
            <a:off x="1569250" y="2931696"/>
            <a:ext cx="1690500" cy="7404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1"/>
          <p:cNvSpPr txBox="1"/>
          <p:nvPr/>
        </p:nvSpPr>
        <p:spPr>
          <a:xfrm>
            <a:off x="8571001" y="2992806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2027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1"/>
          <p:cNvSpPr txBox="1"/>
          <p:nvPr/>
        </p:nvSpPr>
        <p:spPr>
          <a:xfrm>
            <a:off x="6916531" y="3004756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1"/>
          <p:cNvSpPr txBox="1"/>
          <p:nvPr/>
        </p:nvSpPr>
        <p:spPr>
          <a:xfrm>
            <a:off x="5233749" y="3018822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2025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1"/>
          <p:cNvSpPr txBox="1"/>
          <p:nvPr/>
        </p:nvSpPr>
        <p:spPr>
          <a:xfrm>
            <a:off x="3522831" y="3004754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2024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1"/>
          <p:cNvSpPr txBox="1"/>
          <p:nvPr/>
        </p:nvSpPr>
        <p:spPr>
          <a:xfrm>
            <a:off x="1825981" y="3004753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2023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1"/>
          <p:cNvSpPr/>
          <p:nvPr/>
        </p:nvSpPr>
        <p:spPr>
          <a:xfrm>
            <a:off x="1527039" y="4013619"/>
            <a:ext cx="1773300" cy="456000"/>
          </a:xfrm>
          <a:prstGeom prst="roundRect">
            <a:avLst>
              <a:gd name="adj" fmla="val 1891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en-US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1"/>
          <p:cNvSpPr/>
          <p:nvPr/>
        </p:nvSpPr>
        <p:spPr>
          <a:xfrm>
            <a:off x="5030756" y="3996376"/>
            <a:ext cx="1558800" cy="456000"/>
          </a:xfrm>
          <a:prstGeom prst="roundRect">
            <a:avLst>
              <a:gd name="adj" fmla="val 1701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15000000</a:t>
            </a:r>
            <a:r>
              <a:rPr lang="en-US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1"/>
          <p:cNvSpPr/>
          <p:nvPr/>
        </p:nvSpPr>
        <p:spPr>
          <a:xfrm>
            <a:off x="6650475" y="3996376"/>
            <a:ext cx="1494600" cy="456000"/>
          </a:xfrm>
          <a:prstGeom prst="roundRect">
            <a:avLst>
              <a:gd name="adj" fmla="val 1818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40000000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1"/>
          <p:cNvSpPr/>
          <p:nvPr/>
        </p:nvSpPr>
        <p:spPr>
          <a:xfrm>
            <a:off x="8318531" y="4010445"/>
            <a:ext cx="1690500" cy="456000"/>
          </a:xfrm>
          <a:prstGeom prst="roundRect">
            <a:avLst>
              <a:gd name="adj" fmla="val 1664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50000000</a:t>
            </a:r>
            <a:r>
              <a:rPr lang="en-US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ru-RU" sz="1800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1"/>
          <p:cNvSpPr/>
          <p:nvPr/>
        </p:nvSpPr>
        <p:spPr>
          <a:xfrm>
            <a:off x="1585803" y="4775467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1"/>
          <p:cNvSpPr/>
          <p:nvPr/>
        </p:nvSpPr>
        <p:spPr>
          <a:xfrm>
            <a:off x="3111500" y="4778900"/>
            <a:ext cx="19896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1"/>
          <p:cNvSpPr/>
          <p:nvPr/>
        </p:nvSpPr>
        <p:spPr>
          <a:xfrm>
            <a:off x="4959273" y="4775467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31"/>
          <p:cNvSpPr/>
          <p:nvPr/>
        </p:nvSpPr>
        <p:spPr>
          <a:xfrm>
            <a:off x="6654268" y="4775467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59" name="Google Shape;259;p31"/>
          <p:cNvSpPr/>
          <p:nvPr/>
        </p:nvSpPr>
        <p:spPr>
          <a:xfrm>
            <a:off x="8330739" y="4775467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93C4FD4-3C8E-16DC-1EE3-1062478250D5}"/>
              </a:ext>
            </a:extLst>
          </p:cNvPr>
          <p:cNvSpPr/>
          <p:nvPr/>
        </p:nvSpPr>
        <p:spPr>
          <a:xfrm>
            <a:off x="0" y="6429377"/>
            <a:ext cx="12192000" cy="4286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249637" y="4628271"/>
            <a:ext cx="18036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Поставить </a:t>
            </a:r>
          </a:p>
          <a:p>
            <a:r>
              <a:rPr lang="ru-RU" dirty="0" smtClean="0"/>
              <a:t>производственную </a:t>
            </a:r>
          </a:p>
          <a:p>
            <a:r>
              <a:rPr lang="ru-RU" dirty="0" smtClean="0"/>
              <a:t>линию</a:t>
            </a:r>
            <a:endParaRPr lang="ru-RU" dirty="0"/>
          </a:p>
        </p:txBody>
      </p:sp>
      <p:sp>
        <p:nvSpPr>
          <p:cNvPr id="25" name="Google Shape;241;p31"/>
          <p:cNvSpPr/>
          <p:nvPr/>
        </p:nvSpPr>
        <p:spPr>
          <a:xfrm>
            <a:off x="6487898" y="2929352"/>
            <a:ext cx="1690500" cy="740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36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lang="ru-RU" sz="36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lang="en-US"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52;p31"/>
          <p:cNvSpPr/>
          <p:nvPr/>
        </p:nvSpPr>
        <p:spPr>
          <a:xfrm>
            <a:off x="3340288" y="4022167"/>
            <a:ext cx="1558800" cy="456000"/>
          </a:xfrm>
          <a:prstGeom prst="roundRect">
            <a:avLst>
              <a:gd name="adj" fmla="val 1701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en-US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94030" y="4698610"/>
            <a:ext cx="1709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Найти инвесторов</a:t>
            </a:r>
          </a:p>
          <a:p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6752492" y="4698610"/>
            <a:ext cx="12410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Увеличение </a:t>
            </a:r>
          </a:p>
          <a:p>
            <a:r>
              <a:rPr lang="ru-RU" dirty="0" smtClean="0"/>
              <a:t>о</a:t>
            </a:r>
            <a:r>
              <a:rPr lang="ru-RU" dirty="0" smtClean="0"/>
              <a:t>бъемов</a:t>
            </a:r>
          </a:p>
          <a:p>
            <a:r>
              <a:rPr lang="ru-RU" dirty="0" smtClean="0"/>
              <a:t> продукции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8595360" y="4754880"/>
            <a:ext cx="117692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Укрепление</a:t>
            </a:r>
          </a:p>
          <a:p>
            <a:r>
              <a:rPr lang="ru-RU" dirty="0" smtClean="0"/>
              <a:t>позиций 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en-US" sz="5400" b="1" dirty="0"/>
              <a:t>КОМАНДА</a:t>
            </a:r>
            <a:endParaRPr sz="5400"/>
          </a:p>
        </p:txBody>
      </p:sp>
      <p:pic>
        <p:nvPicPr>
          <p:cNvPr id="5" name="Содержимое 4" descr="_Гос__услуги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42868" y="1697994"/>
            <a:ext cx="2463409" cy="316667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A788062-CB22-D38D-3038-ADF8ABF5775F}"/>
              </a:ext>
            </a:extLst>
          </p:cNvPr>
          <p:cNvSpPr/>
          <p:nvPr/>
        </p:nvSpPr>
        <p:spPr>
          <a:xfrm>
            <a:off x="1" y="6415088"/>
            <a:ext cx="12191999" cy="4429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23891" y="5008098"/>
            <a:ext cx="3684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Лидер и создатель проекта</a:t>
            </a:r>
          </a:p>
          <a:p>
            <a:pPr algn="ctr"/>
            <a:r>
              <a:rPr lang="ru-RU" dirty="0" smtClean="0"/>
              <a:t>Лебедева Ольга Андреевна </a:t>
            </a:r>
          </a:p>
          <a:p>
            <a:pPr algn="ctr"/>
            <a:r>
              <a:rPr lang="ru-RU" dirty="0" smtClean="0"/>
              <a:t>Студентка 3 курса ИГЭУ</a:t>
            </a:r>
            <a:endParaRPr lang="ru-RU" dirty="0"/>
          </a:p>
        </p:txBody>
      </p:sp>
      <p:pic>
        <p:nvPicPr>
          <p:cNvPr id="7" name="Рисунок 6" descr="барочкин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099" y="1744394"/>
            <a:ext cx="2435103" cy="31230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73898" y="4954731"/>
            <a:ext cx="609974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Научный руководитель</a:t>
            </a:r>
          </a:p>
          <a:p>
            <a:pPr algn="ctr"/>
            <a:r>
              <a:rPr lang="ru-RU" dirty="0" err="1" smtClean="0"/>
              <a:t>Барочкин</a:t>
            </a:r>
            <a:r>
              <a:rPr lang="ru-RU" dirty="0" smtClean="0"/>
              <a:t> Алексей Евгеньевич</a:t>
            </a:r>
          </a:p>
          <a:p>
            <a:pPr algn="ctr"/>
            <a:r>
              <a:rPr lang="ru-RU" dirty="0" smtClean="0"/>
              <a:t>Доцент </a:t>
            </a:r>
            <a:r>
              <a:rPr lang="ru-RU" dirty="0" smtClean="0"/>
              <a:t>по научной специальности «Тепловые электрические станции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smtClean="0"/>
              <a:t>их энергетические системы и аппараты»</a:t>
            </a: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3"/>
          <p:cNvSpPr txBox="1"/>
          <p:nvPr/>
        </p:nvSpPr>
        <p:spPr>
          <a:xfrm>
            <a:off x="2061551" y="1711950"/>
            <a:ext cx="8451300" cy="11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</a:pPr>
            <a:endParaRPr sz="4500"/>
          </a:p>
        </p:txBody>
      </p:sp>
      <p:sp>
        <p:nvSpPr>
          <p:cNvPr id="272" name="Google Shape;272;p33"/>
          <p:cNvSpPr txBox="1"/>
          <p:nvPr/>
        </p:nvSpPr>
        <p:spPr>
          <a:xfrm>
            <a:off x="2900997" y="2962631"/>
            <a:ext cx="6975003" cy="1705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ru-RU" sz="66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Кто, если не мы!</a:t>
            </a:r>
            <a:endParaRPr sz="6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3"/>
          <p:cNvSpPr txBox="1"/>
          <p:nvPr/>
        </p:nvSpPr>
        <p:spPr>
          <a:xfrm>
            <a:off x="391575" y="5312825"/>
            <a:ext cx="114102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Электронная почта:</a:t>
            </a:r>
            <a:r>
              <a:rPr lang="en-US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Lebedeva12olga@yandex.ru</a:t>
            </a:r>
            <a:endParaRPr lang="ru-RU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Контакты: 8-920-380-35-75 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</TotalTime>
  <Words>261</Words>
  <Application>Microsoft Macintosh PowerPoint</Application>
  <PresentationFormat>Произвольный</PresentationFormat>
  <Paragraphs>93</Paragraphs>
  <Slides>13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Мусоросжигание как альтернативный источник энергии</vt:lpstr>
      <vt:lpstr>Слайд 2</vt:lpstr>
      <vt:lpstr>Проблема </vt:lpstr>
      <vt:lpstr>Решение</vt:lpstr>
      <vt:lpstr>Решение</vt:lpstr>
      <vt:lpstr>Оценка Потенциала рынка</vt:lpstr>
      <vt:lpstr>Бизнес модель </vt:lpstr>
      <vt:lpstr>Экономика проекта </vt:lpstr>
      <vt:lpstr>Конкуренты  </vt:lpstr>
      <vt:lpstr>Готовность проекта </vt:lpstr>
      <vt:lpstr>План развития проекта</vt:lpstr>
      <vt:lpstr>КОМАНДА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Admin</cp:lastModifiedBy>
  <cp:revision>31</cp:revision>
  <dcterms:modified xsi:type="dcterms:W3CDTF">2023-11-26T15:20:33Z</dcterms:modified>
</cp:coreProperties>
</file>