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81" r:id="rId4"/>
    <p:sldId id="264" r:id="rId5"/>
    <p:sldId id="282" r:id="rId6"/>
    <p:sldId id="283" r:id="rId7"/>
    <p:sldId id="284" r:id="rId8"/>
    <p:sldId id="287" r:id="rId9"/>
    <p:sldId id="288" r:id="rId10"/>
    <p:sldId id="290" r:id="rId11"/>
    <p:sldId id="289" r:id="rId12"/>
    <p:sldId id="292" r:id="rId13"/>
    <p:sldId id="291" r:id="rId14"/>
    <p:sldId id="293" r:id="rId15"/>
    <p:sldId id="277" r:id="rId16"/>
    <p:sldId id="294" r:id="rId17"/>
    <p:sldId id="26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13" autoAdjust="0"/>
    <p:restoredTop sz="94660"/>
  </p:normalViewPr>
  <p:slideViewPr>
    <p:cSldViewPr>
      <p:cViewPr>
        <p:scale>
          <a:sx n="80" d="100"/>
          <a:sy n="80" d="100"/>
        </p:scale>
        <p:origin x="-1531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2CA2C-44BB-461B-AD4D-ED441994BB4E}" type="datetimeFigureOut">
              <a:rPr lang="ru-RU" smtClean="0"/>
              <a:pPr/>
              <a:t>22.09.2023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2755A-80F2-404F-BB2D-AFB8171508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0BCB-6942-45F2-B46E-EC0751ACEED7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E103E-26F4-4B4B-AE95-0C9642465D12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549D-78FB-4BA1-ACF5-C7BA43FB40E5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2ABA-3427-4BB9-AE11-944CBD22A8B0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F66E-E26E-481E-97C8-2809C7DA9A26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AAA6C-44C0-4AD8-8BD4-DCC74855509C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FB52-C9AC-4D6D-AD0D-5108C276001C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180-3955-4E3D-B039-B57E8D20853A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869E-C13A-44D5-BC50-253D06098981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0535-9456-4C80-8B39-E37BECCC939F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E82D8-700D-40B8-9405-CC543A73A41D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D6A-1FFA-4147-BE09-374C28386C45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8023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0DDC-6D0E-4AEE-8090-D5954DFF3616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0564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EF49-FBB8-4775-A047-F29B7CCF0B75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4646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D7F4C-C74E-4C4D-8148-1532B0812C77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7294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5628-1123-4D1D-878D-49EA0B637B05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1715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F5C1C-135C-4AF3-A4A2-1155B88C7A9B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1362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99D7-B690-4DE1-950A-A62F0449069F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336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0708-BDC5-4454-87B3-48825FFA8838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7399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6142-63E1-4AE7-AED8-079952E08DAE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36644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7201-8709-40D0-BFCA-E7CFB78146B9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61287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9237-6886-47FE-BE5B-E50E42B5746B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093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F4D70-9FAD-4B19-AE2B-6EEF1286E22E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D5890-E391-4FD1-A5C1-DCF2F2EF4172}" type="datetime1">
              <a:rPr lang="ru-RU" smtClean="0"/>
              <a:pPr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FEB2D-048F-4E9E-AAAB-7764B7991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738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643050"/>
            <a:ext cx="7929619" cy="235250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РАЗРАБОТКА ТЕХНОЛОГИИ ПРОИЗВОДСТВА ДРЕВЕСНЫХ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КОМПОЗИЦИОННЫХ МАТЕРИАЛОВ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691" y="4629294"/>
            <a:ext cx="88050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проекта:			                                                      А.Ю. Матвеева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 к.т.н.,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				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Л.Р.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Асфандиярова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20" y="214290"/>
            <a:ext cx="1499429" cy="1143008"/>
          </a:xfrm>
          <a:prstGeom prst="rect">
            <a:avLst/>
          </a:prstGeom>
          <a:ln>
            <a:noFill/>
          </a:ln>
        </p:spPr>
      </p:pic>
      <p:pic>
        <p:nvPicPr>
          <p:cNvPr id="6" name="Picture 4" descr="УГНТУ, Уфимский государственный нефтяной технический университет — Учёба.р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1143000" cy="1143001"/>
          </a:xfrm>
          <a:prstGeom prst="rect">
            <a:avLst/>
          </a:prstGeom>
          <a:noFill/>
        </p:spPr>
      </p:pic>
      <p:pic>
        <p:nvPicPr>
          <p:cNvPr id="7" name="Picture 2" descr="Сетевой проектный интенсив Университета 20.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48" y="5857892"/>
            <a:ext cx="1164221" cy="899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4974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14290"/>
            <a:ext cx="5429288" cy="71438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501122" cy="528641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Высокий спрос на древесину привел к: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активной вырубке леса;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образованию неиспользуемых древесных отходов у большого числа деревоперерабатывающих производств.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Квалифицированно решить эти проблемы может производство древесных композиционных материалов.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5" name="Рисунок 4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14290"/>
            <a:ext cx="5500726" cy="78581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 и задачи работы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357298"/>
            <a:ext cx="8786874" cy="5357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 работы: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разработка технологии производства древесных композиционных материалов.</a:t>
            </a:r>
          </a:p>
          <a:p>
            <a:pPr marL="0" indent="0"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Общие задачи :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Изучить состав древесных композиционных материалов, исследовать влияние всех компонентов на свойства конечного продукта;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Рассмотреть основные способы производства древесных композиционных материалов и выбрать из них наиболее подходящий;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Разработать технологическую схему производства древесных композиционных материалов;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Провести обзор рынка;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86872" y="6356350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5" name="Рисунок 4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357166"/>
            <a:ext cx="5715040" cy="1357322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Основу древесного 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композита составляют: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357694"/>
            <a:ext cx="8229600" cy="1339841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Древесные         Термопластичные 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Аддитивы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отходы                    полимеры</a:t>
            </a:r>
          </a:p>
          <a:p>
            <a:pPr lvl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5" name="Picture 2" descr="https://st13.stpulscen.ru/images/product/209/566/700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00240"/>
            <a:ext cx="2428892" cy="1928826"/>
          </a:xfrm>
          <a:prstGeom prst="rect">
            <a:avLst/>
          </a:prstGeom>
          <a:noFill/>
        </p:spPr>
      </p:pic>
      <p:pic>
        <p:nvPicPr>
          <p:cNvPr id="6" name="Picture 10" descr="https://st33.stpulscen.ru/images/product/343/136/208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000240"/>
            <a:ext cx="2286016" cy="1928826"/>
          </a:xfrm>
          <a:prstGeom prst="rect">
            <a:avLst/>
          </a:prstGeom>
          <a:noFill/>
        </p:spPr>
      </p:pic>
      <p:pic>
        <p:nvPicPr>
          <p:cNvPr id="1026" name="Picture 2" descr="https://uzchinaexport.com/wp-content/uploads/2020/07/image_2020-07-19_17-54-01-mi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928802"/>
            <a:ext cx="2239678" cy="2071702"/>
          </a:xfrm>
          <a:prstGeom prst="rect">
            <a:avLst/>
          </a:prstGeom>
          <a:noFill/>
        </p:spPr>
      </p:pic>
      <p:pic>
        <p:nvPicPr>
          <p:cNvPr id="8" name="Рисунок 7" descr="логотип УГНТУ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6786610" cy="158272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Основные преимущества древесных композиционных материалов: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64347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родство  с деревом;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высокий срок службы от 15 до 50 лет;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устойчивость к ультрафиолетовым лучам;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влагостойкость;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устойчивость к перепадам температур в диапазоне от –50 до + 70 °С;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высокая прочность;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невосприимчивость к плесени и вредителям;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-высокая огнестойкость;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удобный монтаж и демонтаж;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-экологически безопасен (не выделяет токсичных веществ) и пригоден для повторной переработки.</a:t>
            </a: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Рисунок 4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214290"/>
            <a:ext cx="4786346" cy="9397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Сферы применения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600200"/>
            <a:ext cx="4786346" cy="475775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террасные и палубные доски;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мебель;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отделочные материалы;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окна;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двери;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морские сваи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многое другое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Picture 6" descr="https://dpk-nsk.ru/assets/images/products/474/yifa.jpg"/>
          <p:cNvPicPr>
            <a:picLocks noChangeAspect="1" noChangeArrowheads="1"/>
          </p:cNvPicPr>
          <p:nvPr/>
        </p:nvPicPr>
        <p:blipFill>
          <a:blip r:embed="rId2"/>
          <a:srcRect l="1285" t="20548" r="16523" b="9246"/>
          <a:stretch>
            <a:fillRect/>
          </a:stretch>
        </p:blipFill>
        <p:spPr bwMode="auto">
          <a:xfrm>
            <a:off x="428596" y="1142983"/>
            <a:ext cx="2571768" cy="2030343"/>
          </a:xfrm>
          <a:prstGeom prst="rect">
            <a:avLst/>
          </a:prstGeom>
          <a:noFill/>
        </p:spPr>
      </p:pic>
      <p:pic>
        <p:nvPicPr>
          <p:cNvPr id="6" name="Picture 4" descr="https://xn--80aabnrtp1aqt6b.xn--p1ai/wp-content/uploads/2018/03/20200331_113206.jpg"/>
          <p:cNvPicPr>
            <a:picLocks noChangeAspect="1" noChangeArrowheads="1"/>
          </p:cNvPicPr>
          <p:nvPr/>
        </p:nvPicPr>
        <p:blipFill>
          <a:blip r:embed="rId3" cstate="print"/>
          <a:srcRect l="7717" t="7938" r="24759"/>
          <a:stretch>
            <a:fillRect/>
          </a:stretch>
        </p:blipFill>
        <p:spPr bwMode="auto">
          <a:xfrm>
            <a:off x="285720" y="4929198"/>
            <a:ext cx="2682082" cy="1777582"/>
          </a:xfrm>
          <a:prstGeom prst="rect">
            <a:avLst/>
          </a:prstGeom>
          <a:noFill/>
        </p:spPr>
      </p:pic>
      <p:pic>
        <p:nvPicPr>
          <p:cNvPr id="7" name="Picture 6" descr="https://st43.stpulscen.ru/images/product/184/349/398_big.jpg"/>
          <p:cNvPicPr>
            <a:picLocks noChangeAspect="1" noChangeArrowheads="1"/>
          </p:cNvPicPr>
          <p:nvPr/>
        </p:nvPicPr>
        <p:blipFill>
          <a:blip r:embed="rId4" cstate="print"/>
          <a:srcRect l="8400"/>
          <a:stretch>
            <a:fillRect/>
          </a:stretch>
        </p:blipFill>
        <p:spPr bwMode="auto">
          <a:xfrm>
            <a:off x="1214414" y="3071810"/>
            <a:ext cx="2714644" cy="1933450"/>
          </a:xfrm>
          <a:prstGeom prst="rect">
            <a:avLst/>
          </a:prstGeom>
          <a:noFill/>
        </p:spPr>
      </p:pic>
      <p:pic>
        <p:nvPicPr>
          <p:cNvPr id="8" name="Рисунок 7" descr="логотип УГНТУ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28667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Научно- техническая новизна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71678"/>
            <a:ext cx="8229600" cy="3554419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Разработанная нами технология позволит квалифицированно решить проблему утилизации отходов деревообрабатывающих предприятий с получением гранул древесного композиционного материала.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Рисунок 4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7786742" cy="13684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Концепция рыночного продукта,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MVP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(минимальный жизнеспособный продукт)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Минимальный жизнеспособный продукт представляет собой разработанную технологию производства гранул древесного композиционного материала.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Рисунок 4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9752" y="116632"/>
            <a:ext cx="4161074" cy="131210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/>
              </a:rPr>
              <a:t>Рынки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1988840"/>
            <a:ext cx="8784976" cy="276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       </a:t>
            </a:r>
            <a:r>
              <a:rPr lang="ru-RU" sz="2800" b="1" dirty="0" smtClean="0">
                <a:solidFill>
                  <a:schemeClr val="tx1"/>
                </a:solidFill>
              </a:rPr>
              <a:t>Внутренние стейкхолдеры: </a:t>
            </a:r>
            <a:r>
              <a:rPr lang="ru-RU" sz="2800" dirty="0" smtClean="0">
                <a:solidFill>
                  <a:schemeClr val="tx1"/>
                </a:solidFill>
              </a:rPr>
              <a:t>непосредственные участники проекта, кафедра, руководство филиала и ВУЗа.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       Внешние стейкхолдеры: </a:t>
            </a:r>
            <a:r>
              <a:rPr lang="ru-RU" sz="2800" dirty="0" smtClean="0">
                <a:solidFill>
                  <a:schemeClr val="tx1"/>
                </a:solidFill>
              </a:rPr>
              <a:t>ООО «Вториндустрия», администрация городского округа, министерства и ведомства.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9752" y="214290"/>
            <a:ext cx="4589702" cy="12144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effectLst/>
              </a:rPr>
              <a:t>Возможные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  <a:effectLst/>
              </a:rPr>
              <a:t>заказчики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1857364"/>
            <a:ext cx="4643470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300" dirty="0" smtClean="0">
                <a:solidFill>
                  <a:schemeClr val="tx1"/>
                </a:solidFill>
              </a:rPr>
              <a:t>Сеть гипермаркетов «МЕГАСТРОЙ» - в 7 городах России в том, числе Стерлитамак</a:t>
            </a:r>
          </a:p>
          <a:p>
            <a:pPr lvl="0"/>
            <a:r>
              <a:rPr lang="ru-RU" sz="2300" dirty="0" smtClean="0">
                <a:solidFill>
                  <a:schemeClr val="tx1"/>
                </a:solidFill>
              </a:rPr>
              <a:t>Компания «</a:t>
            </a:r>
            <a:r>
              <a:rPr lang="ru-RU" sz="2300" dirty="0" err="1" smtClean="0">
                <a:solidFill>
                  <a:schemeClr val="tx1"/>
                </a:solidFill>
              </a:rPr>
              <a:t>Стройландия</a:t>
            </a:r>
            <a:r>
              <a:rPr lang="ru-RU" sz="2300" dirty="0" smtClean="0">
                <a:solidFill>
                  <a:schemeClr val="tx1"/>
                </a:solidFill>
              </a:rPr>
              <a:t>» - в 28 городах России</a:t>
            </a:r>
          </a:p>
          <a:p>
            <a:pPr lvl="0"/>
            <a:r>
              <a:rPr lang="ru-RU" sz="2300" dirty="0" smtClean="0">
                <a:solidFill>
                  <a:schemeClr val="tx1"/>
                </a:solidFill>
              </a:rPr>
              <a:t>Компания «</a:t>
            </a:r>
            <a:r>
              <a:rPr lang="ru-RU" sz="2300" dirty="0" err="1" smtClean="0">
                <a:solidFill>
                  <a:schemeClr val="tx1"/>
                </a:solidFill>
              </a:rPr>
              <a:t>Промизоляция</a:t>
            </a:r>
            <a:r>
              <a:rPr lang="ru-RU" sz="2300" dirty="0" smtClean="0">
                <a:solidFill>
                  <a:schemeClr val="tx1"/>
                </a:solidFill>
              </a:rPr>
              <a:t>» - в 4 городах России</a:t>
            </a:r>
          </a:p>
          <a:p>
            <a:r>
              <a:rPr lang="ru-RU" sz="2300" dirty="0" smtClean="0">
                <a:solidFill>
                  <a:schemeClr val="tx1"/>
                </a:solidFill>
              </a:rPr>
              <a:t>Компания «</a:t>
            </a:r>
            <a:r>
              <a:rPr lang="ru-RU" sz="2300" dirty="0" err="1" smtClean="0">
                <a:solidFill>
                  <a:schemeClr val="tx1"/>
                </a:solidFill>
              </a:rPr>
              <a:t>Уфастройснаб</a:t>
            </a:r>
            <a:r>
              <a:rPr lang="ru-RU" sz="2300" dirty="0" smtClean="0">
                <a:solidFill>
                  <a:schemeClr val="tx1"/>
                </a:solidFill>
              </a:rPr>
              <a:t>» - Уфа</a:t>
            </a:r>
          </a:p>
          <a:p>
            <a:r>
              <a:rPr lang="ru-RU" sz="2300" dirty="0" smtClean="0">
                <a:solidFill>
                  <a:schemeClr val="tx1"/>
                </a:solidFill>
              </a:rPr>
              <a:t>И другие покупатели строительного, мебельного профиля и</a:t>
            </a:r>
            <a:r>
              <a:rPr lang="en-US" sz="2300" dirty="0" smtClean="0">
                <a:solidFill>
                  <a:schemeClr val="tx1"/>
                </a:solidFill>
              </a:rPr>
              <a:t> </a:t>
            </a:r>
            <a:r>
              <a:rPr lang="ru-RU" sz="2300" dirty="0" smtClean="0">
                <a:solidFill>
                  <a:schemeClr val="tx1"/>
                </a:solidFill>
              </a:rPr>
              <a:t>литых комплектующих изделий. 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285992"/>
            <a:ext cx="3780906" cy="351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логотип УГНТУ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285728"/>
            <a:ext cx="4357718" cy="1143000"/>
          </a:xfrm>
        </p:spPr>
        <p:txBody>
          <a:bodyPr/>
          <a:lstStyle/>
          <a:p>
            <a:r>
              <a:rPr lang="ru-RU" b="1" dirty="0" smtClean="0"/>
              <a:t>Конкуренты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В настоящее время в Башкортостане нет производителей гранул древесного композиционного материала, но они есть в других регионах России:</a:t>
            </a:r>
          </a:p>
          <a:p>
            <a:pPr algn="just"/>
            <a:endParaRPr lang="ru-RU" dirty="0" smtClean="0"/>
          </a:p>
          <a:p>
            <a:r>
              <a:rPr lang="en-US" dirty="0" err="1" smtClean="0"/>
              <a:t>Polywood</a:t>
            </a:r>
            <a:r>
              <a:rPr lang="ru-RU" dirty="0" smtClean="0"/>
              <a:t> , или «</a:t>
            </a:r>
            <a:r>
              <a:rPr lang="ru-RU" dirty="0" err="1" smtClean="0"/>
              <a:t>Поливуд</a:t>
            </a:r>
            <a:r>
              <a:rPr lang="ru-RU" dirty="0" smtClean="0"/>
              <a:t>»  (г. Москва)</a:t>
            </a:r>
          </a:p>
          <a:p>
            <a:r>
              <a:rPr lang="en-US" dirty="0" smtClean="0"/>
              <a:t>WPC Laboratory</a:t>
            </a:r>
            <a:r>
              <a:rPr lang="ru-RU" dirty="0" smtClean="0"/>
              <a:t> (г. Москва)</a:t>
            </a:r>
          </a:p>
          <a:p>
            <a:r>
              <a:rPr lang="en-US" dirty="0" smtClean="0"/>
              <a:t>GS Composite</a:t>
            </a:r>
            <a:r>
              <a:rPr lang="ru-RU" dirty="0" smtClean="0"/>
              <a:t> (г.Ульяновск)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Рисунок 4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00298" y="214290"/>
            <a:ext cx="4161074" cy="13121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effectLst/>
              </a:rPr>
              <a:t>Технологические риски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85720" y="2071678"/>
            <a:ext cx="8572560" cy="4214842"/>
          </a:xfrm>
        </p:spPr>
        <p:txBody>
          <a:bodyPr>
            <a:noAutofit/>
          </a:bodyPr>
          <a:lstStyle/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Психологическая проблема – отсутствие у потенциальных покупателей информации о новом материале,  о его свойствах и вариантах использования. </a:t>
            </a:r>
          </a:p>
          <a:p>
            <a:pPr marL="514350" indent="-514350" algn="just">
              <a:buAutoNum type="arabicPeriod"/>
            </a:pPr>
            <a:endParaRPr lang="ru-RU" sz="28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2. Конкуренция со стороны производителей изделий из традиционных материалов: ДСП, ДВП, МДФ, ПВХ, полипропилена, вспененных полимеров, натуральной древесины и т.п.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071546"/>
            <a:ext cx="8821644" cy="2583168"/>
          </a:xfrm>
        </p:spPr>
        <p:txBody>
          <a:bodyPr numCol="1">
            <a:normAutofit/>
          </a:bodyPr>
          <a:lstStyle/>
          <a:p>
            <a:pPr algn="ctr">
              <a:buFont typeface="Wingdings" pitchFamily="2" charset="2"/>
              <a:buChar char="q"/>
            </a:pPr>
            <a:r>
              <a:rPr lang="ru-RU" sz="2900" dirty="0" smtClean="0">
                <a:solidFill>
                  <a:schemeClr val="tx1"/>
                </a:solidFill>
              </a:rPr>
              <a:t>Матвеева Анна – лидер команды</a:t>
            </a:r>
          </a:p>
          <a:p>
            <a:pPr>
              <a:buFont typeface="Wingdings" pitchFamily="2" charset="2"/>
              <a:buChar char="q"/>
            </a:pPr>
            <a:endParaRPr lang="ru-RU" sz="29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</a:pPr>
            <a:endParaRPr lang="ru-RU" sz="2900" dirty="0" smtClean="0">
              <a:solidFill>
                <a:schemeClr val="tx1"/>
              </a:solidFill>
            </a:endParaRPr>
          </a:p>
          <a:p>
            <a:pPr lvl="5">
              <a:buFont typeface="Wingdings" pitchFamily="2" charset="2"/>
              <a:buChar char="q"/>
            </a:pPr>
            <a:endParaRPr lang="ru-RU" sz="1700" dirty="0" smtClean="0">
              <a:solidFill>
                <a:schemeClr val="tx1"/>
              </a:solidFill>
            </a:endParaRPr>
          </a:p>
          <a:p>
            <a:endParaRPr lang="ru-RU" dirty="0" smtClean="0"/>
          </a:p>
          <a:p>
            <a:pPr>
              <a:buFont typeface="Wingdings" pitchFamily="2" charset="2"/>
              <a:buChar char="q"/>
            </a:pP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8596" y="4286256"/>
            <a:ext cx="8501122" cy="53860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ru-RU" sz="2900" dirty="0" err="1" smtClean="0"/>
              <a:t>Асфандиярова</a:t>
            </a:r>
            <a:r>
              <a:rPr lang="ru-RU" sz="2900" dirty="0" smtClean="0"/>
              <a:t> Лилия </a:t>
            </a:r>
            <a:r>
              <a:rPr lang="ru-RU" sz="2900" dirty="0" err="1" smtClean="0"/>
              <a:t>Рафиковна</a:t>
            </a:r>
            <a:endParaRPr lang="ru-RU" sz="2900" dirty="0" smtClean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3108" y="214290"/>
            <a:ext cx="4500594" cy="78581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effectLst/>
              </a:rPr>
              <a:t>Наша команда</a:t>
            </a:r>
            <a:endParaRPr lang="ru-RU" sz="6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86116" y="3857628"/>
            <a:ext cx="214314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dirty="0" smtClean="0"/>
              <a:t>Наставники:</a:t>
            </a:r>
          </a:p>
        </p:txBody>
      </p:sp>
      <p:pic>
        <p:nvPicPr>
          <p:cNvPr id="8" name="Picture 12" descr="https://sun2.ufanet.userapi.com/s/v1/if2/_rzaufCYRuEjeUZD1OoCXA7p5-NRC7Clau0ezDBiSo0RoMjBaHkwkdkYKxZl0ENSm4rNSZd1xZp10QGbSWeQLqz4.jpg?size=1066x1600&amp;quality=9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4" t="8975" r="11135" b="29509"/>
          <a:stretch/>
        </p:blipFill>
        <p:spPr bwMode="auto">
          <a:xfrm>
            <a:off x="3428992" y="1714488"/>
            <a:ext cx="1714512" cy="200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psv4.userapi.com/c236331/u91422220/docs/d37/027161168902/Asfandiarova_LR.jpg?extra=IaKbo1CKUwxmLB5VMVbzDD-g8xWtLrgjQFOAA96nvYRH59_JPBWnrtgGoTYHjVFHyqsllyED4rAfF0TZqaR9ogq0yrRp_whhBRRelnWbbXfKhyMum7vLFsMhmLSwlgA9w82n1MmkYL79qomIXFyXVA"/>
          <p:cNvPicPr>
            <a:picLocks noChangeAspect="1" noChangeArrowheads="1"/>
          </p:cNvPicPr>
          <p:nvPr/>
        </p:nvPicPr>
        <p:blipFill>
          <a:blip r:embed="rId3" cstate="print"/>
          <a:srcRect t="7471" b="18143"/>
          <a:stretch>
            <a:fillRect/>
          </a:stretch>
        </p:blipFill>
        <p:spPr bwMode="auto">
          <a:xfrm>
            <a:off x="3643306" y="4786322"/>
            <a:ext cx="1653297" cy="1785950"/>
          </a:xfrm>
          <a:prstGeom prst="rect">
            <a:avLst/>
          </a:prstGeom>
          <a:noFill/>
        </p:spPr>
      </p:pic>
      <p:pic>
        <p:nvPicPr>
          <p:cNvPr id="15" name="Рисунок 14" descr="логотип УГНТУ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57364"/>
            <a:ext cx="8572528" cy="4357718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Полученные данные свидетельствуют, что производство гранул композиционных материалов на основе древесины- выгодное производство, которое позволит решить проблему утилизации древесных отходов, а также позволит получать новый и современный материал, имеющий широкий спектр применения на рынке.</a:t>
            </a:r>
          </a:p>
          <a:p>
            <a:pPr marL="0" indent="44450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4450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5" name="Рисунок 4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ru-RU" dirty="0" smtClean="0">
                <a:solidFill>
                  <a:schemeClr val="tx1"/>
                </a:solidFill>
              </a:rPr>
              <a:t>Матвеева Анна- лидер команды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r>
              <a:rPr lang="ru-RU" i="1" dirty="0" smtClean="0">
                <a:solidFill>
                  <a:schemeClr val="tx1"/>
                </a:solidFill>
              </a:rPr>
              <a:t>Телефон: 89872483555</a:t>
            </a:r>
          </a:p>
          <a:p>
            <a:r>
              <a:rPr lang="en-US" i="1" dirty="0" smtClean="0">
                <a:solidFill>
                  <a:schemeClr val="tx1"/>
                </a:solidFill>
              </a:rPr>
              <a:t>E-mail</a:t>
            </a:r>
            <a:r>
              <a:rPr lang="ru-RU" i="1" dirty="0" smtClean="0">
                <a:solidFill>
                  <a:schemeClr val="tx1"/>
                </a:solidFill>
              </a:rPr>
              <a:t>: </a:t>
            </a:r>
            <a:r>
              <a:rPr lang="en-US" i="1" dirty="0" smtClean="0">
                <a:solidFill>
                  <a:schemeClr val="tx1"/>
                </a:solidFill>
              </a:rPr>
              <a:t>m-anna2001@mail.ru</a:t>
            </a:r>
            <a:endParaRPr lang="ru-RU" i="1" dirty="0" smtClean="0">
              <a:solidFill>
                <a:schemeClr val="tx1"/>
              </a:solidFill>
            </a:endParaRPr>
          </a:p>
          <a:p>
            <a:r>
              <a:rPr lang="ru-RU" i="1" dirty="0" smtClean="0">
                <a:solidFill>
                  <a:schemeClr val="tx1"/>
                </a:solidFill>
              </a:rPr>
              <a:t>ВУЗ: ИХТИ УГНТУ в г. Стерлитамаке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9752" y="116632"/>
            <a:ext cx="4375388" cy="138354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/>
              </a:rPr>
              <a:t>Контакты</a:t>
            </a:r>
            <a:endParaRPr lang="ru-RU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Рисунок 3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330" y="214290"/>
            <a:ext cx="1859280" cy="14173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500306"/>
            <a:ext cx="7886700" cy="17081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логотип УГНТ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6" y="142852"/>
            <a:ext cx="1124572" cy="8572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406</Words>
  <Application>Microsoft Office PowerPoint</Application>
  <PresentationFormat>Экран (4:3)</PresentationFormat>
  <Paragraphs>91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1_Тема Office</vt:lpstr>
      <vt:lpstr>РАЗРАБОТКА ТЕХНОЛОГИИ ПРОИЗВОДСТВА ДРЕВЕСНЫХ КОМПОЗИЦИОННЫХ МАТЕРИАЛОВ  </vt:lpstr>
      <vt:lpstr>Актуальность проекта</vt:lpstr>
      <vt:lpstr>Цель и задачи работы</vt:lpstr>
      <vt:lpstr>Основу древесного  композита составляют:</vt:lpstr>
      <vt:lpstr>Основные преимущества древесных композиционных материалов:</vt:lpstr>
      <vt:lpstr>Сферы применения</vt:lpstr>
      <vt:lpstr>Научно- техническая новизна</vt:lpstr>
      <vt:lpstr>Концепция рыночного продукта, MVP (минимальный жизнеспособный продукт)</vt:lpstr>
      <vt:lpstr>Рынки</vt:lpstr>
      <vt:lpstr>Возможные заказчики</vt:lpstr>
      <vt:lpstr>Конкуренты</vt:lpstr>
      <vt:lpstr>Технологические риски</vt:lpstr>
      <vt:lpstr>Наша команда</vt:lpstr>
      <vt:lpstr>Заключение</vt:lpstr>
      <vt:lpstr>Контакты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СИСТЕМЫ УПРАВЛЕНИЯ ПЕРЕРАБОТКОЙ ОТХОДОВ ПРОИЗВОДСТВА ЦЕОЛИТОВ С ПОЛУЧЕНИЕМ СУЛЬФАТА АММОНИЯ И ГИДРОКСИДА НАТРИЯ   Выпускная квалификационная работа (бакалаврская работа) по направлению подготовки 27.03.04 Управление в технических системах, профиль «Системы и средства автоматизации технологических процессов» 27.03.04.ВКР.103.2017.713.ПЗ</dc:title>
  <dc:creator>user</dc:creator>
  <cp:lastModifiedBy>matveeva.anna050101@gmail.com</cp:lastModifiedBy>
  <cp:revision>92</cp:revision>
  <dcterms:created xsi:type="dcterms:W3CDTF">2020-11-10T10:07:03Z</dcterms:created>
  <dcterms:modified xsi:type="dcterms:W3CDTF">2023-09-22T17:35:33Z</dcterms:modified>
</cp:coreProperties>
</file>