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Gilroy Bold" panose="00000800000000000000" charset="-52"/>
      <p:bold r:id="rId17"/>
    </p:embeddedFont>
    <p:embeddedFont>
      <p:font typeface="Gilroy Medium" panose="00000600000000000000" charset="-52"/>
      <p:regular r:id="rId18"/>
    </p:embeddedFont>
    <p:embeddedFont>
      <p:font typeface="Verdana" panose="020B0604030504040204" pitchFamily="34" charset="0"/>
      <p:regular r:id="rId19"/>
      <p:bold r:id="rId20"/>
      <p:italic r:id="rId21"/>
      <p:boldItalic r:id="rId2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CECE"/>
    <a:srgbClr val="E61E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39" autoAdjust="0"/>
    <p:restoredTop sz="94660"/>
  </p:normalViewPr>
  <p:slideViewPr>
    <p:cSldViewPr snapToGrid="0">
      <p:cViewPr varScale="1">
        <p:scale>
          <a:sx n="83" d="100"/>
          <a:sy n="83" d="100"/>
        </p:scale>
        <p:origin x="53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25.11.2024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25.11.2024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25.11.2024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25.11.2024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25.11.2024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25.11.2024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25.11.2024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25.11.2024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25.11.2024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comments" Target="../comments/comment5.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comments" Target="../comments/comment8.xml"/><Relationship Id="rId5" Type="http://schemas.openxmlformats.org/officeDocument/2006/relationships/image" Target="../media/image21.sv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914399" y="2001837"/>
            <a:ext cx="10212405" cy="1508125"/>
          </a:xfrm>
        </p:spPr>
        <p:txBody>
          <a:bodyPr>
            <a:noAutofit/>
          </a:bodyPr>
          <a:lstStyle/>
          <a:p>
            <a:r>
              <a:rPr lang="ru-RU" sz="2800" dirty="0"/>
              <a:t>ПРОИЗВОДСТВО ПЛИТ БЕЗОПАЛУБОЧНОГО ФОРМИРОВАНИЯ С ДОБАВЛЕНИЕМ ПЛАСТИКОВОЙ КРОШКИ</a:t>
            </a:r>
          </a:p>
        </p:txBody>
      </p:sp>
      <p:sp>
        <p:nvSpPr>
          <p:cNvPr id="3" name="Подзаголовок 2"/>
          <p:cNvSpPr>
            <a:spLocks noGrp="1"/>
          </p:cNvSpPr>
          <p:nvPr>
            <p:ph type="subTitle" idx="1"/>
          </p:nvPr>
        </p:nvSpPr>
        <p:spPr>
          <a:xfrm>
            <a:off x="914399" y="4129238"/>
            <a:ext cx="10087276" cy="1128562"/>
          </a:xfrm>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«Строительного производства»</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Знак переработки">
            <a:extLst>
              <a:ext uri="{FF2B5EF4-FFF2-40B4-BE49-F238E27FC236}">
                <a16:creationId xmlns:a16="http://schemas.microsoft.com/office/drawing/2014/main" id="{310A32FF-DCE3-4433-9FB3-2296D0D4CE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42331" y="1406895"/>
            <a:ext cx="4746337" cy="4746337"/>
          </a:xfrm>
          <a:prstGeom prst="rect">
            <a:avLst/>
          </a:prstGeom>
        </p:spPr>
      </p:pic>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a:xfrm>
            <a:off x="838200" y="2542412"/>
            <a:ext cx="8536709" cy="3641271"/>
          </a:xfrm>
        </p:spPr>
        <p:txBody>
          <a:bodyPr/>
          <a:lstStyle/>
          <a:p>
            <a:pPr marL="0" indent="0">
              <a:buNone/>
            </a:pPr>
            <a:r>
              <a:rPr lang="ru-RU" dirty="0"/>
              <a:t>В современном строительстве все большее внимание уделяется экологической устойчивости и уменьшению использования природных ресурсов. </a:t>
            </a:r>
          </a:p>
          <a:p>
            <a:pPr marL="0" indent="0">
              <a:buNone/>
            </a:pPr>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953813" y="2167115"/>
            <a:ext cx="9183509" cy="2677656"/>
          </a:xfrm>
          <a:prstGeom prst="rect">
            <a:avLst/>
          </a:prstGeom>
          <a:noFill/>
        </p:spPr>
        <p:txBody>
          <a:bodyPr wrap="square">
            <a:spAutoFit/>
          </a:bodyPr>
          <a:lstStyle/>
          <a:p>
            <a:pPr lvl="0"/>
            <a:r>
              <a:rPr lang="ru-RU" sz="2800" dirty="0">
                <a:solidFill>
                  <a:schemeClr val="tx2"/>
                </a:solidFill>
                <a:effectLst/>
                <a:latin typeface="+mj-lt"/>
                <a:ea typeface="Calibri" panose="020F0502020204030204" pitchFamily="34" charset="0"/>
                <a:cs typeface="Times New Roman" panose="02020603050405020304" pitchFamily="18" charset="0"/>
              </a:rPr>
              <a:t>Плиты </a:t>
            </a:r>
            <a:r>
              <a:rPr lang="ru-RU" sz="2800" dirty="0" err="1">
                <a:solidFill>
                  <a:schemeClr val="tx2"/>
                </a:solidFill>
                <a:effectLst/>
                <a:latin typeface="+mj-lt"/>
                <a:ea typeface="Calibri" panose="020F0502020204030204" pitchFamily="34" charset="0"/>
                <a:cs typeface="Times New Roman" panose="02020603050405020304" pitchFamily="18" charset="0"/>
              </a:rPr>
              <a:t>безопалубочного</a:t>
            </a:r>
            <a:r>
              <a:rPr lang="ru-RU" sz="2800" dirty="0">
                <a:solidFill>
                  <a:schemeClr val="tx2"/>
                </a:solidFill>
                <a:effectLst/>
                <a:latin typeface="+mj-lt"/>
                <a:ea typeface="Calibri" panose="020F0502020204030204" pitchFamily="34" charset="0"/>
                <a:cs typeface="Times New Roman" panose="02020603050405020304" pitchFamily="18" charset="0"/>
              </a:rPr>
              <a:t> формирования </a:t>
            </a:r>
          </a:p>
          <a:p>
            <a:pPr lvl="0"/>
            <a:r>
              <a:rPr lang="ru-RU" sz="2800" dirty="0">
                <a:solidFill>
                  <a:schemeClr val="tx2"/>
                </a:solidFill>
                <a:effectLst/>
                <a:latin typeface="+mj-lt"/>
                <a:ea typeface="Calibri" panose="020F0502020204030204" pitchFamily="34" charset="0"/>
                <a:cs typeface="Times New Roman" panose="02020603050405020304" pitchFamily="18" charset="0"/>
              </a:rPr>
              <a:t>с добавлением пластиковой крошки представляют собой инновационный продукт, который сочетает в себе прочность бетона </a:t>
            </a:r>
          </a:p>
          <a:p>
            <a:pPr lvl="0"/>
            <a:r>
              <a:rPr lang="ru-RU" sz="2800" dirty="0">
                <a:solidFill>
                  <a:schemeClr val="tx2"/>
                </a:solidFill>
                <a:effectLst/>
                <a:latin typeface="+mj-lt"/>
                <a:ea typeface="Calibri" panose="020F0502020204030204" pitchFamily="34" charset="0"/>
                <a:cs typeface="Times New Roman" panose="02020603050405020304" pitchFamily="18" charset="0"/>
              </a:rPr>
              <a:t>и устойчивость к воздействию окружающей среды. </a:t>
            </a:r>
          </a:p>
        </p:txBody>
      </p:sp>
      <p:pic>
        <p:nvPicPr>
          <p:cNvPr id="8" name="Рисунок 7" descr="Строитель">
            <a:extLst>
              <a:ext uri="{FF2B5EF4-FFF2-40B4-BE49-F238E27FC236}">
                <a16:creationId xmlns:a16="http://schemas.microsoft.com/office/drawing/2014/main" id="{CBE23269-1DE3-4355-A1C0-5813DA4017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84211" y="1174654"/>
            <a:ext cx="4662577" cy="4662577"/>
          </a:xfrm>
          <a:prstGeom prst="rect">
            <a:avLst/>
          </a:prstGeom>
        </p:spPr>
      </p:pic>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a:xfrm>
            <a:off x="838200" y="2741551"/>
            <a:ext cx="9017000" cy="1374898"/>
          </a:xfrm>
        </p:spPr>
        <p:txBody>
          <a:bodyPr/>
          <a:lstStyle/>
          <a:p>
            <a:pPr marL="0" indent="0">
              <a:buNone/>
            </a:pPr>
            <a:r>
              <a:rPr lang="ru-RU" dirty="0"/>
              <a:t>Конкуренты предлагают традиционные строительные материалы, но спрос на инновационные продукты постоянно растет.</a:t>
            </a:r>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pic>
        <p:nvPicPr>
          <p:cNvPr id="6" name="Рисунок 5" descr="Закрыть">
            <a:extLst>
              <a:ext uri="{FF2B5EF4-FFF2-40B4-BE49-F238E27FC236}">
                <a16:creationId xmlns:a16="http://schemas.microsoft.com/office/drawing/2014/main" id="{F860D5EE-9C44-4D00-9DF0-DD05BF953A3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66239" y="1179739"/>
            <a:ext cx="4498522" cy="4498522"/>
          </a:xfrm>
          <a:prstGeom prst="rect">
            <a:avLst/>
          </a:prstGeom>
        </p:spPr>
      </p:pic>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a:xfrm>
            <a:off x="838200" y="2153393"/>
            <a:ext cx="7428345" cy="3641271"/>
          </a:xfrm>
        </p:spPr>
        <p:txBody>
          <a:bodyPr/>
          <a:lstStyle/>
          <a:p>
            <a:pPr marL="0" indent="0">
              <a:buNone/>
            </a:pPr>
            <a:r>
              <a:rPr lang="ru-RU" dirty="0"/>
              <a:t>Наша команда предлагает инновационный подход к производству строительных материалов - плит </a:t>
            </a:r>
            <a:r>
              <a:rPr lang="ru-RU" dirty="0" err="1"/>
              <a:t>безопалубочного</a:t>
            </a:r>
            <a:r>
              <a:rPr lang="ru-RU" dirty="0"/>
              <a:t> формирования с добавлением пластиковой крошки вместо традиционной гранитной.</a:t>
            </a:r>
          </a:p>
          <a:p>
            <a:pPr marL="0" indent="0">
              <a:buNone/>
            </a:pPr>
            <a:endParaRPr lang="ru-RU" dirty="0"/>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pic>
        <p:nvPicPr>
          <p:cNvPr id="6" name="Рисунок 5" descr="Группа людей">
            <a:extLst>
              <a:ext uri="{FF2B5EF4-FFF2-40B4-BE49-F238E27FC236}">
                <a16:creationId xmlns:a16="http://schemas.microsoft.com/office/drawing/2014/main" id="{9B8B0E9F-D66C-4EF0-8295-8AC6EB3B4B9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69710" y="1483210"/>
            <a:ext cx="3891579" cy="3891579"/>
          </a:xfrm>
          <a:prstGeom prst="rect">
            <a:avLst/>
          </a:prstGeom>
        </p:spPr>
      </p:pic>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p:txBody>
          <a:bodyPr/>
          <a:lstStyle/>
          <a:p>
            <a:pPr marL="0" indent="0">
              <a:buNone/>
            </a:pPr>
            <a:r>
              <a:rPr lang="ru-RU" dirty="0"/>
              <a:t>Основные аспекты модели включают создание экологически чистых и прочных материалов, что отвечает современным требованиям к экологической ответственности.</a:t>
            </a:r>
          </a:p>
          <a:p>
            <a:pPr marL="0" indent="0">
              <a:buNone/>
            </a:pPr>
            <a:r>
              <a:rPr lang="ru-RU" dirty="0"/>
              <a:t>Проект ориентирован на строительные компании и госучреждения, которые ищут альтернативы традиционным материалам. </a:t>
            </a:r>
          </a:p>
          <a:p>
            <a:pPr marL="0" indent="0">
              <a:buNone/>
            </a:pPr>
            <a:endParaRPr lang="ru-RU" dirty="0"/>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pic>
        <p:nvPicPr>
          <p:cNvPr id="6" name="Рисунок 5" descr="Линейчатая диаграмма с тенденцией к повышению">
            <a:extLst>
              <a:ext uri="{FF2B5EF4-FFF2-40B4-BE49-F238E27FC236}">
                <a16:creationId xmlns:a16="http://schemas.microsoft.com/office/drawing/2014/main" id="{C8B628A6-1E40-4E10-8C01-539BE98F40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61890" y="1575390"/>
            <a:ext cx="3707219" cy="3707219"/>
          </a:xfrm>
          <a:prstGeom prst="rect">
            <a:avLst/>
          </a:prstGeom>
        </p:spPr>
      </p:pic>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p:txBody>
          <a:bodyPr>
            <a:normAutofit fontScale="77500" lnSpcReduction="20000"/>
          </a:bodyPr>
          <a:lstStyle/>
          <a:p>
            <a:pPr marL="0" indent="0">
              <a:buNone/>
            </a:pPr>
            <a:r>
              <a:rPr lang="ru-RU" dirty="0"/>
              <a:t>1. Производственные показатели: количество произведённых плит, эффективность использования материалов.</a:t>
            </a:r>
          </a:p>
          <a:p>
            <a:pPr marL="0" indent="0">
              <a:buNone/>
            </a:pPr>
            <a:r>
              <a:rPr lang="ru-RU" dirty="0"/>
              <a:t>2. Финансовые результаты: уровень выручки, прибыль или убыток.</a:t>
            </a:r>
          </a:p>
          <a:p>
            <a:pPr marL="0" indent="0">
              <a:buNone/>
            </a:pPr>
            <a:r>
              <a:rPr lang="ru-RU" dirty="0"/>
              <a:t>3. Клиентская база: число клиентов и уровень удовлетворенности.</a:t>
            </a:r>
          </a:p>
          <a:p>
            <a:pPr marL="0" indent="0">
              <a:buNone/>
            </a:pPr>
            <a:r>
              <a:rPr lang="ru-RU" dirty="0"/>
              <a:t>4. Экологические показатели: объём переработанного пластика, углеродный след.</a:t>
            </a:r>
          </a:p>
          <a:p>
            <a:pPr marL="0" indent="0">
              <a:buNone/>
            </a:pPr>
            <a:r>
              <a:rPr lang="ru-RU" dirty="0"/>
              <a:t>5. Маркетинговые результаты: успешность рекламных кампаний, узнаваемость бренда.</a:t>
            </a:r>
          </a:p>
          <a:p>
            <a:pPr marL="0" indent="0">
              <a:buNone/>
            </a:pPr>
            <a:r>
              <a:rPr lang="ru-RU" dirty="0"/>
              <a:t>6. Партнёрство: новые связи с поставщиками и партнёрами.</a:t>
            </a:r>
          </a:p>
          <a:p>
            <a:pPr marL="0" indent="0">
              <a:buNone/>
            </a:pPr>
            <a:r>
              <a:rPr lang="ru-RU" dirty="0"/>
              <a:t>7. Инновации: новые технологии или улучшения в процессе производства.</a:t>
            </a:r>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pic>
        <p:nvPicPr>
          <p:cNvPr id="6" name="Рисунок 5" descr="Попасть в яблочко">
            <a:extLst>
              <a:ext uri="{FF2B5EF4-FFF2-40B4-BE49-F238E27FC236}">
                <a16:creationId xmlns:a16="http://schemas.microsoft.com/office/drawing/2014/main" id="{AE78B2C0-7197-4A44-8715-3B5189C3923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77150" y="1390650"/>
            <a:ext cx="4076700" cy="4076700"/>
          </a:xfrm>
          <a:prstGeom prst="rect">
            <a:avLst/>
          </a:prstGeom>
        </p:spPr>
      </p:pic>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356D9053-BCD4-44A0-8436-34C50DE40596}"/>
              </a:ext>
            </a:extLst>
          </p:cNvPr>
          <p:cNvSpPr>
            <a:spLocks noGrp="1"/>
          </p:cNvSpPr>
          <p:nvPr>
            <p:ph idx="1"/>
          </p:nvPr>
        </p:nvSpPr>
        <p:spPr/>
        <p:txBody>
          <a:bodyPr>
            <a:normAutofit/>
          </a:bodyPr>
          <a:lstStyle/>
          <a:p>
            <a:pPr marL="0" indent="0">
              <a:buNone/>
            </a:pPr>
            <a:r>
              <a:rPr lang="ru-RU" sz="2400" dirty="0"/>
              <a:t>1. Расширение ассортимента продукции</a:t>
            </a:r>
          </a:p>
          <a:p>
            <a:pPr marL="0" indent="0">
              <a:buNone/>
            </a:pPr>
            <a:r>
              <a:rPr lang="ru-RU" sz="2400" dirty="0"/>
              <a:t>2. Увеличение производства</a:t>
            </a:r>
          </a:p>
          <a:p>
            <a:pPr marL="0" indent="0">
              <a:buNone/>
            </a:pPr>
            <a:r>
              <a:rPr lang="ru-RU" sz="2400" dirty="0"/>
              <a:t>3. Выход на новые рынки</a:t>
            </a:r>
          </a:p>
          <a:p>
            <a:pPr marL="0" indent="0">
              <a:buNone/>
            </a:pPr>
            <a:r>
              <a:rPr lang="ru-RU" sz="2400" dirty="0"/>
              <a:t>4. Улучшение качества</a:t>
            </a:r>
          </a:p>
          <a:p>
            <a:pPr marL="0" indent="0">
              <a:buNone/>
            </a:pPr>
            <a:r>
              <a:rPr lang="ru-RU" sz="2400" dirty="0"/>
              <a:t>5. Экологические инициативы</a:t>
            </a:r>
          </a:p>
          <a:p>
            <a:pPr marL="0" indent="0">
              <a:buNone/>
            </a:pPr>
            <a:r>
              <a:rPr lang="ru-RU" sz="2400" dirty="0"/>
              <a:t>6. Инвестиции в технологии</a:t>
            </a:r>
          </a:p>
          <a:p>
            <a:pPr marL="0" indent="0">
              <a:buNone/>
            </a:pPr>
            <a:r>
              <a:rPr lang="ru-RU" sz="2400" dirty="0"/>
              <a:t>7. Обучение и развитие персонала</a:t>
            </a:r>
          </a:p>
          <a:p>
            <a:pPr marL="0" indent="0">
              <a:buNone/>
            </a:pPr>
            <a:r>
              <a:rPr lang="ru-RU" sz="2400" dirty="0"/>
              <a:t>8. Маркетинговые стратегии</a:t>
            </a:r>
          </a:p>
        </p:txBody>
      </p:sp>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pic>
        <p:nvPicPr>
          <p:cNvPr id="6" name="Рисунок 5" descr="Голова с шестеренками">
            <a:extLst>
              <a:ext uri="{FF2B5EF4-FFF2-40B4-BE49-F238E27FC236}">
                <a16:creationId xmlns:a16="http://schemas.microsoft.com/office/drawing/2014/main" id="{29F7D609-6063-4DB1-BA3A-13423AFBC09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69495" y="1282995"/>
            <a:ext cx="4292009" cy="4292009"/>
          </a:xfrm>
          <a:prstGeom prst="rect">
            <a:avLst/>
          </a:prstGeom>
        </p:spPr>
      </p:pic>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sp>
        <p:nvSpPr>
          <p:cNvPr id="12" name="TextBox 11">
            <a:extLst>
              <a:ext uri="{FF2B5EF4-FFF2-40B4-BE49-F238E27FC236}">
                <a16:creationId xmlns:a16="http://schemas.microsoft.com/office/drawing/2014/main" id="{41700FFA-0C8D-45D2-9AC6-ACD30E469F84}"/>
              </a:ext>
            </a:extLst>
          </p:cNvPr>
          <p:cNvSpPr txBox="1"/>
          <p:nvPr/>
        </p:nvSpPr>
        <p:spPr>
          <a:xfrm>
            <a:off x="3842327" y="2969960"/>
            <a:ext cx="3466522" cy="1077218"/>
          </a:xfrm>
          <a:prstGeom prst="rect">
            <a:avLst/>
          </a:prstGeom>
          <a:noFill/>
        </p:spPr>
        <p:txBody>
          <a:bodyPr wrap="square">
            <a:spAutoFit/>
          </a:bodyPr>
          <a:lstStyle/>
          <a:p>
            <a:r>
              <a:rPr lang="ru-RU" sz="1600" dirty="0" err="1">
                <a:solidFill>
                  <a:schemeClr val="tx2"/>
                </a:solidFill>
                <a:latin typeface="Gilroy Medium" panose="00000600000000000000" charset="-52"/>
              </a:rPr>
              <a:t>Leader</a:t>
            </a:r>
            <a:r>
              <a:rPr lang="ru-RU" sz="1600" dirty="0">
                <a:solidFill>
                  <a:schemeClr val="tx2"/>
                </a:solidFill>
                <a:latin typeface="Gilroy Medium" panose="00000600000000000000" charset="-52"/>
              </a:rPr>
              <a:t> ID 6285580</a:t>
            </a:r>
          </a:p>
          <a:p>
            <a:r>
              <a:rPr lang="ru-RU" sz="1600" dirty="0">
                <a:solidFill>
                  <a:schemeClr val="tx2"/>
                </a:solidFill>
                <a:latin typeface="Gilroy Medium" panose="00000600000000000000" charset="-52"/>
              </a:rPr>
              <a:t>Петрова Ирина Алексеевна</a:t>
            </a:r>
          </a:p>
          <a:p>
            <a:r>
              <a:rPr lang="ru-RU" sz="1600" dirty="0">
                <a:solidFill>
                  <a:schemeClr val="tx2"/>
                </a:solidFill>
                <a:latin typeface="Gilroy Medium" panose="00000600000000000000" charset="-52"/>
              </a:rPr>
              <a:t>89279902926</a:t>
            </a:r>
          </a:p>
          <a:p>
            <a:r>
              <a:rPr lang="ru-RU" sz="1600" dirty="0">
                <a:solidFill>
                  <a:schemeClr val="tx2"/>
                </a:solidFill>
                <a:latin typeface="Gilroy Medium" panose="00000600000000000000" charset="-52"/>
              </a:rPr>
              <a:t>rinapetrova.14@mail.ru</a:t>
            </a:r>
          </a:p>
        </p:txBody>
      </p:sp>
      <p:sp>
        <p:nvSpPr>
          <p:cNvPr id="14" name="TextBox 13">
            <a:extLst>
              <a:ext uri="{FF2B5EF4-FFF2-40B4-BE49-F238E27FC236}">
                <a16:creationId xmlns:a16="http://schemas.microsoft.com/office/drawing/2014/main" id="{7715E264-7DD2-45A8-9E88-DE020E718FED}"/>
              </a:ext>
            </a:extLst>
          </p:cNvPr>
          <p:cNvSpPr txBox="1"/>
          <p:nvPr/>
        </p:nvSpPr>
        <p:spPr>
          <a:xfrm>
            <a:off x="3842327" y="1607994"/>
            <a:ext cx="4100946" cy="1077218"/>
          </a:xfrm>
          <a:prstGeom prst="rect">
            <a:avLst/>
          </a:prstGeom>
          <a:noFill/>
        </p:spPr>
        <p:txBody>
          <a:bodyPr wrap="square">
            <a:spAutoFit/>
          </a:bodyPr>
          <a:lstStyle/>
          <a:p>
            <a:r>
              <a:rPr lang="ru-RU" sz="1600" dirty="0" err="1">
                <a:solidFill>
                  <a:schemeClr val="tx2"/>
                </a:solidFill>
                <a:latin typeface="Gilroy Medium" panose="00000600000000000000" charset="-52"/>
              </a:rPr>
              <a:t>Leader</a:t>
            </a:r>
            <a:r>
              <a:rPr lang="ru-RU" sz="1600" dirty="0">
                <a:solidFill>
                  <a:schemeClr val="tx2"/>
                </a:solidFill>
                <a:latin typeface="Gilroy Medium" panose="00000600000000000000" charset="-52"/>
              </a:rPr>
              <a:t> ID 3190038</a:t>
            </a:r>
          </a:p>
          <a:p>
            <a:r>
              <a:rPr lang="ru-RU" sz="1600" dirty="0">
                <a:solidFill>
                  <a:schemeClr val="tx2"/>
                </a:solidFill>
                <a:latin typeface="Gilroy Medium" panose="00000600000000000000" charset="-52"/>
              </a:rPr>
              <a:t>Андреева Виктория Александровна</a:t>
            </a:r>
          </a:p>
          <a:p>
            <a:r>
              <a:rPr lang="ru-RU" sz="1600" dirty="0">
                <a:solidFill>
                  <a:schemeClr val="tx2"/>
                </a:solidFill>
                <a:latin typeface="Gilroy Medium" panose="00000600000000000000" charset="-52"/>
              </a:rPr>
              <a:t>89530107963</a:t>
            </a:r>
          </a:p>
          <a:p>
            <a:r>
              <a:rPr lang="ru-RU" sz="1600" dirty="0">
                <a:solidFill>
                  <a:schemeClr val="tx2"/>
                </a:solidFill>
                <a:latin typeface="Gilroy Medium" panose="00000600000000000000" charset="-52"/>
              </a:rPr>
              <a:t>viktoriya-andreeva-03@bk.ru</a:t>
            </a:r>
          </a:p>
        </p:txBody>
      </p:sp>
      <p:sp>
        <p:nvSpPr>
          <p:cNvPr id="16" name="TextBox 15">
            <a:extLst>
              <a:ext uri="{FF2B5EF4-FFF2-40B4-BE49-F238E27FC236}">
                <a16:creationId xmlns:a16="http://schemas.microsoft.com/office/drawing/2014/main" id="{653EDAD8-4393-45E3-9093-3C8AC682D8F1}"/>
              </a:ext>
            </a:extLst>
          </p:cNvPr>
          <p:cNvSpPr txBox="1"/>
          <p:nvPr/>
        </p:nvSpPr>
        <p:spPr>
          <a:xfrm>
            <a:off x="3842327" y="4322328"/>
            <a:ext cx="3953163" cy="1077218"/>
          </a:xfrm>
          <a:prstGeom prst="rect">
            <a:avLst/>
          </a:prstGeom>
          <a:noFill/>
        </p:spPr>
        <p:txBody>
          <a:bodyPr wrap="square">
            <a:spAutoFit/>
          </a:bodyPr>
          <a:lstStyle/>
          <a:p>
            <a:r>
              <a:rPr lang="ru-RU" sz="1600" dirty="0" err="1">
                <a:solidFill>
                  <a:schemeClr val="tx2"/>
                </a:solidFill>
                <a:latin typeface="Gilroy Medium" panose="00000600000000000000" charset="-52"/>
              </a:rPr>
              <a:t>Leader</a:t>
            </a:r>
            <a:r>
              <a:rPr lang="ru-RU" sz="1600" dirty="0">
                <a:solidFill>
                  <a:schemeClr val="tx2"/>
                </a:solidFill>
                <a:latin typeface="Gilroy Medium" panose="00000600000000000000" charset="-52"/>
              </a:rPr>
              <a:t> ID 3189959</a:t>
            </a:r>
          </a:p>
          <a:p>
            <a:r>
              <a:rPr lang="ru-RU" sz="1600" dirty="0">
                <a:solidFill>
                  <a:schemeClr val="tx2"/>
                </a:solidFill>
                <a:latin typeface="Gilroy Medium" panose="00000600000000000000" charset="-52"/>
              </a:rPr>
              <a:t>Чернова Валентина Владимировна</a:t>
            </a:r>
          </a:p>
          <a:p>
            <a:r>
              <a:rPr lang="ru-RU" sz="1600" dirty="0">
                <a:solidFill>
                  <a:schemeClr val="tx2"/>
                </a:solidFill>
                <a:latin typeface="Gilroy Medium" panose="00000600000000000000" charset="-52"/>
              </a:rPr>
              <a:t>89379536797</a:t>
            </a:r>
          </a:p>
          <a:p>
            <a:r>
              <a:rPr lang="ru-RU" sz="1600" dirty="0">
                <a:solidFill>
                  <a:schemeClr val="tx2"/>
                </a:solidFill>
                <a:latin typeface="Gilroy Medium" panose="00000600000000000000" charset="-52"/>
              </a:rPr>
              <a:t>valya.chernova.20041@mail.ru</a:t>
            </a:r>
          </a:p>
        </p:txBody>
      </p:sp>
      <p:pic>
        <p:nvPicPr>
          <p:cNvPr id="18" name="Рисунок 17" descr="Телефон">
            <a:extLst>
              <a:ext uri="{FF2B5EF4-FFF2-40B4-BE49-F238E27FC236}">
                <a16:creationId xmlns:a16="http://schemas.microsoft.com/office/drawing/2014/main" id="{897206AF-5C56-4E75-B6DE-9CC570A3A16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33618" y="1949324"/>
            <a:ext cx="330200" cy="330200"/>
          </a:xfrm>
          <a:prstGeom prst="rect">
            <a:avLst/>
          </a:prstGeom>
        </p:spPr>
      </p:pic>
      <p:pic>
        <p:nvPicPr>
          <p:cNvPr id="19" name="Рисунок 18" descr="Телефон">
            <a:extLst>
              <a:ext uri="{FF2B5EF4-FFF2-40B4-BE49-F238E27FC236}">
                <a16:creationId xmlns:a16="http://schemas.microsoft.com/office/drawing/2014/main" id="{ADB07455-6F6A-4CD7-B66B-D0C45B3A850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33618" y="3162300"/>
            <a:ext cx="330200" cy="330200"/>
          </a:xfrm>
          <a:prstGeom prst="rect">
            <a:avLst/>
          </a:prstGeom>
        </p:spPr>
      </p:pic>
      <p:pic>
        <p:nvPicPr>
          <p:cNvPr id="20" name="Рисунок 19" descr="Телефон">
            <a:extLst>
              <a:ext uri="{FF2B5EF4-FFF2-40B4-BE49-F238E27FC236}">
                <a16:creationId xmlns:a16="http://schemas.microsoft.com/office/drawing/2014/main" id="{E577C8B2-80D1-4964-AB7F-D41CF962C99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33618" y="4530737"/>
            <a:ext cx="330200" cy="330200"/>
          </a:xfrm>
          <a:prstGeom prst="rect">
            <a:avLst/>
          </a:prstGeom>
        </p:spPr>
      </p:pic>
      <p:pic>
        <p:nvPicPr>
          <p:cNvPr id="5" name="Рисунок 4" descr="Телефон">
            <a:extLst>
              <a:ext uri="{FF2B5EF4-FFF2-40B4-BE49-F238E27FC236}">
                <a16:creationId xmlns:a16="http://schemas.microsoft.com/office/drawing/2014/main" id="{2CF725D8-B66D-4DFD-8ACA-ED41CA012B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82182" y="1494082"/>
            <a:ext cx="3666636" cy="3666636"/>
          </a:xfrm>
          <a:prstGeom prst="rect">
            <a:avLst/>
          </a:prstGeom>
        </p:spPr>
      </p:pic>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a:t>
            </a: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533</TotalTime>
  <Words>326</Words>
  <Application>Microsoft Office PowerPoint</Application>
  <PresentationFormat>Широкоэкранный</PresentationFormat>
  <Paragraphs>58</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Verdana </vt:lpstr>
      <vt:lpstr>Calibri</vt:lpstr>
      <vt:lpstr>Gilroy Bold</vt:lpstr>
      <vt:lpstr>Gilroy Medium</vt:lpstr>
      <vt:lpstr>Verdana</vt:lpstr>
      <vt:lpstr>Тема3</vt:lpstr>
      <vt:lpstr>ПРОИЗВОДСТВО ПЛИТ БЕЗОПАЛУБОЧНОГО ФОРМИРОВАНИЯ С ДОБАВЛЕНИЕМ ПЛАСТИКОВОЙ КРОШКИ</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Виктория Андреева</cp:lastModifiedBy>
  <cp:revision>48</cp:revision>
  <dcterms:created xsi:type="dcterms:W3CDTF">2024-01-25T17:19:34Z</dcterms:created>
  <dcterms:modified xsi:type="dcterms:W3CDTF">2024-11-25T20:37:41Z</dcterms:modified>
</cp:coreProperties>
</file>