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12192000" cy="6858000"/>
  <p:embeddedFontLst>
    <p:embeddedFont>
      <p:font typeface="Roboto"/>
      <p:regular r:id="rId19"/>
      <p:bold r:id="rId20"/>
      <p:italic r:id="rId21"/>
      <p:boldItalic r:id="rId22"/>
    </p:embeddedFont>
    <p:embeddedFont>
      <p:font typeface="Roboto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795">
          <p15:clr>
            <a:srgbClr val="A4A3A4"/>
          </p15:clr>
        </p15:guide>
        <p15:guide id="2" pos="2880">
          <p15:clr>
            <a:srgbClr val="A4A3A4"/>
          </p15:clr>
        </p15:guide>
      </p15:sldGuideLst>
    </p:ext>
    <p:ext uri="GoogleSlidesCustomDataVersion2">
      <go:slidesCustomData xmlns:go="http://customooxmlschemas.google.com/" r:id="rId27" roundtripDataSignature="AMtx7miLspzs1Ku7l1S8HUFBMH1TG0FA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795"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RobotoMedium-bold.fntdata"/><Relationship Id="rId23" Type="http://schemas.openxmlformats.org/officeDocument/2006/relationships/font" Target="fonts/Roboto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Medium-boldItalic.fntdata"/><Relationship Id="rId25" Type="http://schemas.openxmlformats.org/officeDocument/2006/relationships/font" Target="fonts/RobotoMedium-italic.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oboto-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29db974d8d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 name="Google Shape;43;g29db974d8d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ru-RU"/>
              <a:t>Ак</a:t>
            </a:r>
            <a:r>
              <a:rPr lang="ru-RU"/>
              <a:t>туальность проблемы подтверждена на региональном и на федеральном уровне. “Так принятый в 2021 году закон утвердил программу развития нового направления отечественного туризма до 2030 года. Согласно этому документу, сельский туризм, наряду с внутренним, социальным, и т.д. туризмом признан приоритетным направлением государственной политики на ближайшее время.”</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t/>
            </a:r>
            <a:endParaRPr/>
          </a:p>
          <a:p>
            <a:pPr indent="-298450" lvl="0" marL="457200" rtl="0" algn="l">
              <a:lnSpc>
                <a:spcPct val="100000"/>
              </a:lnSpc>
              <a:spcBef>
                <a:spcPts val="0"/>
              </a:spcBef>
              <a:spcAft>
                <a:spcPts val="0"/>
              </a:spcAft>
              <a:buSzPts val="1100"/>
              <a:buChar char="●"/>
            </a:pPr>
            <a:r>
              <a:t/>
            </a:r>
            <a:endParaRPr/>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Перед заполнением слайда обратите внимание на статьи о заполнении паспорта проектной идеи и об ошибках при его заполнении</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Как заполнять паспорт проекта </a:t>
            </a:r>
            <a:r>
              <a:rPr b="0" i="0" lang="ru-RU" sz="1100" u="sng" cap="none" strike="noStrike">
                <a:solidFill>
                  <a:srgbClr val="000000"/>
                </a:solidFill>
                <a:latin typeface="Arial"/>
                <a:ea typeface="Arial"/>
                <a:cs typeface="Arial"/>
                <a:sym typeface="Arial"/>
                <a:hlinkClick r:id="rId2">
                  <a:extLst>
                    <a:ext uri="{A12FA001-AC4F-418D-AE19-62706E023703}">
                      <ahyp:hlinkClr val="tx"/>
                    </a:ext>
                  </a:extLst>
                </a:hlinkClick>
              </a:rPr>
              <a:t>https://www.notion.so/intensive2035/e16bcedd0635425083043cee40507eff?pvs=4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Ошибки при заполнении паспорта проекта </a:t>
            </a:r>
            <a:r>
              <a:rPr b="0" i="0" lang="ru-RU" sz="1100" u="sng" cap="none" strike="noStrike">
                <a:solidFill>
                  <a:srgbClr val="000000"/>
                </a:solidFill>
                <a:latin typeface="Arial"/>
                <a:ea typeface="Arial"/>
                <a:cs typeface="Arial"/>
                <a:sym typeface="Arial"/>
                <a:hlinkClick r:id="rId3">
                  <a:extLst>
                    <a:ext uri="{A12FA001-AC4F-418D-AE19-62706E023703}">
                      <ahyp:hlinkClr val="tx"/>
                    </a:ext>
                  </a:extLst>
                </a:hlinkClick>
              </a:rPr>
              <a:t>https://www.notion.so/intensive2035/08ff407807a14bdd940722bd2c2f5fe5?pvs=4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которую вы решаете, не существует в вакууме.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возникает не на пустом месте.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b="0"/>
          </a:p>
          <a:p>
            <a:pPr indent="-298450" lvl="0" marL="457200" rtl="0" algn="l">
              <a:spcBef>
                <a:spcPts val="0"/>
              </a:spcBef>
              <a:spcAft>
                <a:spcPts val="0"/>
              </a:spcAft>
              <a:buSzPts val="1100"/>
              <a:buChar char="●"/>
            </a:pPr>
            <a:r>
              <a:rPr lang="ru-RU"/>
              <a:t>	</a:t>
            </a:r>
            <a:endParaRPr/>
          </a:p>
          <a:p>
            <a:pPr indent="-298450" lvl="0" marL="457200" rtl="0" algn="l">
              <a:spcBef>
                <a:spcPts val="0"/>
              </a:spcBef>
              <a:spcAft>
                <a:spcPts val="0"/>
              </a:spcAft>
              <a:buSzPts val="1100"/>
              <a:buChar char="●"/>
            </a:pPr>
            <a:r>
              <a:rPr lang="ru-RU"/>
              <a:t>Ак</a:t>
            </a:r>
            <a:br>
              <a:rPr lang="ru-RU"/>
            </a:b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Перед заполнением слайда обратите внимание на статьи о заполнении паспорта проектной идеи и об ошибках при его заполнении</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Как заполнять паспорт проекта </a:t>
            </a:r>
            <a:r>
              <a:rPr b="0" i="0" lang="ru-RU" sz="1100" u="sng" cap="none" strike="noStrike">
                <a:solidFill>
                  <a:srgbClr val="000000"/>
                </a:solidFill>
                <a:latin typeface="Arial"/>
                <a:ea typeface="Arial"/>
                <a:cs typeface="Arial"/>
                <a:sym typeface="Arial"/>
                <a:hlinkClick r:id="rId2">
                  <a:extLst>
                    <a:ext uri="{A12FA001-AC4F-418D-AE19-62706E023703}">
                      <ahyp:hlinkClr val="tx"/>
                    </a:ext>
                  </a:extLst>
                </a:hlinkClick>
              </a:rPr>
              <a:t>https://www.notion.so/intensive2035/e16bcedd0635425083043cee40507eff?pvs=4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Ошибки при заполнении паспорта проекта </a:t>
            </a:r>
            <a:r>
              <a:rPr b="0" i="0" lang="ru-RU" sz="1100" u="sng" cap="none" strike="noStrike">
                <a:solidFill>
                  <a:srgbClr val="000000"/>
                </a:solidFill>
                <a:latin typeface="Arial"/>
                <a:ea typeface="Arial"/>
                <a:cs typeface="Arial"/>
                <a:sym typeface="Arial"/>
                <a:hlinkClick r:id="rId3">
                  <a:extLst>
                    <a:ext uri="{A12FA001-AC4F-418D-AE19-62706E023703}">
                      <ahyp:hlinkClr val="tx"/>
                    </a:ext>
                  </a:extLst>
                </a:hlinkClick>
              </a:rPr>
              <a:t>https://www.notion.so/intensive2035/08ff407807a14bdd940722bd2c2f5fe5?pvs=4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которую вы решаете, не существует в вакууме.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возникает не на пустом месте.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b="0"/>
          </a:p>
          <a:p>
            <a:pPr indent="-298450" lvl="0" marL="457200" rtl="0" algn="l">
              <a:lnSpc>
                <a:spcPct val="100000"/>
              </a:lnSpc>
              <a:spcBef>
                <a:spcPts val="0"/>
              </a:spcBef>
              <a:spcAft>
                <a:spcPts val="0"/>
              </a:spcAft>
              <a:buSzPts val="1100"/>
              <a:buChar char="●"/>
            </a:pPr>
            <a:br>
              <a:rPr lang="ru-RU"/>
            </a:b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9db974d8de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g29db974d8de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Перед заполнением слайда обратите внимание на статьи о заполнении паспорта проектной идеи и об ошибках при его заполнении</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Как заполнять паспорт проекта </a:t>
            </a:r>
            <a:r>
              <a:rPr b="0" i="0" lang="ru-RU" sz="1100" u="sng" cap="none" strike="noStrike">
                <a:solidFill>
                  <a:srgbClr val="000000"/>
                </a:solidFill>
                <a:latin typeface="Arial"/>
                <a:ea typeface="Arial"/>
                <a:cs typeface="Arial"/>
                <a:sym typeface="Arial"/>
                <a:hlinkClick r:id="rId2">
                  <a:extLst>
                    <a:ext uri="{A12FA001-AC4F-418D-AE19-62706E023703}">
                      <ahyp:hlinkClr val="tx"/>
                    </a:ext>
                  </a:extLst>
                </a:hlinkClick>
              </a:rPr>
              <a:t>https://www.notion.so/intensive2035/e16bcedd0635425083043cee40507eff?pvs=4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Ошибки при заполнении паспорта проекта </a:t>
            </a:r>
            <a:r>
              <a:rPr b="0" i="0" lang="ru-RU" sz="1100" u="sng" cap="none" strike="noStrike">
                <a:solidFill>
                  <a:srgbClr val="000000"/>
                </a:solidFill>
                <a:latin typeface="Arial"/>
                <a:ea typeface="Arial"/>
                <a:cs typeface="Arial"/>
                <a:sym typeface="Arial"/>
                <a:hlinkClick r:id="rId3">
                  <a:extLst>
                    <a:ext uri="{A12FA001-AC4F-418D-AE19-62706E023703}">
                      <ahyp:hlinkClr val="tx"/>
                    </a:ext>
                  </a:extLst>
                </a:hlinkClick>
              </a:rPr>
              <a:t>https://www.notion.so/intensive2035/08ff407807a14bdd940722bd2c2f5fe5?pvs=4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которую вы решаете, не существует в вакууме.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возникает не на пустом месте.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b="0"/>
          </a:p>
          <a:p>
            <a:pPr indent="-298450" lvl="0" marL="457200" rtl="0" algn="l">
              <a:lnSpc>
                <a:spcPct val="100000"/>
              </a:lnSpc>
              <a:spcBef>
                <a:spcPts val="0"/>
              </a:spcBef>
              <a:spcAft>
                <a:spcPts val="0"/>
              </a:spcAft>
              <a:buSzPts val="1100"/>
              <a:buChar char="●"/>
            </a:pPr>
            <a:br>
              <a:rPr lang="ru-RU"/>
            </a:b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9db974d8de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g29db974d8de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Перед заполнением слайда обратите внимание на статьи о заполнении паспорта проектной идеи и об ошибках при его заполнении</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Как заполнять паспорт проекта </a:t>
            </a:r>
            <a:r>
              <a:rPr b="0" i="0" lang="ru-RU" sz="1100" u="sng" cap="none" strike="noStrike">
                <a:solidFill>
                  <a:srgbClr val="000000"/>
                </a:solidFill>
                <a:latin typeface="Arial"/>
                <a:ea typeface="Arial"/>
                <a:cs typeface="Arial"/>
                <a:sym typeface="Arial"/>
                <a:hlinkClick r:id="rId2">
                  <a:extLst>
                    <a:ext uri="{A12FA001-AC4F-418D-AE19-62706E023703}">
                      <ahyp:hlinkClr val="tx"/>
                    </a:ext>
                  </a:extLst>
                </a:hlinkClick>
              </a:rPr>
              <a:t>https://www.notion.so/intensive2035/e16bcedd0635425083043cee40507eff?pvs=4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Ошибки при заполнении паспорта проекта </a:t>
            </a:r>
            <a:r>
              <a:rPr b="0" i="0" lang="ru-RU" sz="1100" u="sng" cap="none" strike="noStrike">
                <a:solidFill>
                  <a:srgbClr val="000000"/>
                </a:solidFill>
                <a:latin typeface="Arial"/>
                <a:ea typeface="Arial"/>
                <a:cs typeface="Arial"/>
                <a:sym typeface="Arial"/>
                <a:hlinkClick r:id="rId3">
                  <a:extLst>
                    <a:ext uri="{A12FA001-AC4F-418D-AE19-62706E023703}">
                      <ahyp:hlinkClr val="tx"/>
                    </a:ext>
                  </a:extLst>
                </a:hlinkClick>
              </a:rPr>
              <a:t>https://www.notion.so/intensive2035/08ff407807a14bdd940722bd2c2f5fe5?pvs=4</a:t>
            </a:r>
            <a:r>
              <a:rPr b="0" i="0" lang="ru-RU" sz="1100" u="none" cap="none" strike="noStrike">
                <a:solidFill>
                  <a:srgbClr val="000000"/>
                </a:solidFill>
                <a:latin typeface="Arial"/>
                <a:ea typeface="Arial"/>
                <a:cs typeface="Arial"/>
                <a:sym typeface="Arial"/>
              </a:rPr>
              <a:t> </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которую вы решаете, не существует в вакууме.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Проблема возникает не на пустом месте.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b="0"/>
          </a:p>
          <a:p>
            <a:pPr indent="-298450" lvl="0" marL="457200" rtl="0" algn="l">
              <a:lnSpc>
                <a:spcPct val="100000"/>
              </a:lnSpc>
              <a:spcBef>
                <a:spcPts val="0"/>
              </a:spcBef>
              <a:spcAft>
                <a:spcPts val="0"/>
              </a:spcAft>
              <a:buSzPts val="1100"/>
              <a:buChar char="●"/>
            </a:pPr>
            <a:br>
              <a:rPr lang="ru-RU"/>
            </a:b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8e5af51130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g28e5af51130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Аналоги продукта бываю полными (прямые конкуренты) и частичными (косвенные конкуренты).</a:t>
            </a:r>
            <a:endParaRPr b="0"/>
          </a:p>
          <a:p>
            <a:pPr indent="-298450" lvl="0" marL="457200" rtl="0" algn="l">
              <a:lnSpc>
                <a:spcPct val="100000"/>
              </a:lnSpc>
              <a:spcBef>
                <a:spcPts val="0"/>
              </a:spcBef>
              <a:spcAft>
                <a:spcPts val="0"/>
              </a:spcAft>
              <a:buSzPts val="1100"/>
              <a:buChar char="●"/>
            </a:pPr>
            <a:br>
              <a:rPr b="0" lang="ru-RU"/>
            </a:br>
            <a:r>
              <a:rPr b="1" i="0" lang="ru-RU" sz="1100" u="none" cap="none" strike="noStrike">
                <a:solidFill>
                  <a:srgbClr val="000000"/>
                </a:solidFill>
                <a:latin typeface="Arial"/>
                <a:ea typeface="Arial"/>
                <a:cs typeface="Arial"/>
                <a:sym typeface="Arial"/>
              </a:rPr>
              <a:t>Полные аналоги</a:t>
            </a:r>
            <a:r>
              <a:rPr b="0" i="0" lang="ru-RU" sz="1100" u="none" cap="none" strike="noStrike">
                <a:solidFill>
                  <a:srgbClr val="000000"/>
                </a:solidFill>
                <a:latin typeface="Arial"/>
                <a:ea typeface="Arial"/>
                <a:cs typeface="Arial"/>
                <a:sym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b="0"/>
          </a:p>
          <a:p>
            <a:pPr indent="-298450" lvl="0" marL="457200" rtl="0" algn="l">
              <a:lnSpc>
                <a:spcPct val="100000"/>
              </a:lnSpc>
              <a:spcBef>
                <a:spcPts val="0"/>
              </a:spcBef>
              <a:spcAft>
                <a:spcPts val="0"/>
              </a:spcAft>
              <a:buSzPts val="1100"/>
              <a:buChar char="●"/>
            </a:pPr>
            <a:r>
              <a:rPr b="1" i="0" lang="ru-RU" sz="1100" u="none" cap="none" strike="noStrike">
                <a:solidFill>
                  <a:srgbClr val="000000"/>
                </a:solidFill>
                <a:latin typeface="Arial"/>
                <a:ea typeface="Arial"/>
                <a:cs typeface="Arial"/>
                <a:sym typeface="Arial"/>
              </a:rPr>
              <a:t>Частичными аналогами</a:t>
            </a:r>
            <a:r>
              <a:rPr b="0" i="0" lang="ru-RU" sz="1100" u="none" cap="none" strike="noStrike">
                <a:solidFill>
                  <a:srgbClr val="000000"/>
                </a:solidFill>
                <a:latin typeface="Arial"/>
                <a:ea typeface="Arial"/>
                <a:cs typeface="Arial"/>
                <a:sym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b="1" i="0" lang="ru-RU" sz="1100" u="none" cap="none" strike="noStrike">
                <a:solidFill>
                  <a:srgbClr val="000000"/>
                </a:solidFill>
                <a:latin typeface="Arial"/>
                <a:ea typeface="Arial"/>
                <a:cs typeface="Arial"/>
                <a:sym typeface="Arial"/>
              </a:rPr>
              <a:t>чем ваш проект отличается от аналогов, в чем превосходит их и как это помогает решать заявленную проблему.</a:t>
            </a:r>
            <a:endParaRPr b="0"/>
          </a:p>
          <a:p>
            <a:pPr indent="-298450" lvl="0" marL="457200" rtl="0" algn="l">
              <a:lnSpc>
                <a:spcPct val="100000"/>
              </a:lnSpc>
              <a:spcBef>
                <a:spcPts val="0"/>
              </a:spcBef>
              <a:spcAft>
                <a:spcPts val="0"/>
              </a:spcAft>
              <a:buSzPts val="1100"/>
              <a:buChar char="●"/>
            </a:pPr>
            <a:br>
              <a:rPr lang="ru-RU"/>
            </a:b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Мы используем такой шаблон формулировки решения, но не настаиваем на нем: </a:t>
            </a:r>
            <a:endParaRPr b="0"/>
          </a:p>
          <a:p>
            <a:pPr indent="-298450" lvl="0" marL="457200" rtl="0" algn="l">
              <a:lnSpc>
                <a:spcPct val="100000"/>
              </a:lnSpc>
              <a:spcBef>
                <a:spcPts val="0"/>
              </a:spcBef>
              <a:spcAft>
                <a:spcPts val="0"/>
              </a:spcAft>
              <a:buSzPts val="1100"/>
              <a:buChar char="●"/>
            </a:pPr>
            <a:r>
              <a:rPr b="0" i="1" lang="ru-RU" sz="1100" u="none" cap="none" strike="noStrike">
                <a:solidFill>
                  <a:srgbClr val="000000"/>
                </a:solidFill>
                <a:latin typeface="Arial"/>
                <a:ea typeface="Arial"/>
                <a:cs typeface="Arial"/>
                <a:sym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b="0"/>
          </a:p>
          <a:p>
            <a:pPr indent="-298450" lvl="0" marL="457200" rtl="0" algn="l">
              <a:lnSpc>
                <a:spcPct val="100000"/>
              </a:lnSpc>
              <a:spcBef>
                <a:spcPts val="0"/>
              </a:spcBef>
              <a:spcAft>
                <a:spcPts val="0"/>
              </a:spcAft>
              <a:buSzPts val="1100"/>
              <a:buChar char="●"/>
            </a:pPr>
            <a:br>
              <a:rPr b="0" lang="ru-RU"/>
            </a:br>
            <a:r>
              <a:rPr b="0" i="0" lang="ru-RU" sz="1100" u="none" cap="none" strike="noStrike">
                <a:solidFill>
                  <a:srgbClr val="000000"/>
                </a:solidFill>
                <a:latin typeface="Arial"/>
                <a:ea typeface="Arial"/>
                <a:cs typeface="Arial"/>
                <a:sym typeface="Arial"/>
              </a:rPr>
              <a:t>Так или иначе, из описания вашего решения должно быть понятно следующее: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чья проблема решается</a:t>
            </a:r>
            <a:endParaRPr/>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что это за проблема</a:t>
            </a:r>
            <a:endParaRPr/>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что представляет собой ваше решение</a:t>
            </a:r>
            <a:endParaRPr/>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чем оно лучше аналогичных</a:t>
            </a:r>
            <a:endParaRPr/>
          </a:p>
          <a:p>
            <a:pPr indent="-298450" lvl="0" marL="457200" rtl="0" algn="l">
              <a:lnSpc>
                <a:spcPct val="100000"/>
              </a:lnSpc>
              <a:spcBef>
                <a:spcPts val="0"/>
              </a:spcBef>
              <a:spcAft>
                <a:spcPts val="0"/>
              </a:spcAft>
              <a:buSzPts val="1100"/>
              <a:buChar char="●"/>
            </a:pPr>
            <a:br>
              <a:rPr b="0" lang="ru-RU"/>
            </a:br>
            <a:r>
              <a:rPr b="0" i="0" lang="ru-RU" sz="1100" u="none" cap="none" strike="noStrike">
                <a:solidFill>
                  <a:srgbClr val="000000"/>
                </a:solidFill>
                <a:latin typeface="Arial"/>
                <a:ea typeface="Arial"/>
                <a:cs typeface="Arial"/>
                <a:sym typeface="Arial"/>
              </a:rPr>
              <a:t>Например</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Для </a:t>
            </a:r>
            <a:r>
              <a:rPr b="1" i="0" lang="ru-RU" sz="1100" u="none" cap="none" strike="noStrike">
                <a:solidFill>
                  <a:srgbClr val="000000"/>
                </a:solidFill>
                <a:latin typeface="Arial"/>
                <a:ea typeface="Arial"/>
                <a:cs typeface="Arial"/>
                <a:sym typeface="Arial"/>
              </a:rPr>
              <a:t>&lt;мам с колясками&gt;</a:t>
            </a:r>
            <a:r>
              <a:rPr b="0" i="0" lang="ru-RU" sz="1100" u="none" cap="none" strike="noStrike">
                <a:solidFill>
                  <a:srgbClr val="000000"/>
                </a:solidFill>
                <a:latin typeface="Arial"/>
                <a:ea typeface="Arial"/>
                <a:cs typeface="Arial"/>
                <a:sym typeface="Arial"/>
              </a:rPr>
              <a:t>,</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которым нужно </a:t>
            </a:r>
            <a:r>
              <a:rPr b="1" i="0" lang="ru-RU" sz="1100" u="none" cap="none" strike="noStrike">
                <a:solidFill>
                  <a:srgbClr val="000000"/>
                </a:solidFill>
                <a:latin typeface="Arial"/>
                <a:ea typeface="Arial"/>
                <a:cs typeface="Arial"/>
                <a:sym typeface="Arial"/>
              </a:rPr>
              <a:t>&lt;два раза в день гулять с ребенком&gt;</a:t>
            </a:r>
            <a:r>
              <a:rPr b="0" i="0" lang="ru-RU" sz="1100" u="none" cap="none" strike="noStrike">
                <a:solidFill>
                  <a:srgbClr val="000000"/>
                </a:solidFill>
                <a:latin typeface="Arial"/>
                <a:ea typeface="Arial"/>
                <a:cs typeface="Arial"/>
                <a:sym typeface="Arial"/>
              </a:rPr>
              <a:t>,</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наше </a:t>
            </a:r>
            <a:r>
              <a:rPr b="1" i="0" lang="ru-RU" sz="1100" u="none" cap="none" strike="noStrike">
                <a:solidFill>
                  <a:srgbClr val="000000"/>
                </a:solidFill>
                <a:latin typeface="Arial"/>
                <a:ea typeface="Arial"/>
                <a:cs typeface="Arial"/>
                <a:sym typeface="Arial"/>
              </a:rPr>
              <a:t>&lt;мобильное приложение&gt;</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будет </a:t>
            </a:r>
            <a:r>
              <a:rPr b="1" i="0" lang="ru-RU" sz="1100" u="none" cap="none" strike="noStrike">
                <a:solidFill>
                  <a:srgbClr val="000000"/>
                </a:solidFill>
                <a:latin typeface="Arial"/>
                <a:ea typeface="Arial"/>
                <a:cs typeface="Arial"/>
                <a:sym typeface="Arial"/>
              </a:rPr>
              <a:t>&lt;строить удобные и интересные пешеходные маршруты прогулок&gt;.</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В отличие от </a:t>
            </a:r>
            <a:r>
              <a:rPr b="1" i="0" lang="ru-RU" sz="1100" u="none" cap="none" strike="noStrike">
                <a:solidFill>
                  <a:srgbClr val="000000"/>
                </a:solidFill>
                <a:latin typeface="Arial"/>
                <a:ea typeface="Arial"/>
                <a:cs typeface="Arial"/>
                <a:sym typeface="Arial"/>
              </a:rPr>
              <a:t>&lt;Яндекс.Карт, Google Maps и 2Gis&gt;</a:t>
            </a:r>
            <a:r>
              <a:rPr b="0" i="0" lang="ru-RU" sz="1100" u="none" cap="none" strike="noStrike">
                <a:solidFill>
                  <a:srgbClr val="000000"/>
                </a:solidFill>
                <a:latin typeface="Arial"/>
                <a:ea typeface="Arial"/>
                <a:cs typeface="Arial"/>
                <a:sym typeface="Arial"/>
              </a:rPr>
              <a:t>, наше приложение будет лучше тем,</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что </a:t>
            </a:r>
            <a:r>
              <a:rPr b="1" i="0" lang="ru-RU" sz="1100" u="none" cap="none" strike="noStrike">
                <a:solidFill>
                  <a:srgbClr val="000000"/>
                </a:solidFill>
                <a:latin typeface="Arial"/>
                <a:ea typeface="Arial"/>
                <a:cs typeface="Arial"/>
                <a:sym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0"/>
          </a:p>
          <a:p>
            <a:pPr indent="-298450" lvl="0" marL="457200" rtl="0" algn="l">
              <a:lnSpc>
                <a:spcPct val="100000"/>
              </a:lnSpc>
              <a:spcBef>
                <a:spcPts val="0"/>
              </a:spcBef>
              <a:spcAft>
                <a:spcPts val="0"/>
              </a:spcAft>
              <a:buSzPts val="1100"/>
              <a:buChar char="●"/>
            </a:pPr>
            <a:br>
              <a:rPr b="0" lang="ru-RU"/>
            </a:b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9fd0fa34c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29fd0fa34c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Насколько актуальна проблема, которую вы решаете?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кто несёт ущерб и в чём он выражается? (время, деньги, здоровье и т.д.)</a:t>
            </a:r>
            <a:endParaRPr/>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что будет, если проблему не решать? к каким последствиям это приведёт в ближайшее время и в отдалённой перспективе?</a:t>
            </a:r>
            <a:endParaRPr/>
          </a:p>
          <a:p>
            <a:pPr indent="-298450" lvl="0" marL="457200" rtl="0" algn="l">
              <a:lnSpc>
                <a:spcPct val="100000"/>
              </a:lnSpc>
              <a:spcBef>
                <a:spcPts val="0"/>
              </a:spcBef>
              <a:spcAft>
                <a:spcPts val="0"/>
              </a:spcAft>
              <a:buSzPts val="1100"/>
              <a:buChar char="●"/>
            </a:pPr>
            <a:br>
              <a:rPr b="0" lang="ru-RU"/>
            </a:br>
            <a:r>
              <a:rPr b="0" i="0" lang="ru-RU" sz="1100" u="none" cap="none" strike="noStrike">
                <a:solidFill>
                  <a:srgbClr val="000000"/>
                </a:solidFill>
                <a:latin typeface="Arial"/>
                <a:ea typeface="Arial"/>
                <a:cs typeface="Arial"/>
                <a:sym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b="0"/>
          </a:p>
          <a:p>
            <a:pPr indent="-298450" lvl="0" marL="457200" rtl="0" algn="l">
              <a:lnSpc>
                <a:spcPct val="100000"/>
              </a:lnSpc>
              <a:spcBef>
                <a:spcPts val="0"/>
              </a:spcBef>
              <a:spcAft>
                <a:spcPts val="0"/>
              </a:spcAft>
              <a:buSzPts val="1100"/>
              <a:buChar char="●"/>
            </a:pPr>
            <a:br>
              <a:rPr b="0" lang="ru-RU"/>
            </a:b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9fd0fa34ca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9fd0fa34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Слайд с командой — это ваш способ представиться и показать, что вы способны справиться с поставленной задачей.</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Обычно здесь размещают фотографии, указывают, как кого зовут, должность в проекте</a:t>
            </a:r>
            <a:endParaRPr b="0"/>
          </a:p>
          <a:p>
            <a:pPr indent="-298450" lvl="0" marL="457200" rtl="0" algn="l">
              <a:lnSpc>
                <a:spcPct val="100000"/>
              </a:lnSpc>
              <a:spcBef>
                <a:spcPts val="0"/>
              </a:spcBef>
              <a:spcAft>
                <a:spcPts val="0"/>
              </a:spcAft>
              <a:buSzPts val="1100"/>
              <a:buChar char="●"/>
            </a:pPr>
            <a:r>
              <a:rPr b="0" i="0" lang="ru-RU" sz="1100" u="none" cap="none" strike="noStrike">
                <a:solidFill>
                  <a:srgbClr val="000000"/>
                </a:solidFill>
                <a:latin typeface="Arial"/>
                <a:ea typeface="Arial"/>
                <a:cs typeface="Arial"/>
                <a:sym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b="0"/>
          </a:p>
          <a:p>
            <a:pPr indent="-298450" lvl="0" marL="457200" rtl="0" algn="l">
              <a:lnSpc>
                <a:spcPct val="100000"/>
              </a:lnSpc>
              <a:spcBef>
                <a:spcPts val="0"/>
              </a:spcBef>
              <a:spcAft>
                <a:spcPts val="0"/>
              </a:spcAft>
              <a:buSzPts val="1100"/>
              <a:buChar char="●"/>
            </a:pPr>
            <a:r>
              <a:rPr b="0" i="1" lang="ru-RU" sz="1100" u="none" cap="none" strike="noStrike">
                <a:solidFill>
                  <a:srgbClr val="000000"/>
                </a:solidFill>
                <a:latin typeface="Arial"/>
                <a:ea typeface="Arial"/>
                <a:cs typeface="Arial"/>
                <a:sym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b="0"/>
          </a:p>
          <a:p>
            <a:pPr indent="-298450" lvl="0" marL="457200" rtl="0" algn="l">
              <a:lnSpc>
                <a:spcPct val="100000"/>
              </a:lnSpc>
              <a:spcBef>
                <a:spcPts val="0"/>
              </a:spcBef>
              <a:spcAft>
                <a:spcPts val="0"/>
              </a:spcAft>
              <a:buSzPts val="1100"/>
              <a:buChar char="●"/>
            </a:pPr>
            <a:br>
              <a:rPr b="0" lang="ru-RU"/>
            </a:br>
            <a:r>
              <a:rPr b="0" i="0" lang="ru-RU" sz="1100" u="none" cap="none" strike="noStrike">
                <a:solidFill>
                  <a:srgbClr val="000000"/>
                </a:solidFill>
                <a:latin typeface="Arial"/>
                <a:ea typeface="Arial"/>
                <a:cs typeface="Arial"/>
                <a:sym typeface="Arial"/>
              </a:rPr>
              <a:t>Но ни в коем случае ничего не придумывайте и не вводите ваших зрителей в заблуждение!</a:t>
            </a:r>
            <a:endParaRPr b="0"/>
          </a:p>
          <a:p>
            <a:pPr indent="-298450" lvl="0" marL="457200" rtl="0" algn="l">
              <a:lnSpc>
                <a:spcPct val="100000"/>
              </a:lnSpc>
              <a:spcBef>
                <a:spcPts val="0"/>
              </a:spcBef>
              <a:spcAft>
                <a:spcPts val="0"/>
              </a:spcAft>
              <a:buSzPts val="1100"/>
              <a:buChar char="●"/>
            </a:pPr>
            <a:br>
              <a:rPr lang="ru-RU"/>
            </a:b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Заголовок" type="tx">
  <p:cSld name="TITLE_AND_BODY">
    <p:spTree>
      <p:nvGrpSpPr>
        <p:cNvPr id="21" name="Shape 21"/>
        <p:cNvGrpSpPr/>
        <p:nvPr/>
      </p:nvGrpSpPr>
      <p:grpSpPr>
        <a:xfrm>
          <a:off x="0" y="0"/>
          <a:ext cx="0" cy="0"/>
          <a:chOff x="0" y="0"/>
          <a:chExt cx="0" cy="0"/>
        </a:xfrm>
      </p:grpSpPr>
      <p:sp>
        <p:nvSpPr>
          <p:cNvPr id="22" name="Google Shape;22;p11"/>
          <p:cNvSpPr txBox="1"/>
          <p:nvPr>
            <p:ph idx="1" type="body"/>
          </p:nvPr>
        </p:nvSpPr>
        <p:spPr>
          <a:xfrm>
            <a:off x="600671" y="5929932"/>
            <a:ext cx="10985503" cy="318491"/>
          </a:xfrm>
          <a:prstGeom prst="rect">
            <a:avLst/>
          </a:prstGeom>
          <a:noFill/>
          <a:ln>
            <a:noFill/>
          </a:ln>
        </p:spPr>
        <p:txBody>
          <a:bodyPr anchorCtr="0" anchor="t" bIns="45700" lIns="45700" spcFirstLastPara="1" rIns="45700" wrap="square" tIns="45700">
            <a:noAutofit/>
          </a:bodyPr>
          <a:lstStyle>
            <a:lvl1pPr indent="-228600" lvl="0" marL="457200" marR="0" rtl="0" algn="l">
              <a:lnSpc>
                <a:spcPct val="100000"/>
              </a:lnSpc>
              <a:spcBef>
                <a:spcPts val="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indent="-342900" lvl="1" marL="914400" marR="0" rtl="0" algn="l">
              <a:lnSpc>
                <a:spcPct val="100000"/>
              </a:lnSpc>
              <a:spcBef>
                <a:spcPts val="0"/>
              </a:spcBef>
              <a:spcAft>
                <a:spcPts val="0"/>
              </a:spcAft>
              <a:buClr>
                <a:schemeClr val="dk1"/>
              </a:buClr>
              <a:buSzPts val="1800"/>
              <a:buFont typeface="Arial"/>
              <a:buChar char="•"/>
              <a:defRPr b="1" i="0" sz="1800" u="none" cap="none" strike="noStrike">
                <a:solidFill>
                  <a:schemeClr val="dk1"/>
                </a:solidFill>
                <a:latin typeface="Arial"/>
                <a:ea typeface="Arial"/>
                <a:cs typeface="Arial"/>
                <a:sym typeface="Arial"/>
              </a:defRPr>
            </a:lvl2pPr>
            <a:lvl3pPr indent="-342900" lvl="2" marL="1371600" marR="0" rtl="0" algn="l">
              <a:lnSpc>
                <a:spcPct val="100000"/>
              </a:lnSpc>
              <a:spcBef>
                <a:spcPts val="0"/>
              </a:spcBef>
              <a:spcAft>
                <a:spcPts val="0"/>
              </a:spcAft>
              <a:buClr>
                <a:schemeClr val="dk1"/>
              </a:buClr>
              <a:buSzPts val="1800"/>
              <a:buFont typeface="Arial"/>
              <a:buChar char="•"/>
              <a:defRPr b="1" i="0" sz="1800" u="none" cap="none" strike="noStrike">
                <a:solidFill>
                  <a:schemeClr val="dk1"/>
                </a:solidFill>
                <a:latin typeface="Arial"/>
                <a:ea typeface="Arial"/>
                <a:cs typeface="Arial"/>
                <a:sym typeface="Arial"/>
              </a:defRPr>
            </a:lvl3pPr>
            <a:lvl4pPr indent="-342900" lvl="3" marL="1828800" marR="0" rtl="0" algn="l">
              <a:lnSpc>
                <a:spcPct val="100000"/>
              </a:lnSpc>
              <a:spcBef>
                <a:spcPts val="0"/>
              </a:spcBef>
              <a:spcAft>
                <a:spcPts val="0"/>
              </a:spcAft>
              <a:buClr>
                <a:schemeClr val="dk1"/>
              </a:buClr>
              <a:buSzPts val="1800"/>
              <a:buFont typeface="Arial"/>
              <a:buChar char="•"/>
              <a:defRPr b="1"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0"/>
              </a:spcBef>
              <a:spcAft>
                <a:spcPts val="0"/>
              </a:spcAft>
              <a:buClr>
                <a:schemeClr val="dk1"/>
              </a:buClr>
              <a:buSzPts val="1800"/>
              <a:buFont typeface="Arial"/>
              <a:buChar char="•"/>
              <a:defRPr b="1"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 name="Google Shape;23;p11"/>
          <p:cNvSpPr txBox="1"/>
          <p:nvPr>
            <p:ph type="title"/>
          </p:nvPr>
        </p:nvSpPr>
        <p:spPr>
          <a:xfrm>
            <a:off x="603249" y="1287496"/>
            <a:ext cx="10985503" cy="232410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800"/>
              <a:buFont typeface="Arial"/>
              <a:buNone/>
              <a:defRPr b="0" i="0" sz="58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11"/>
          <p:cNvSpPr txBox="1"/>
          <p:nvPr>
            <p:ph idx="2" type="body"/>
          </p:nvPr>
        </p:nvSpPr>
        <p:spPr>
          <a:xfrm>
            <a:off x="600672" y="3611595"/>
            <a:ext cx="10985501" cy="95250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dk1"/>
              </a:buClr>
              <a:buSzPts val="2750"/>
              <a:buFont typeface="Arial"/>
              <a:buNone/>
              <a:defRPr b="1" i="0" sz="275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11"/>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092"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ользовательский макет">
  <p:cSld name="Пользовательский макет">
    <p:spTree>
      <p:nvGrpSpPr>
        <p:cNvPr id="26" name="Shape 26"/>
        <p:cNvGrpSpPr/>
        <p:nvPr/>
      </p:nvGrpSpPr>
      <p:grpSpPr>
        <a:xfrm>
          <a:off x="0" y="0"/>
          <a:ext cx="0" cy="0"/>
          <a:chOff x="0" y="0"/>
          <a:chExt cx="0" cy="0"/>
        </a:xfrm>
      </p:grpSpPr>
      <p:sp>
        <p:nvSpPr>
          <p:cNvPr id="27" name="Google Shape;27;p12"/>
          <p:cNvSpPr txBox="1"/>
          <p:nvPr>
            <p:ph type="title"/>
          </p:nvPr>
        </p:nvSpPr>
        <p:spPr>
          <a:xfrm>
            <a:off x="202173" y="318641"/>
            <a:ext cx="10514926" cy="799971"/>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accent1"/>
              </a:buClr>
              <a:buSzPts val="3638"/>
              <a:buFont typeface="Arial"/>
              <a:buNone/>
              <a:defRPr b="0" i="0" sz="3638" u="none" cap="none" strike="noStrik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p:cSld name="Заголовок и объект">
    <p:spTree>
      <p:nvGrpSpPr>
        <p:cNvPr id="28" name="Shape 2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9" name="Shape 29"/>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Пользовательский макет">
  <p:cSld name="1_Пользовательский макет">
    <p:spTree>
      <p:nvGrpSpPr>
        <p:cNvPr id="30" name="Shape 30"/>
        <p:cNvGrpSpPr/>
        <p:nvPr/>
      </p:nvGrpSpPr>
      <p:grpSpPr>
        <a:xfrm>
          <a:off x="0" y="0"/>
          <a:ext cx="0" cy="0"/>
          <a:chOff x="0" y="0"/>
          <a:chExt cx="0" cy="0"/>
        </a:xfrm>
      </p:grpSpPr>
      <p:sp>
        <p:nvSpPr>
          <p:cNvPr id="31" name="Google Shape;31;p15"/>
          <p:cNvSpPr txBox="1"/>
          <p:nvPr>
            <p:ph type="title"/>
          </p:nvPr>
        </p:nvSpPr>
        <p:spPr>
          <a:xfrm>
            <a:off x="202173" y="318641"/>
            <a:ext cx="10514926" cy="799971"/>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accent1"/>
              </a:buClr>
              <a:buSzPts val="3638"/>
              <a:buFont typeface="Arial"/>
              <a:buNone/>
              <a:defRPr b="0" i="0" sz="3638" u="none" cap="none" strike="noStrik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32" name="Shape 3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png"/><Relationship Id="rId11" Type="http://schemas.openxmlformats.org/officeDocument/2006/relationships/slideLayout" Target="../slideLayouts/slideLayout6.xml"/><Relationship Id="rId10" Type="http://schemas.openxmlformats.org/officeDocument/2006/relationships/slideLayout" Target="../slideLayouts/slideLayout5.xml"/><Relationship Id="rId12" Type="http://schemas.openxmlformats.org/officeDocument/2006/relationships/theme" Target="../theme/theme1.xml"/><Relationship Id="rId9" Type="http://schemas.openxmlformats.org/officeDocument/2006/relationships/slideLayout" Target="../slideLayouts/slideLayout4.xml"/><Relationship Id="rId5" Type="http://schemas.openxmlformats.org/officeDocument/2006/relationships/image" Target="../media/image6.png"/><Relationship Id="rId6" Type="http://schemas.openxmlformats.org/officeDocument/2006/relationships/slideLayout" Target="../slideLayouts/slideLayout1.xml"/><Relationship Id="rId7" Type="http://schemas.openxmlformats.org/officeDocument/2006/relationships/slideLayout" Target="../slideLayouts/slideLayout2.xml"/><Relationship Id="rId8"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0"/>
          <p:cNvGrpSpPr/>
          <p:nvPr/>
        </p:nvGrpSpPr>
        <p:grpSpPr>
          <a:xfrm>
            <a:off x="-15875" y="6554570"/>
            <a:ext cx="12236450" cy="327002"/>
            <a:chOff x="-15875" y="6554788"/>
            <a:chExt cx="12236450" cy="327025"/>
          </a:xfrm>
        </p:grpSpPr>
        <p:sp>
          <p:nvSpPr>
            <p:cNvPr id="7" name="Google Shape;7;p10"/>
            <p:cNvSpPr/>
            <p:nvPr/>
          </p:nvSpPr>
          <p:spPr>
            <a:xfrm>
              <a:off x="-15875" y="6554788"/>
              <a:ext cx="1503363" cy="327025"/>
            </a:xfrm>
            <a:prstGeom prst="rect">
              <a:avLst/>
            </a:prstGeom>
            <a:blipFill rotWithShape="1">
              <a:blip r:embed="rId1">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8" name="Google Shape;8;p10"/>
            <p:cNvSpPr/>
            <p:nvPr/>
          </p:nvSpPr>
          <p:spPr>
            <a:xfrm>
              <a:off x="1481138" y="6554788"/>
              <a:ext cx="1501775" cy="327025"/>
            </a:xfrm>
            <a:prstGeom prst="rect">
              <a:avLst/>
            </a:prstGeom>
            <a:blipFill rotWithShape="1">
              <a:blip r:embed="rId2">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9" name="Google Shape;9;p10"/>
            <p:cNvSpPr/>
            <p:nvPr/>
          </p:nvSpPr>
          <p:spPr>
            <a:xfrm>
              <a:off x="2968625" y="6554788"/>
              <a:ext cx="1501775" cy="327025"/>
            </a:xfrm>
            <a:prstGeom prst="rect">
              <a:avLst/>
            </a:prstGeom>
            <a:blipFill rotWithShape="1">
              <a:blip r:embed="rId3">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0" name="Google Shape;10;p10"/>
            <p:cNvSpPr/>
            <p:nvPr/>
          </p:nvSpPr>
          <p:spPr>
            <a:xfrm>
              <a:off x="4449763" y="6554788"/>
              <a:ext cx="1503362" cy="327025"/>
            </a:xfrm>
            <a:prstGeom prst="rect">
              <a:avLst/>
            </a:prstGeom>
            <a:blipFill rotWithShape="1">
              <a:blip r:embed="rId4">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1" name="Google Shape;11;p10"/>
            <p:cNvSpPr/>
            <p:nvPr/>
          </p:nvSpPr>
          <p:spPr>
            <a:xfrm>
              <a:off x="5951538" y="6554788"/>
              <a:ext cx="1501775" cy="327025"/>
            </a:xfrm>
            <a:prstGeom prst="rect">
              <a:avLst/>
            </a:prstGeom>
            <a:blipFill rotWithShape="1">
              <a:blip r:embed="rId3">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2" name="Google Shape;12;p10"/>
            <p:cNvSpPr/>
            <p:nvPr/>
          </p:nvSpPr>
          <p:spPr>
            <a:xfrm>
              <a:off x="7419975" y="6554788"/>
              <a:ext cx="1501775" cy="327025"/>
            </a:xfrm>
            <a:prstGeom prst="rect">
              <a:avLst/>
            </a:prstGeom>
            <a:blipFill rotWithShape="1">
              <a:blip r:embed="rId5">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3" name="Google Shape;13;p10"/>
            <p:cNvSpPr/>
            <p:nvPr/>
          </p:nvSpPr>
          <p:spPr>
            <a:xfrm>
              <a:off x="8920163" y="6554788"/>
              <a:ext cx="1503362" cy="327025"/>
            </a:xfrm>
            <a:prstGeom prst="rect">
              <a:avLst/>
            </a:prstGeom>
            <a:blipFill rotWithShape="1">
              <a:blip r:embed="rId1">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4" name="Google Shape;14;p10"/>
            <p:cNvSpPr/>
            <p:nvPr/>
          </p:nvSpPr>
          <p:spPr>
            <a:xfrm>
              <a:off x="10234613" y="6554788"/>
              <a:ext cx="1503362" cy="327025"/>
            </a:xfrm>
            <a:prstGeom prst="rect">
              <a:avLst/>
            </a:prstGeom>
            <a:blipFill rotWithShape="1">
              <a:blip r:embed="rId4">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5" name="Google Shape;15;p10"/>
            <p:cNvSpPr/>
            <p:nvPr/>
          </p:nvSpPr>
          <p:spPr>
            <a:xfrm>
              <a:off x="11731625" y="6554788"/>
              <a:ext cx="488950" cy="327025"/>
            </a:xfrm>
            <a:prstGeom prst="rect">
              <a:avLst/>
            </a:prstGeom>
            <a:blipFill rotWithShape="1">
              <a:blip r:embed="rId1">
                <a:alphaModFix/>
              </a:blip>
              <a:stretch>
                <a:fillRect b="0" l="0" r="0" t="0"/>
              </a:stretch>
            </a:blipFill>
            <a:ln>
              <a:noFill/>
            </a:ln>
          </p:spPr>
          <p:txBody>
            <a:bodyPr anchorCtr="0" anchor="ctr" bIns="41875" lIns="41875" spcFirstLastPara="1" rIns="41875" wrap="square" tIns="418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grpSp>
      <p:sp>
        <p:nvSpPr>
          <p:cNvPr id="16" name="Google Shape;16;p10"/>
          <p:cNvSpPr/>
          <p:nvPr/>
        </p:nvSpPr>
        <p:spPr>
          <a:xfrm>
            <a:off x="11496718" y="-7697"/>
            <a:ext cx="696871" cy="1760415"/>
          </a:xfrm>
          <a:prstGeom prst="rect">
            <a:avLst/>
          </a:prstGeom>
          <a:blipFill rotWithShape="1">
            <a:blip r:embed="rId3">
              <a:alphaModFix/>
            </a:blip>
            <a:stretch>
              <a:fillRect b="0" l="0" r="0" t="0"/>
            </a:stretch>
          </a:blipFill>
          <a:ln>
            <a:noFill/>
          </a:ln>
        </p:spPr>
        <p:txBody>
          <a:bodyPr anchorCtr="0" anchor="ctr" bIns="25375" lIns="25375" spcFirstLastPara="1" rIns="25375" wrap="square" tIns="253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7" name="Google Shape;17;p10"/>
          <p:cNvSpPr/>
          <p:nvPr/>
        </p:nvSpPr>
        <p:spPr>
          <a:xfrm>
            <a:off x="11496718" y="1751131"/>
            <a:ext cx="696871" cy="1760413"/>
          </a:xfrm>
          <a:prstGeom prst="rect">
            <a:avLst/>
          </a:prstGeom>
          <a:blipFill rotWithShape="1">
            <a:blip r:embed="rId1">
              <a:alphaModFix/>
            </a:blip>
            <a:stretch>
              <a:fillRect b="0" l="0" r="0" t="0"/>
            </a:stretch>
          </a:blipFill>
          <a:ln>
            <a:noFill/>
          </a:ln>
        </p:spPr>
        <p:txBody>
          <a:bodyPr anchorCtr="0" anchor="ctr" bIns="25375" lIns="25375" spcFirstLastPara="1" rIns="25375" wrap="square" tIns="253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8" name="Google Shape;18;p10"/>
          <p:cNvSpPr/>
          <p:nvPr/>
        </p:nvSpPr>
        <p:spPr>
          <a:xfrm>
            <a:off x="11496718" y="3505195"/>
            <a:ext cx="696871" cy="1760415"/>
          </a:xfrm>
          <a:prstGeom prst="rect">
            <a:avLst/>
          </a:prstGeom>
          <a:blipFill rotWithShape="1">
            <a:blip r:embed="rId5">
              <a:alphaModFix/>
            </a:blip>
            <a:stretch>
              <a:fillRect b="0" l="0" r="0" t="0"/>
            </a:stretch>
          </a:blipFill>
          <a:ln>
            <a:noFill/>
          </a:ln>
        </p:spPr>
        <p:txBody>
          <a:bodyPr anchorCtr="0" anchor="ctr" bIns="25375" lIns="25375" spcFirstLastPara="1" rIns="25375" wrap="square" tIns="253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19" name="Google Shape;19;p10"/>
          <p:cNvSpPr/>
          <p:nvPr/>
        </p:nvSpPr>
        <p:spPr>
          <a:xfrm>
            <a:off x="11496718" y="5264021"/>
            <a:ext cx="696871" cy="1290547"/>
          </a:xfrm>
          <a:prstGeom prst="rect">
            <a:avLst/>
          </a:prstGeom>
          <a:blipFill rotWithShape="1">
            <a:blip r:embed="rId3">
              <a:alphaModFix/>
            </a:blip>
            <a:stretch>
              <a:fillRect b="0" l="0" r="0" t="0"/>
            </a:stretch>
          </a:blipFill>
          <a:ln>
            <a:noFill/>
          </a:ln>
        </p:spPr>
        <p:txBody>
          <a:bodyPr anchorCtr="0" anchor="ctr" bIns="25375" lIns="25375" spcFirstLastPara="1" rIns="25375" wrap="square" tIns="25375">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5E5E5E"/>
              </a:solidFill>
              <a:latin typeface="Calibri"/>
              <a:ea typeface="Calibri"/>
              <a:cs typeface="Calibri"/>
              <a:sym typeface="Calibri"/>
            </a:endParaRPr>
          </a:p>
        </p:txBody>
      </p:sp>
      <p:sp>
        <p:nvSpPr>
          <p:cNvPr id="20" name="Google Shape;20;p10"/>
          <p:cNvSpPr txBox="1"/>
          <p:nvPr/>
        </p:nvSpPr>
        <p:spPr>
          <a:xfrm>
            <a:off x="8988425" y="6564183"/>
            <a:ext cx="2743200" cy="307771"/>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FFFFFF"/>
              </a:buClr>
              <a:buSzPts val="1400"/>
              <a:buFont typeface="Arial"/>
              <a:buNone/>
            </a:pPr>
            <a:fld id="{00000000-1234-1234-1234-123412341234}" type="slidenum">
              <a:rPr b="1" i="0" lang="ru-RU" sz="1400" u="none" cap="none" strike="noStrike">
                <a:solidFill>
                  <a:srgbClr val="FFFFFF"/>
                </a:solidFill>
                <a:latin typeface="Arial"/>
                <a:ea typeface="Arial"/>
                <a:cs typeface="Arial"/>
                <a:sym typeface="Arial"/>
              </a:rPr>
              <a:t>‹#›</a:t>
            </a:fld>
            <a:endParaRPr b="1" i="0" sz="1400" u="none" cap="none" strike="noStrike">
              <a:solidFill>
                <a:srgbClr val="FFFFFF"/>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6"/>
    <p:sldLayoutId id="2147483650" r:id="rId7"/>
    <p:sldLayoutId id="2147483651" r:id="rId8"/>
    <p:sldLayoutId id="2147483652" r:id="rId9"/>
    <p:sldLayoutId id="2147483653" r:id="rId10"/>
    <p:sldLayoutId id="214748365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jpg"/><Relationship Id="rId4" Type="http://schemas.openxmlformats.org/officeDocument/2006/relationships/image" Target="../media/image24.png"/><Relationship Id="rId5"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 name="Shape 36"/>
        <p:cNvGrpSpPr/>
        <p:nvPr/>
      </p:nvGrpSpPr>
      <p:grpSpPr>
        <a:xfrm>
          <a:off x="0" y="0"/>
          <a:ext cx="0" cy="0"/>
          <a:chOff x="0" y="0"/>
          <a:chExt cx="0" cy="0"/>
        </a:xfrm>
      </p:grpSpPr>
      <p:pic>
        <p:nvPicPr>
          <p:cNvPr descr="IMG_6814.png" id="37" name="Google Shape;37;p1"/>
          <p:cNvPicPr preferRelativeResize="0"/>
          <p:nvPr/>
        </p:nvPicPr>
        <p:blipFill rotWithShape="1">
          <a:blip r:embed="rId3">
            <a:alphaModFix/>
          </a:blip>
          <a:srcRect b="0" l="0" r="0" t="0"/>
          <a:stretch/>
        </p:blipFill>
        <p:spPr>
          <a:xfrm>
            <a:off x="-59892" y="240"/>
            <a:ext cx="12251465" cy="6892441"/>
          </a:xfrm>
          <a:prstGeom prst="rect">
            <a:avLst/>
          </a:prstGeom>
          <a:noFill/>
          <a:ln>
            <a:noFill/>
          </a:ln>
        </p:spPr>
      </p:pic>
      <p:sp>
        <p:nvSpPr>
          <p:cNvPr id="38" name="Google Shape;38;p1"/>
          <p:cNvSpPr txBox="1"/>
          <p:nvPr/>
        </p:nvSpPr>
        <p:spPr>
          <a:xfrm>
            <a:off x="1055444" y="2420900"/>
            <a:ext cx="3717000" cy="652200"/>
          </a:xfrm>
          <a:prstGeom prst="rect">
            <a:avLst/>
          </a:prstGeom>
          <a:noFill/>
          <a:ln>
            <a:noFill/>
          </a:ln>
        </p:spPr>
        <p:txBody>
          <a:bodyPr anchorCtr="0" anchor="t" bIns="45700" lIns="91425" spcFirstLastPara="1" rIns="91425" wrap="square" tIns="45700">
            <a:spAutoFit/>
          </a:bodyPr>
          <a:lstStyle/>
          <a:p>
            <a:pPr indent="0" lvl="0" marL="7701" marR="0" rtl="0" algn="l">
              <a:lnSpc>
                <a:spcPct val="101924"/>
              </a:lnSpc>
              <a:spcBef>
                <a:spcPts val="0"/>
              </a:spcBef>
              <a:spcAft>
                <a:spcPts val="0"/>
              </a:spcAft>
              <a:buNone/>
            </a:pPr>
            <a:r>
              <a:rPr b="1" i="0" lang="ru-RU" sz="3638" u="none" cap="none" strike="noStrike">
                <a:solidFill>
                  <a:srgbClr val="FFFFFF"/>
                </a:solidFill>
                <a:latin typeface="Roboto"/>
                <a:ea typeface="Roboto"/>
                <a:cs typeface="Roboto"/>
                <a:sym typeface="Roboto"/>
              </a:rPr>
              <a:t>АГРООДИССЕЯ</a:t>
            </a:r>
            <a:endParaRPr b="0" i="0" sz="3638" u="none" cap="none" strike="noStrike">
              <a:solidFill>
                <a:srgbClr val="FFFFFF"/>
              </a:solidFill>
              <a:latin typeface="Roboto"/>
              <a:ea typeface="Roboto"/>
              <a:cs typeface="Roboto"/>
              <a:sym typeface="Roboto"/>
            </a:endParaRPr>
          </a:p>
        </p:txBody>
      </p:sp>
      <p:pic>
        <p:nvPicPr>
          <p:cNvPr id="39" name="Google Shape;39;p1"/>
          <p:cNvPicPr preferRelativeResize="0"/>
          <p:nvPr/>
        </p:nvPicPr>
        <p:blipFill rotWithShape="1">
          <a:blip r:embed="rId4">
            <a:alphaModFix/>
          </a:blip>
          <a:srcRect b="0" l="0" r="0" t="0"/>
          <a:stretch/>
        </p:blipFill>
        <p:spPr>
          <a:xfrm>
            <a:off x="343286" y="4259117"/>
            <a:ext cx="2104735" cy="1658507"/>
          </a:xfrm>
          <a:prstGeom prst="rect">
            <a:avLst/>
          </a:prstGeom>
          <a:noFill/>
          <a:ln>
            <a:noFill/>
          </a:ln>
        </p:spPr>
      </p:pic>
      <p:sp>
        <p:nvSpPr>
          <p:cNvPr id="40" name="Google Shape;40;p1"/>
          <p:cNvSpPr txBox="1"/>
          <p:nvPr/>
        </p:nvSpPr>
        <p:spPr>
          <a:xfrm>
            <a:off x="5591944" y="6237312"/>
            <a:ext cx="1728192" cy="505908"/>
          </a:xfrm>
          <a:prstGeom prst="rect">
            <a:avLst/>
          </a:prstGeom>
          <a:noFill/>
          <a:ln>
            <a:noFill/>
          </a:ln>
        </p:spPr>
        <p:txBody>
          <a:bodyPr anchorCtr="0" anchor="t" bIns="45700" lIns="91425" spcFirstLastPara="1" rIns="91425" wrap="square" tIns="45700">
            <a:spAutoFit/>
          </a:bodyPr>
          <a:lstStyle/>
          <a:p>
            <a:pPr indent="0" lvl="0" marL="7701" marR="0" rtl="0" algn="l">
              <a:lnSpc>
                <a:spcPct val="206000"/>
              </a:lnSpc>
              <a:spcBef>
                <a:spcPts val="0"/>
              </a:spcBef>
              <a:spcAft>
                <a:spcPts val="0"/>
              </a:spcAft>
              <a:buNone/>
            </a:pPr>
            <a:r>
              <a:rPr b="1" i="0" lang="ru-RU" sz="1800" u="none" cap="none" strike="noStrike">
                <a:solidFill>
                  <a:srgbClr val="FFFFFF"/>
                </a:solidFill>
                <a:latin typeface="Roboto"/>
                <a:ea typeface="Roboto"/>
                <a:cs typeface="Roboto"/>
                <a:sym typeface="Roboto"/>
              </a:rPr>
              <a:t>НГАТУ</a:t>
            </a:r>
            <a:endParaRPr b="0" i="0" sz="1800" u="none" cap="none" strike="noStrike">
              <a:solidFill>
                <a:srgbClr val="FFFFFF"/>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g29db974d8de_0_0"/>
          <p:cNvSpPr txBox="1"/>
          <p:nvPr>
            <p:ph type="title"/>
          </p:nvPr>
        </p:nvSpPr>
        <p:spPr>
          <a:xfrm>
            <a:off x="460869" y="544778"/>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АКТУАЛЬНОСТЬ</a:t>
            </a:r>
            <a:endParaRPr b="1" sz="3600">
              <a:latin typeface="Roboto"/>
              <a:ea typeface="Roboto"/>
              <a:cs typeface="Roboto"/>
              <a:sym typeface="Roboto"/>
            </a:endParaRPr>
          </a:p>
        </p:txBody>
      </p:sp>
      <p:sp>
        <p:nvSpPr>
          <p:cNvPr id="46" name="Google Shape;46;g29db974d8de_0_0"/>
          <p:cNvSpPr/>
          <p:nvPr/>
        </p:nvSpPr>
        <p:spPr>
          <a:xfrm>
            <a:off x="377175" y="1593875"/>
            <a:ext cx="7726800" cy="40608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Тренд </a:t>
            </a:r>
            <a:r>
              <a:rPr lang="ru-RU" sz="2000">
                <a:latin typeface="Roboto"/>
                <a:ea typeface="Roboto"/>
                <a:cs typeface="Roboto"/>
                <a:sym typeface="Roboto"/>
              </a:rPr>
              <a:t>эко направления</a:t>
            </a:r>
            <a:r>
              <a:rPr lang="ru-RU" sz="2000">
                <a:latin typeface="Roboto"/>
                <a:ea typeface="Roboto"/>
                <a:cs typeface="Roboto"/>
                <a:sym typeface="Roboto"/>
              </a:rPr>
              <a:t> - агротуризм</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После пандемии тренд путешествий по </a:t>
            </a:r>
            <a:r>
              <a:rPr lang="ru-RU" sz="2000">
                <a:latin typeface="Roboto"/>
                <a:ea typeface="Roboto"/>
                <a:cs typeface="Roboto"/>
                <a:sym typeface="Roboto"/>
              </a:rPr>
              <a:t>родной стране</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Привычка использовать агрегаторы</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Сельский туризм - приоритетное направление до 2030</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Нижегородская </a:t>
            </a:r>
            <a:r>
              <a:rPr lang="ru-RU" sz="2000">
                <a:latin typeface="Roboto"/>
                <a:ea typeface="Roboto"/>
                <a:cs typeface="Roboto"/>
                <a:sym typeface="Roboto"/>
              </a:rPr>
              <a:t>область</a:t>
            </a:r>
            <a:r>
              <a:rPr lang="ru-RU" sz="2000">
                <a:latin typeface="Roboto"/>
                <a:ea typeface="Roboto"/>
                <a:cs typeface="Roboto"/>
                <a:sym typeface="Roboto"/>
              </a:rPr>
              <a:t> в топ-7 в агротуризме России: </a:t>
            </a:r>
            <a:endParaRPr sz="2000">
              <a:latin typeface="Roboto"/>
              <a:ea typeface="Roboto"/>
              <a:cs typeface="Roboto"/>
              <a:sym typeface="Roboto"/>
            </a:endParaRPr>
          </a:p>
          <a:p>
            <a:pPr indent="-355600" lvl="0" marL="914400" marR="0" rtl="0" algn="l">
              <a:lnSpc>
                <a:spcPct val="150000"/>
              </a:lnSpc>
              <a:spcBef>
                <a:spcPts val="0"/>
              </a:spcBef>
              <a:spcAft>
                <a:spcPts val="0"/>
              </a:spcAft>
              <a:buClr>
                <a:schemeClr val="accent1"/>
              </a:buClr>
              <a:buSzPts val="2000"/>
              <a:buFont typeface="Roboto"/>
              <a:buChar char="❖"/>
            </a:pPr>
            <a:r>
              <a:rPr b="1" lang="ru-RU" sz="2000">
                <a:solidFill>
                  <a:schemeClr val="accent1"/>
                </a:solidFill>
                <a:latin typeface="Roboto"/>
                <a:ea typeface="Roboto"/>
                <a:cs typeface="Roboto"/>
                <a:sym typeface="Roboto"/>
              </a:rPr>
              <a:t>Резиденция</a:t>
            </a:r>
            <a:r>
              <a:rPr b="1" lang="ru-RU" sz="2000">
                <a:solidFill>
                  <a:schemeClr val="accent1"/>
                </a:solidFill>
                <a:latin typeface="Roboto"/>
                <a:ea typeface="Roboto"/>
                <a:cs typeface="Roboto"/>
                <a:sym typeface="Roboto"/>
              </a:rPr>
              <a:t> Деда Мороза</a:t>
            </a:r>
            <a:endParaRPr b="1" sz="2000">
              <a:solidFill>
                <a:schemeClr val="accent1"/>
              </a:solidFill>
              <a:latin typeface="Roboto"/>
              <a:ea typeface="Roboto"/>
              <a:cs typeface="Roboto"/>
              <a:sym typeface="Roboto"/>
            </a:endParaRPr>
          </a:p>
          <a:p>
            <a:pPr indent="-355600" lvl="0" marL="914400" marR="0" rtl="0" algn="l">
              <a:lnSpc>
                <a:spcPct val="150000"/>
              </a:lnSpc>
              <a:spcBef>
                <a:spcPts val="0"/>
              </a:spcBef>
              <a:spcAft>
                <a:spcPts val="0"/>
              </a:spcAft>
              <a:buClr>
                <a:schemeClr val="accent1"/>
              </a:buClr>
              <a:buSzPts val="2000"/>
              <a:buFont typeface="Roboto"/>
              <a:buChar char="❖"/>
            </a:pPr>
            <a:r>
              <a:rPr b="1" lang="ru-RU" sz="2000">
                <a:solidFill>
                  <a:schemeClr val="accent1"/>
                </a:solidFill>
                <a:latin typeface="Roboto"/>
                <a:ea typeface="Roboto"/>
                <a:cs typeface="Roboto"/>
                <a:sym typeface="Roboto"/>
              </a:rPr>
              <a:t>Большое </a:t>
            </a:r>
            <a:r>
              <a:rPr b="1" lang="ru-RU" sz="2000">
                <a:solidFill>
                  <a:schemeClr val="accent1"/>
                </a:solidFill>
                <a:latin typeface="Roboto"/>
                <a:ea typeface="Roboto"/>
                <a:cs typeface="Roboto"/>
                <a:sym typeface="Roboto"/>
              </a:rPr>
              <a:t>количество</a:t>
            </a:r>
            <a:r>
              <a:rPr b="1" lang="ru-RU" sz="2000">
                <a:solidFill>
                  <a:schemeClr val="accent1"/>
                </a:solidFill>
                <a:latin typeface="Roboto"/>
                <a:ea typeface="Roboto"/>
                <a:cs typeface="Roboto"/>
                <a:sym typeface="Roboto"/>
              </a:rPr>
              <a:t> усадеб и фермерских хозяйств</a:t>
            </a:r>
            <a:endParaRPr sz="2000">
              <a:latin typeface="Roboto"/>
              <a:ea typeface="Roboto"/>
              <a:cs typeface="Roboto"/>
              <a:sym typeface="Roboto"/>
            </a:endParaRPr>
          </a:p>
          <a:p>
            <a:pPr indent="0" lvl="0" marL="0" marR="0" rtl="0" algn="l">
              <a:lnSpc>
                <a:spcPct val="150000"/>
              </a:lnSpc>
              <a:spcBef>
                <a:spcPts val="0"/>
              </a:spcBef>
              <a:spcAft>
                <a:spcPts val="0"/>
              </a:spcAft>
              <a:buNone/>
            </a:pPr>
            <a:r>
              <a:t/>
            </a:r>
            <a:endParaRPr sz="1800"/>
          </a:p>
        </p:txBody>
      </p:sp>
      <p:pic>
        <p:nvPicPr>
          <p:cNvPr id="47" name="Google Shape;47;g29db974d8de_0_0"/>
          <p:cNvPicPr preferRelativeResize="0"/>
          <p:nvPr/>
        </p:nvPicPr>
        <p:blipFill>
          <a:blip r:embed="rId3">
            <a:alphaModFix/>
          </a:blip>
          <a:stretch>
            <a:fillRect/>
          </a:stretch>
        </p:blipFill>
        <p:spPr>
          <a:xfrm>
            <a:off x="8016825" y="1344871"/>
            <a:ext cx="3445826" cy="335718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2"/>
          <p:cNvSpPr txBox="1"/>
          <p:nvPr>
            <p:ph type="title"/>
          </p:nvPr>
        </p:nvSpPr>
        <p:spPr>
          <a:xfrm>
            <a:off x="445894" y="529803"/>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ЦЕЛЕВАЯ АУДИТОРИЯ</a:t>
            </a:r>
            <a:endParaRPr b="1" sz="3600">
              <a:latin typeface="Roboto"/>
              <a:ea typeface="Roboto"/>
              <a:cs typeface="Roboto"/>
              <a:sym typeface="Roboto"/>
            </a:endParaRPr>
          </a:p>
        </p:txBody>
      </p:sp>
      <p:sp>
        <p:nvSpPr>
          <p:cNvPr id="53" name="Google Shape;53;p2"/>
          <p:cNvSpPr/>
          <p:nvPr/>
        </p:nvSpPr>
        <p:spPr>
          <a:xfrm>
            <a:off x="523510" y="1329898"/>
            <a:ext cx="10945200" cy="2677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2000">
              <a:solidFill>
                <a:schemeClr val="dk1"/>
              </a:solidFill>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В</a:t>
            </a:r>
            <a:r>
              <a:rPr b="0" i="0" lang="ru-RU" sz="2000" u="none" cap="none" strike="noStrike">
                <a:solidFill>
                  <a:srgbClr val="000000"/>
                </a:solidFill>
                <a:latin typeface="Roboto"/>
                <a:ea typeface="Roboto"/>
                <a:cs typeface="Roboto"/>
                <a:sym typeface="Roboto"/>
              </a:rPr>
              <a:t>ладельцы бизнеса, предоставляющие проживание в сельской </a:t>
            </a:r>
            <a:r>
              <a:rPr lang="ru-RU" sz="2000">
                <a:latin typeface="Roboto"/>
                <a:ea typeface="Roboto"/>
                <a:cs typeface="Roboto"/>
                <a:sym typeface="Roboto"/>
              </a:rPr>
              <a:t>местности</a:t>
            </a:r>
            <a:r>
              <a:rPr lang="ru-RU" sz="2000">
                <a:latin typeface="Roboto"/>
                <a:ea typeface="Roboto"/>
                <a:cs typeface="Roboto"/>
                <a:sym typeface="Roboto"/>
              </a:rPr>
              <a:t> </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Ремесленные дома</a:t>
            </a:r>
            <a:r>
              <a:rPr lang="ru-RU" sz="2000">
                <a:latin typeface="Roboto"/>
                <a:ea typeface="Roboto"/>
                <a:cs typeface="Roboto"/>
                <a:sym typeface="Roboto"/>
              </a:rPr>
              <a:t>, мастер-классы</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Владельцы ферм, выращивания животных и растений</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Семейные фермы</a:t>
            </a:r>
            <a:endParaRPr sz="2000">
              <a:latin typeface="Roboto"/>
              <a:ea typeface="Roboto"/>
              <a:cs typeface="Roboto"/>
              <a:sym typeface="Roboto"/>
            </a:endParaRPr>
          </a:p>
        </p:txBody>
      </p:sp>
      <p:pic>
        <p:nvPicPr>
          <p:cNvPr id="54" name="Google Shape;54;p2"/>
          <p:cNvPicPr preferRelativeResize="0"/>
          <p:nvPr/>
        </p:nvPicPr>
        <p:blipFill>
          <a:blip r:embed="rId3">
            <a:alphaModFix/>
          </a:blip>
          <a:stretch>
            <a:fillRect/>
          </a:stretch>
        </p:blipFill>
        <p:spPr>
          <a:xfrm>
            <a:off x="6757475" y="3089475"/>
            <a:ext cx="4203425" cy="3196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g29db974d8de_0_12"/>
          <p:cNvSpPr txBox="1"/>
          <p:nvPr>
            <p:ph type="title"/>
          </p:nvPr>
        </p:nvSpPr>
        <p:spPr>
          <a:xfrm>
            <a:off x="475844" y="544778"/>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ПОЛЬЗОВАТЕЛИ</a:t>
            </a:r>
            <a:endParaRPr b="1" sz="3600">
              <a:latin typeface="Roboto"/>
              <a:ea typeface="Roboto"/>
              <a:cs typeface="Roboto"/>
              <a:sym typeface="Roboto"/>
            </a:endParaRPr>
          </a:p>
        </p:txBody>
      </p:sp>
      <p:sp>
        <p:nvSpPr>
          <p:cNvPr id="60" name="Google Shape;60;g29db974d8de_0_12"/>
          <p:cNvSpPr/>
          <p:nvPr/>
        </p:nvSpPr>
        <p:spPr>
          <a:xfrm>
            <a:off x="558300" y="1661374"/>
            <a:ext cx="10945200" cy="17886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Молодежь до 25 лет </a:t>
            </a:r>
            <a:r>
              <a:rPr lang="ru-RU" sz="2000">
                <a:latin typeface="Roboto"/>
                <a:ea typeface="Roboto"/>
                <a:cs typeface="Roboto"/>
                <a:sym typeface="Roboto"/>
              </a:rPr>
              <a:t>и люди среднего возраста от 35 до 44 лет</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Семейные пары, </a:t>
            </a:r>
            <a:r>
              <a:rPr lang="ru-RU" sz="2000">
                <a:solidFill>
                  <a:schemeClr val="dk1"/>
                </a:solidFill>
                <a:latin typeface="Roboto"/>
                <a:ea typeface="Roboto"/>
                <a:cs typeface="Roboto"/>
                <a:sym typeface="Roboto"/>
              </a:rPr>
              <a:t> от 25 до 35 лет каждому</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Пары с детьми,</a:t>
            </a:r>
            <a:r>
              <a:rPr lang="ru-RU" sz="2000">
                <a:solidFill>
                  <a:schemeClr val="dk1"/>
                </a:solidFill>
                <a:latin typeface="Roboto"/>
                <a:ea typeface="Roboto"/>
                <a:cs typeface="Roboto"/>
                <a:sym typeface="Roboto"/>
              </a:rPr>
              <a:t>  от 30 до 45 лет, дети от 5-12 лет </a:t>
            </a:r>
            <a:endParaRPr sz="2000">
              <a:latin typeface="Roboto"/>
              <a:ea typeface="Roboto"/>
              <a:cs typeface="Roboto"/>
              <a:sym typeface="Roboto"/>
            </a:endParaRPr>
          </a:p>
        </p:txBody>
      </p:sp>
      <p:sp>
        <p:nvSpPr>
          <p:cNvPr id="61" name="Google Shape;61;g29db974d8de_0_12"/>
          <p:cNvSpPr txBox="1"/>
          <p:nvPr/>
        </p:nvSpPr>
        <p:spPr>
          <a:xfrm>
            <a:off x="1061175" y="3168288"/>
            <a:ext cx="8554200" cy="2339700"/>
          </a:xfrm>
          <a:prstGeom prst="rect">
            <a:avLst/>
          </a:prstGeom>
          <a:noFill/>
          <a:ln>
            <a:noFill/>
          </a:ln>
        </p:spPr>
        <p:txBody>
          <a:bodyPr anchorCtr="0" anchor="t" bIns="91425" lIns="91425" spcFirstLastPara="1" rIns="91425" wrap="square" tIns="91425">
            <a:spAutoFit/>
          </a:bodyPr>
          <a:lstStyle/>
          <a:p>
            <a:pPr indent="-355600" lvl="0" marL="457200" rtl="0" algn="l">
              <a:lnSpc>
                <a:spcPct val="150000"/>
              </a:lnSpc>
              <a:spcBef>
                <a:spcPts val="0"/>
              </a:spcBef>
              <a:spcAft>
                <a:spcPts val="0"/>
              </a:spcAft>
              <a:buClr>
                <a:schemeClr val="accent1"/>
              </a:buClr>
              <a:buSzPts val="2000"/>
              <a:buFont typeface="Roboto"/>
              <a:buChar char="❖"/>
            </a:pPr>
            <a:r>
              <a:rPr b="1" lang="ru-RU" sz="2000">
                <a:solidFill>
                  <a:schemeClr val="accent1"/>
                </a:solidFill>
                <a:latin typeface="Roboto"/>
                <a:ea typeface="Roboto"/>
                <a:cs typeface="Roboto"/>
                <a:sym typeface="Roboto"/>
              </a:rPr>
              <a:t>Жители городов</a:t>
            </a:r>
            <a:endParaRPr b="1" sz="2000">
              <a:solidFill>
                <a:schemeClr val="accent1"/>
              </a:solidFill>
              <a:latin typeface="Roboto"/>
              <a:ea typeface="Roboto"/>
              <a:cs typeface="Roboto"/>
              <a:sym typeface="Roboto"/>
            </a:endParaRPr>
          </a:p>
          <a:p>
            <a:pPr indent="-355600" lvl="0" marL="457200" rtl="0" algn="l">
              <a:lnSpc>
                <a:spcPct val="150000"/>
              </a:lnSpc>
              <a:spcBef>
                <a:spcPts val="0"/>
              </a:spcBef>
              <a:spcAft>
                <a:spcPts val="0"/>
              </a:spcAft>
              <a:buClr>
                <a:schemeClr val="accent1"/>
              </a:buClr>
              <a:buSzPts val="2000"/>
              <a:buFont typeface="Roboto"/>
              <a:buChar char="❖"/>
            </a:pPr>
            <a:r>
              <a:rPr b="1" lang="ru-RU" sz="2000">
                <a:solidFill>
                  <a:schemeClr val="accent1"/>
                </a:solidFill>
                <a:latin typeface="Roboto"/>
                <a:ea typeface="Roboto"/>
                <a:cs typeface="Roboto"/>
                <a:sym typeface="Roboto"/>
              </a:rPr>
              <a:t>Любят путешествовать по стране</a:t>
            </a:r>
            <a:endParaRPr b="1" sz="2000">
              <a:solidFill>
                <a:schemeClr val="accent1"/>
              </a:solidFill>
              <a:latin typeface="Roboto"/>
              <a:ea typeface="Roboto"/>
              <a:cs typeface="Roboto"/>
              <a:sym typeface="Roboto"/>
            </a:endParaRPr>
          </a:p>
          <a:p>
            <a:pPr indent="-355600" lvl="0" marL="457200" rtl="0" algn="l">
              <a:lnSpc>
                <a:spcPct val="150000"/>
              </a:lnSpc>
              <a:spcBef>
                <a:spcPts val="0"/>
              </a:spcBef>
              <a:spcAft>
                <a:spcPts val="0"/>
              </a:spcAft>
              <a:buClr>
                <a:schemeClr val="accent1"/>
              </a:buClr>
              <a:buSzPts val="2000"/>
              <a:buFont typeface="Roboto"/>
              <a:buChar char="❖"/>
            </a:pPr>
            <a:r>
              <a:rPr b="1" lang="ru-RU" sz="2000">
                <a:solidFill>
                  <a:schemeClr val="accent1"/>
                </a:solidFill>
                <a:latin typeface="Roboto"/>
                <a:ea typeface="Roboto"/>
                <a:cs typeface="Roboto"/>
                <a:sym typeface="Roboto"/>
              </a:rPr>
              <a:t>Люди, которые хотят ознакомиться с сельской жизнью</a:t>
            </a:r>
            <a:endParaRPr b="1" sz="2000">
              <a:solidFill>
                <a:schemeClr val="accent1"/>
              </a:solidFill>
              <a:latin typeface="Roboto"/>
              <a:ea typeface="Roboto"/>
              <a:cs typeface="Roboto"/>
              <a:sym typeface="Roboto"/>
            </a:endParaRPr>
          </a:p>
          <a:p>
            <a:pPr indent="-355600" lvl="0" marL="457200" rtl="0" algn="l">
              <a:lnSpc>
                <a:spcPct val="150000"/>
              </a:lnSpc>
              <a:spcBef>
                <a:spcPts val="0"/>
              </a:spcBef>
              <a:spcAft>
                <a:spcPts val="0"/>
              </a:spcAft>
              <a:buClr>
                <a:schemeClr val="accent1"/>
              </a:buClr>
              <a:buSzPts val="2000"/>
              <a:buFont typeface="Roboto"/>
              <a:buChar char="❖"/>
            </a:pPr>
            <a:r>
              <a:rPr b="1" lang="ru-RU" sz="2000">
                <a:solidFill>
                  <a:schemeClr val="accent1"/>
                </a:solidFill>
                <a:latin typeface="Roboto"/>
                <a:ea typeface="Roboto"/>
                <a:cs typeface="Roboto"/>
                <a:sym typeface="Roboto"/>
              </a:rPr>
              <a:t>Свежий воздух</a:t>
            </a:r>
            <a:endParaRPr b="1" sz="2000">
              <a:solidFill>
                <a:schemeClr val="accent1"/>
              </a:solidFill>
              <a:latin typeface="Roboto"/>
              <a:ea typeface="Roboto"/>
              <a:cs typeface="Roboto"/>
              <a:sym typeface="Roboto"/>
            </a:endParaRPr>
          </a:p>
          <a:p>
            <a:pPr indent="-355600" lvl="0" marL="457200" rtl="0" algn="l">
              <a:lnSpc>
                <a:spcPct val="150000"/>
              </a:lnSpc>
              <a:spcBef>
                <a:spcPts val="0"/>
              </a:spcBef>
              <a:spcAft>
                <a:spcPts val="0"/>
              </a:spcAft>
              <a:buClr>
                <a:schemeClr val="accent1"/>
              </a:buClr>
              <a:buSzPts val="2000"/>
              <a:buFont typeface="Roboto"/>
              <a:buChar char="❖"/>
            </a:pPr>
            <a:r>
              <a:rPr b="1" lang="ru-RU" sz="2000">
                <a:solidFill>
                  <a:schemeClr val="accent1"/>
                </a:solidFill>
                <a:latin typeface="Roboto"/>
                <a:ea typeface="Roboto"/>
                <a:cs typeface="Roboto"/>
                <a:sym typeface="Roboto"/>
              </a:rPr>
              <a:t>Интересна смена обстановки</a:t>
            </a:r>
            <a:endParaRPr b="1" sz="200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g29db974d8de_0_20"/>
          <p:cNvSpPr txBox="1"/>
          <p:nvPr>
            <p:ph type="title"/>
          </p:nvPr>
        </p:nvSpPr>
        <p:spPr>
          <a:xfrm>
            <a:off x="535744" y="544778"/>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ПОЛЬЗОВАТЕЛЬ И ПРОБЛЕМА</a:t>
            </a:r>
            <a:endParaRPr b="1" sz="3600">
              <a:latin typeface="Roboto"/>
              <a:ea typeface="Roboto"/>
              <a:cs typeface="Roboto"/>
              <a:sym typeface="Roboto"/>
            </a:endParaRPr>
          </a:p>
        </p:txBody>
      </p:sp>
      <p:sp>
        <p:nvSpPr>
          <p:cNvPr id="67" name="Google Shape;67;g29db974d8de_0_20"/>
          <p:cNvSpPr/>
          <p:nvPr/>
        </p:nvSpPr>
        <p:spPr>
          <a:xfrm>
            <a:off x="826500" y="1344875"/>
            <a:ext cx="9134100" cy="4740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ru-RU" sz="2000">
                <a:solidFill>
                  <a:schemeClr val="accent1"/>
                </a:solidFill>
                <a:latin typeface="Roboto"/>
                <a:ea typeface="Roboto"/>
                <a:cs typeface="Roboto"/>
                <a:sym typeface="Roboto"/>
              </a:rPr>
              <a:t>ДЛЯ КЛИЕНТОВ</a:t>
            </a:r>
            <a:endParaRPr b="1" sz="2000">
              <a:solidFill>
                <a:schemeClr val="accent1"/>
              </a:solidFill>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сложно найти актуальную информацию</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выбор маршрута</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отсутствие рекомендаций о проживании</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безопасность оплат </a:t>
            </a:r>
            <a:endParaRPr sz="2000">
              <a:latin typeface="Roboto"/>
              <a:ea typeface="Roboto"/>
              <a:cs typeface="Roboto"/>
              <a:sym typeface="Roboto"/>
            </a:endParaRPr>
          </a:p>
          <a:p>
            <a:pPr indent="0" lvl="0" marL="0" marR="0" rtl="0" algn="l">
              <a:lnSpc>
                <a:spcPct val="150000"/>
              </a:lnSpc>
              <a:spcBef>
                <a:spcPts val="0"/>
              </a:spcBef>
              <a:spcAft>
                <a:spcPts val="0"/>
              </a:spcAft>
              <a:buNone/>
            </a:pPr>
            <a:r>
              <a:t/>
            </a:r>
            <a:endParaRPr sz="800">
              <a:latin typeface="Roboto"/>
              <a:ea typeface="Roboto"/>
              <a:cs typeface="Roboto"/>
              <a:sym typeface="Roboto"/>
            </a:endParaRPr>
          </a:p>
          <a:p>
            <a:pPr indent="0" lvl="0" marL="0" marR="0" rtl="0" algn="l">
              <a:lnSpc>
                <a:spcPct val="150000"/>
              </a:lnSpc>
              <a:spcBef>
                <a:spcPts val="0"/>
              </a:spcBef>
              <a:spcAft>
                <a:spcPts val="0"/>
              </a:spcAft>
              <a:buNone/>
            </a:pPr>
            <a:r>
              <a:rPr b="1" lang="ru-RU" sz="2000">
                <a:solidFill>
                  <a:schemeClr val="accent1"/>
                </a:solidFill>
                <a:latin typeface="Roboto"/>
                <a:ea typeface="Roboto"/>
                <a:cs typeface="Roboto"/>
                <a:sym typeface="Roboto"/>
              </a:rPr>
              <a:t>ВЛАДЕЛЬЦЫ БИЗНЕСА</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реклама, поток клиентов</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формирование бренда компании</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мало информации о проводимых мероприятиях</a:t>
            </a:r>
            <a:endParaRPr sz="2000">
              <a:latin typeface="Roboto"/>
              <a:ea typeface="Roboto"/>
              <a:cs typeface="Roboto"/>
              <a:sym typeface="Roboto"/>
            </a:endParaRPr>
          </a:p>
          <a:p>
            <a:pPr indent="0" lvl="0" marL="0" marR="0" rtl="0" algn="l">
              <a:lnSpc>
                <a:spcPct val="150000"/>
              </a:lnSpc>
              <a:spcBef>
                <a:spcPts val="0"/>
              </a:spcBef>
              <a:spcAft>
                <a:spcPts val="0"/>
              </a:spcAft>
              <a:buNone/>
            </a:pPr>
            <a:r>
              <a:t/>
            </a:r>
            <a:endParaRPr sz="2000"/>
          </a:p>
        </p:txBody>
      </p:sp>
      <p:pic>
        <p:nvPicPr>
          <p:cNvPr id="68" name="Google Shape;68;g29db974d8de_0_20"/>
          <p:cNvPicPr preferRelativeResize="0"/>
          <p:nvPr/>
        </p:nvPicPr>
        <p:blipFill>
          <a:blip r:embed="rId3">
            <a:alphaModFix/>
          </a:blip>
          <a:stretch>
            <a:fillRect/>
          </a:stretch>
        </p:blipFill>
        <p:spPr>
          <a:xfrm>
            <a:off x="7642325" y="1482898"/>
            <a:ext cx="3408425" cy="3408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g28e5af51130_1_0"/>
          <p:cNvSpPr txBox="1"/>
          <p:nvPr>
            <p:ph type="title"/>
          </p:nvPr>
        </p:nvSpPr>
        <p:spPr>
          <a:xfrm>
            <a:off x="700248" y="303391"/>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КАК УЖЕ РЕШАЕТСЯ ПРОБЛЕМА</a:t>
            </a:r>
            <a:br>
              <a:rPr b="1" lang="ru-RU" sz="3600">
                <a:latin typeface="Roboto"/>
                <a:ea typeface="Roboto"/>
                <a:cs typeface="Roboto"/>
                <a:sym typeface="Roboto"/>
              </a:rPr>
            </a:br>
            <a:br>
              <a:rPr b="1" lang="ru-RU" sz="3600">
                <a:latin typeface="Roboto"/>
                <a:ea typeface="Roboto"/>
                <a:cs typeface="Roboto"/>
                <a:sym typeface="Roboto"/>
              </a:rPr>
            </a:br>
            <a:endParaRPr b="1" sz="3600">
              <a:latin typeface="Roboto"/>
              <a:ea typeface="Roboto"/>
              <a:cs typeface="Roboto"/>
              <a:sym typeface="Roboto"/>
            </a:endParaRPr>
          </a:p>
        </p:txBody>
      </p:sp>
      <p:sp>
        <p:nvSpPr>
          <p:cNvPr id="74" name="Google Shape;74;g28e5af51130_1_0"/>
          <p:cNvSpPr/>
          <p:nvPr/>
        </p:nvSpPr>
        <p:spPr>
          <a:xfrm>
            <a:off x="846925" y="1103500"/>
            <a:ext cx="11358300" cy="3189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ru-RU" sz="2000">
                <a:solidFill>
                  <a:schemeClr val="dk1"/>
                </a:solidFill>
                <a:latin typeface="Roboto"/>
                <a:ea typeface="Roboto"/>
                <a:cs typeface="Roboto"/>
                <a:sym typeface="Roboto"/>
              </a:rPr>
              <a:t>Существуют несколько платформ </a:t>
            </a:r>
            <a:endParaRPr sz="2000">
              <a:solidFill>
                <a:schemeClr val="dk1"/>
              </a:solidFill>
              <a:latin typeface="Roboto"/>
              <a:ea typeface="Roboto"/>
              <a:cs typeface="Roboto"/>
              <a:sym typeface="Roboto"/>
            </a:endParaRPr>
          </a:p>
          <a:p>
            <a:pPr indent="0" lvl="0" marL="0" marR="0" rtl="0" algn="l">
              <a:lnSpc>
                <a:spcPct val="150000"/>
              </a:lnSpc>
              <a:spcBef>
                <a:spcPts val="0"/>
              </a:spcBef>
              <a:spcAft>
                <a:spcPts val="0"/>
              </a:spcAft>
              <a:buNone/>
            </a:pPr>
            <a:r>
              <a:rPr lang="ru-RU" sz="2000">
                <a:solidFill>
                  <a:schemeClr val="dk1"/>
                </a:solidFill>
                <a:latin typeface="Roboto"/>
                <a:ea typeface="Roboto"/>
                <a:cs typeface="Roboto"/>
                <a:sym typeface="Roboto"/>
              </a:rPr>
              <a:t>о сельском туризме в Нижегородской области. </a:t>
            </a:r>
            <a:br>
              <a:rPr lang="ru-RU" sz="2000">
                <a:solidFill>
                  <a:schemeClr val="dk1"/>
                </a:solidFill>
                <a:latin typeface="Roboto"/>
                <a:ea typeface="Roboto"/>
                <a:cs typeface="Roboto"/>
                <a:sym typeface="Roboto"/>
              </a:rPr>
            </a:br>
            <a:endParaRPr sz="700">
              <a:solidFill>
                <a:schemeClr val="dk1"/>
              </a:solidFill>
              <a:latin typeface="Roboto"/>
              <a:ea typeface="Roboto"/>
              <a:cs typeface="Roboto"/>
              <a:sym typeface="Roboto"/>
            </a:endParaRPr>
          </a:p>
          <a:p>
            <a:pPr indent="-355600" lvl="0" marL="457200" marR="0" rtl="0" algn="l">
              <a:lnSpc>
                <a:spcPct val="150000"/>
              </a:lnSpc>
              <a:spcBef>
                <a:spcPts val="0"/>
              </a:spcBef>
              <a:spcAft>
                <a:spcPts val="0"/>
              </a:spcAft>
              <a:buClr>
                <a:schemeClr val="dk1"/>
              </a:buClr>
              <a:buSzPts val="2000"/>
              <a:buFont typeface="Roboto"/>
              <a:buChar char="●"/>
            </a:pPr>
            <a:r>
              <a:rPr lang="ru-RU" sz="2000">
                <a:solidFill>
                  <a:schemeClr val="dk1"/>
                </a:solidFill>
                <a:latin typeface="Roboto"/>
                <a:ea typeface="Roboto"/>
                <a:cs typeface="Roboto"/>
                <a:sym typeface="Roboto"/>
              </a:rPr>
              <a:t>нет свежих новостей</a:t>
            </a:r>
            <a:endParaRPr sz="2000">
              <a:solidFill>
                <a:schemeClr val="dk1"/>
              </a:solidFill>
              <a:latin typeface="Roboto"/>
              <a:ea typeface="Roboto"/>
              <a:cs typeface="Roboto"/>
              <a:sym typeface="Roboto"/>
            </a:endParaRPr>
          </a:p>
          <a:p>
            <a:pPr indent="-355600" lvl="0" marL="457200" marR="0" rtl="0" algn="l">
              <a:lnSpc>
                <a:spcPct val="150000"/>
              </a:lnSpc>
              <a:spcBef>
                <a:spcPts val="0"/>
              </a:spcBef>
              <a:spcAft>
                <a:spcPts val="0"/>
              </a:spcAft>
              <a:buClr>
                <a:schemeClr val="dk1"/>
              </a:buClr>
              <a:buSzPts val="2000"/>
              <a:buFont typeface="Roboto"/>
              <a:buChar char="●"/>
            </a:pPr>
            <a:r>
              <a:rPr lang="ru-RU" sz="2000">
                <a:solidFill>
                  <a:schemeClr val="dk1"/>
                </a:solidFill>
                <a:latin typeface="Roboto"/>
                <a:ea typeface="Roboto"/>
                <a:cs typeface="Roboto"/>
                <a:sym typeface="Roboto"/>
              </a:rPr>
              <a:t>представлены загородные отели и коттеджи</a:t>
            </a:r>
            <a:endParaRPr sz="2000">
              <a:solidFill>
                <a:schemeClr val="dk1"/>
              </a:solidFill>
              <a:latin typeface="Roboto"/>
              <a:ea typeface="Roboto"/>
              <a:cs typeface="Roboto"/>
              <a:sym typeface="Roboto"/>
            </a:endParaRPr>
          </a:p>
          <a:p>
            <a:pPr indent="-355600" lvl="0" marL="457200" marR="0" rtl="0" algn="l">
              <a:lnSpc>
                <a:spcPct val="150000"/>
              </a:lnSpc>
              <a:spcBef>
                <a:spcPts val="0"/>
              </a:spcBef>
              <a:spcAft>
                <a:spcPts val="0"/>
              </a:spcAft>
              <a:buClr>
                <a:schemeClr val="dk1"/>
              </a:buClr>
              <a:buSzPts val="2000"/>
              <a:buFont typeface="Roboto"/>
              <a:buChar char="●"/>
            </a:pPr>
            <a:r>
              <a:rPr lang="ru-RU" sz="2000">
                <a:solidFill>
                  <a:schemeClr val="dk1"/>
                </a:solidFill>
                <a:latin typeface="Roboto"/>
                <a:ea typeface="Roboto"/>
                <a:cs typeface="Roboto"/>
                <a:sym typeface="Roboto"/>
              </a:rPr>
              <a:t>нет агро-туров в НН и регионе</a:t>
            </a:r>
            <a:endParaRPr b="0" i="0" sz="2000" u="none" cap="none" strike="noStrike">
              <a:solidFill>
                <a:srgbClr val="000000"/>
              </a:solidFill>
              <a:latin typeface="Roboto"/>
              <a:ea typeface="Roboto"/>
              <a:cs typeface="Roboto"/>
              <a:sym typeface="Roboto"/>
            </a:endParaRPr>
          </a:p>
        </p:txBody>
      </p:sp>
      <p:pic>
        <p:nvPicPr>
          <p:cNvPr id="75" name="Google Shape;75;g28e5af51130_1_0"/>
          <p:cNvPicPr preferRelativeResize="0"/>
          <p:nvPr/>
        </p:nvPicPr>
        <p:blipFill rotWithShape="1">
          <a:blip r:embed="rId3">
            <a:alphaModFix/>
          </a:blip>
          <a:srcRect b="0" l="0" r="0" t="0"/>
          <a:stretch/>
        </p:blipFill>
        <p:spPr>
          <a:xfrm>
            <a:off x="7084725" y="1258050"/>
            <a:ext cx="4028951" cy="2796225"/>
          </a:xfrm>
          <a:prstGeom prst="rect">
            <a:avLst/>
          </a:prstGeom>
          <a:noFill/>
          <a:ln cap="flat" cmpd="sng" w="28575">
            <a:solidFill>
              <a:schemeClr val="accent1"/>
            </a:solidFill>
            <a:prstDash val="solid"/>
            <a:round/>
            <a:headEnd len="sm" w="sm" type="none"/>
            <a:tailEnd len="sm" w="sm" type="none"/>
          </a:ln>
        </p:spPr>
      </p:pic>
      <p:pic>
        <p:nvPicPr>
          <p:cNvPr id="76" name="Google Shape;76;g28e5af51130_1_0"/>
          <p:cNvPicPr preferRelativeResize="0"/>
          <p:nvPr/>
        </p:nvPicPr>
        <p:blipFill rotWithShape="1">
          <a:blip r:embed="rId4">
            <a:alphaModFix/>
          </a:blip>
          <a:srcRect b="0" l="0" r="0" t="0"/>
          <a:stretch/>
        </p:blipFill>
        <p:spPr>
          <a:xfrm>
            <a:off x="3903325" y="3817250"/>
            <a:ext cx="6018726" cy="1933584"/>
          </a:xfrm>
          <a:prstGeom prst="rect">
            <a:avLst/>
          </a:prstGeom>
          <a:noFill/>
          <a:ln cap="flat" cmpd="sng" w="28575">
            <a:solidFill>
              <a:schemeClr val="accent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4"/>
          <p:cNvSpPr txBox="1"/>
          <p:nvPr>
            <p:ph type="title"/>
          </p:nvPr>
        </p:nvSpPr>
        <p:spPr>
          <a:xfrm>
            <a:off x="676825" y="318650"/>
            <a:ext cx="100404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РЕШЕНИЕ</a:t>
            </a:r>
            <a:br>
              <a:rPr b="1" lang="ru-RU" sz="3600">
                <a:latin typeface="Roboto"/>
                <a:ea typeface="Roboto"/>
                <a:cs typeface="Roboto"/>
                <a:sym typeface="Roboto"/>
              </a:rPr>
            </a:br>
            <a:br>
              <a:rPr b="1" lang="ru-RU" sz="3600">
                <a:latin typeface="Roboto"/>
                <a:ea typeface="Roboto"/>
                <a:cs typeface="Roboto"/>
                <a:sym typeface="Roboto"/>
              </a:rPr>
            </a:br>
            <a:endParaRPr b="1" sz="3600">
              <a:latin typeface="Roboto"/>
              <a:ea typeface="Roboto"/>
              <a:cs typeface="Roboto"/>
              <a:sym typeface="Roboto"/>
            </a:endParaRPr>
          </a:p>
        </p:txBody>
      </p:sp>
      <p:sp>
        <p:nvSpPr>
          <p:cNvPr id="82" name="Google Shape;82;p4"/>
          <p:cNvSpPr/>
          <p:nvPr/>
        </p:nvSpPr>
        <p:spPr>
          <a:xfrm>
            <a:off x="584425" y="1179649"/>
            <a:ext cx="10225200" cy="48609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Агрегатор туров</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Информация о туристических объектах и местах отдыха</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Одно- и многодневные туры </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Char char="●"/>
            </a:pPr>
            <a:r>
              <a:rPr lang="ru-RU" sz="2000">
                <a:solidFill>
                  <a:schemeClr val="dk1"/>
                </a:solidFill>
                <a:latin typeface="Roboto"/>
                <a:ea typeface="Roboto"/>
                <a:cs typeface="Roboto"/>
                <a:sym typeface="Roboto"/>
              </a:rPr>
              <a:t>Предложения, которые подчеркнут культурные места</a:t>
            </a:r>
            <a:endParaRPr sz="2000">
              <a:solidFill>
                <a:schemeClr val="dk1"/>
              </a:solidFill>
              <a:latin typeface="Roboto"/>
              <a:ea typeface="Roboto"/>
              <a:cs typeface="Roboto"/>
              <a:sym typeface="Roboto"/>
            </a:endParaRPr>
          </a:p>
          <a:p>
            <a:pPr indent="-355600" lvl="0" marL="457200" rtl="0" algn="l">
              <a:lnSpc>
                <a:spcPct val="150000"/>
              </a:lnSpc>
              <a:spcBef>
                <a:spcPts val="0"/>
              </a:spcBef>
              <a:spcAft>
                <a:spcPts val="0"/>
              </a:spcAft>
              <a:buClr>
                <a:schemeClr val="dk1"/>
              </a:buClr>
              <a:buSzPts val="2000"/>
              <a:buFont typeface="Roboto"/>
              <a:buChar char="●"/>
            </a:pPr>
            <a:r>
              <a:rPr lang="ru-RU" sz="2000">
                <a:solidFill>
                  <a:schemeClr val="dk1"/>
                </a:solidFill>
                <a:latin typeface="Roboto"/>
                <a:ea typeface="Roboto"/>
                <a:cs typeface="Roboto"/>
                <a:sym typeface="Roboto"/>
              </a:rPr>
              <a:t>Алгоритм поиска туров по интересам</a:t>
            </a:r>
            <a:endParaRPr sz="2000">
              <a:solidFill>
                <a:schemeClr val="dk1"/>
              </a:solidFill>
              <a:latin typeface="Roboto"/>
              <a:ea typeface="Roboto"/>
              <a:cs typeface="Roboto"/>
              <a:sym typeface="Roboto"/>
            </a:endParaRPr>
          </a:p>
          <a:p>
            <a:pPr indent="-355600" lvl="0" marL="457200" rtl="0" algn="l">
              <a:lnSpc>
                <a:spcPct val="150000"/>
              </a:lnSpc>
              <a:spcBef>
                <a:spcPts val="0"/>
              </a:spcBef>
              <a:spcAft>
                <a:spcPts val="0"/>
              </a:spcAft>
              <a:buClr>
                <a:schemeClr val="dk1"/>
              </a:buClr>
              <a:buSzPts val="2000"/>
              <a:buFont typeface="Roboto"/>
              <a:buChar char="●"/>
            </a:pPr>
            <a:r>
              <a:rPr lang="ru-RU" sz="2000">
                <a:solidFill>
                  <a:schemeClr val="dk1"/>
                </a:solidFill>
                <a:latin typeface="Roboto"/>
                <a:ea typeface="Roboto"/>
                <a:cs typeface="Roboto"/>
                <a:sym typeface="Roboto"/>
              </a:rPr>
              <a:t>Настройки фильтров и выбор по критериям пользователя</a:t>
            </a:r>
            <a:endParaRPr sz="2000">
              <a:solidFill>
                <a:schemeClr val="dk1"/>
              </a:solidFill>
              <a:latin typeface="Roboto"/>
              <a:ea typeface="Roboto"/>
              <a:cs typeface="Roboto"/>
              <a:sym typeface="Roboto"/>
            </a:endParaRPr>
          </a:p>
          <a:p>
            <a:pPr indent="-355600" lvl="0" marL="457200" rtl="0" algn="l">
              <a:lnSpc>
                <a:spcPct val="150000"/>
              </a:lnSpc>
              <a:spcBef>
                <a:spcPts val="0"/>
              </a:spcBef>
              <a:spcAft>
                <a:spcPts val="0"/>
              </a:spcAft>
              <a:buClr>
                <a:schemeClr val="dk1"/>
              </a:buClr>
              <a:buSzPts val="2000"/>
              <a:buFont typeface="Roboto"/>
              <a:buChar char="●"/>
            </a:pPr>
            <a:r>
              <a:rPr lang="ru-RU" sz="2000">
                <a:solidFill>
                  <a:schemeClr val="dk1"/>
                </a:solidFill>
                <a:latin typeface="Roboto"/>
                <a:ea typeface="Roboto"/>
                <a:cs typeface="Roboto"/>
                <a:sym typeface="Roboto"/>
              </a:rPr>
              <a:t>Поддержка и обратная связь</a:t>
            </a:r>
            <a:endParaRPr sz="2000">
              <a:solidFill>
                <a:schemeClr val="dk1"/>
              </a:solidFill>
              <a:latin typeface="Roboto"/>
              <a:ea typeface="Roboto"/>
              <a:cs typeface="Roboto"/>
              <a:sym typeface="Roboto"/>
            </a:endParaRPr>
          </a:p>
          <a:p>
            <a:pPr indent="0" lvl="0" marL="457200" rtl="0" algn="l">
              <a:lnSpc>
                <a:spcPct val="15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50000"/>
              </a:lnSpc>
              <a:spcBef>
                <a:spcPts val="0"/>
              </a:spcBef>
              <a:spcAft>
                <a:spcPts val="0"/>
              </a:spcAft>
              <a:buNone/>
            </a:pPr>
            <a:r>
              <a:rPr b="1" lang="ru-RU" sz="2100">
                <a:solidFill>
                  <a:srgbClr val="8F00FF"/>
                </a:solidFill>
                <a:latin typeface="Roboto"/>
                <a:ea typeface="Roboto"/>
                <a:cs typeface="Roboto"/>
                <a:sym typeface="Roboto"/>
              </a:rPr>
              <a:t>Отдых от городской суеты, перезагрузка, познавательный детский туризм, общение с природой и животными</a:t>
            </a:r>
            <a:endParaRPr b="1" sz="2100">
              <a:solidFill>
                <a:srgbClr val="8F00FF"/>
              </a:solidFill>
              <a:latin typeface="Roboto"/>
              <a:ea typeface="Roboto"/>
              <a:cs typeface="Roboto"/>
              <a:sym typeface="Roboto"/>
            </a:endParaRPr>
          </a:p>
        </p:txBody>
      </p:sp>
      <p:pic>
        <p:nvPicPr>
          <p:cNvPr id="83" name="Google Shape;83;p4"/>
          <p:cNvPicPr preferRelativeResize="0"/>
          <p:nvPr/>
        </p:nvPicPr>
        <p:blipFill>
          <a:blip r:embed="rId3">
            <a:alphaModFix/>
          </a:blip>
          <a:stretch>
            <a:fillRect/>
          </a:stretch>
        </p:blipFill>
        <p:spPr>
          <a:xfrm flipH="1">
            <a:off x="8293549" y="619875"/>
            <a:ext cx="3014676" cy="3024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g29fd0fa34ca_0_0"/>
          <p:cNvSpPr txBox="1"/>
          <p:nvPr>
            <p:ph type="title"/>
          </p:nvPr>
        </p:nvSpPr>
        <p:spPr>
          <a:xfrm>
            <a:off x="666348" y="318641"/>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АНАЛИЗ РЫНКА 	</a:t>
            </a:r>
            <a:br>
              <a:rPr b="1" lang="ru-RU" sz="3600">
                <a:latin typeface="Roboto"/>
                <a:ea typeface="Roboto"/>
                <a:cs typeface="Roboto"/>
                <a:sym typeface="Roboto"/>
              </a:rPr>
            </a:br>
            <a:br>
              <a:rPr b="1" lang="ru-RU" sz="3600">
                <a:latin typeface="Roboto"/>
                <a:ea typeface="Roboto"/>
                <a:cs typeface="Roboto"/>
                <a:sym typeface="Roboto"/>
              </a:rPr>
            </a:br>
            <a:endParaRPr b="1" sz="3600">
              <a:latin typeface="Roboto"/>
              <a:ea typeface="Roboto"/>
              <a:cs typeface="Roboto"/>
              <a:sym typeface="Roboto"/>
            </a:endParaRPr>
          </a:p>
        </p:txBody>
      </p:sp>
      <p:sp>
        <p:nvSpPr>
          <p:cNvPr id="89" name="Google Shape;89;g29fd0fa34ca_0_0"/>
          <p:cNvSpPr/>
          <p:nvPr/>
        </p:nvSpPr>
        <p:spPr>
          <a:xfrm>
            <a:off x="4572001" y="188640"/>
            <a:ext cx="936000" cy="79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90" name="Google Shape;90;g29fd0fa34ca_0_0"/>
          <p:cNvPicPr preferRelativeResize="0"/>
          <p:nvPr/>
        </p:nvPicPr>
        <p:blipFill rotWithShape="1">
          <a:blip r:embed="rId3">
            <a:alphaModFix/>
          </a:blip>
          <a:srcRect b="0" l="0" r="0" t="0"/>
          <a:stretch/>
        </p:blipFill>
        <p:spPr>
          <a:xfrm>
            <a:off x="4680003" y="224640"/>
            <a:ext cx="720000" cy="720000"/>
          </a:xfrm>
          <a:prstGeom prst="rect">
            <a:avLst/>
          </a:prstGeom>
          <a:noFill/>
          <a:ln>
            <a:noFill/>
          </a:ln>
        </p:spPr>
      </p:pic>
      <p:sp>
        <p:nvSpPr>
          <p:cNvPr id="91" name="Google Shape;91;g29fd0fa34ca_0_0"/>
          <p:cNvSpPr txBox="1"/>
          <p:nvPr/>
        </p:nvSpPr>
        <p:spPr>
          <a:xfrm>
            <a:off x="425575" y="1321125"/>
            <a:ext cx="5976600" cy="481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RU" sz="2000">
                <a:solidFill>
                  <a:srgbClr val="000000"/>
                </a:solidFill>
                <a:latin typeface="Roboto"/>
                <a:ea typeface="Roboto"/>
                <a:cs typeface="Roboto"/>
                <a:sym typeface="Roboto"/>
              </a:rPr>
              <a:t>PAM </a:t>
            </a:r>
            <a:endParaRPr b="1" sz="2000">
              <a:solidFill>
                <a:srgbClr val="000000"/>
              </a:solidFill>
              <a:latin typeface="Roboto"/>
              <a:ea typeface="Roboto"/>
              <a:cs typeface="Roboto"/>
              <a:sym typeface="Roboto"/>
            </a:endParaRPr>
          </a:p>
          <a:p>
            <a:pPr indent="0" lvl="0" marL="0" rtl="0" algn="l">
              <a:lnSpc>
                <a:spcPct val="115000"/>
              </a:lnSpc>
              <a:spcBef>
                <a:spcPts val="0"/>
              </a:spcBef>
              <a:spcAft>
                <a:spcPts val="0"/>
              </a:spcAft>
              <a:buNone/>
            </a:pPr>
            <a:r>
              <a:rPr lang="ru-RU" sz="2000">
                <a:solidFill>
                  <a:srgbClr val="1F1F1F"/>
                </a:solidFill>
                <a:highlight>
                  <a:srgbClr val="FFFFFF"/>
                </a:highlight>
                <a:latin typeface="Roboto"/>
                <a:ea typeface="Roboto"/>
                <a:cs typeface="Roboto"/>
                <a:sym typeface="Roboto"/>
              </a:rPr>
              <a:t>Туристический рынок России</a:t>
            </a:r>
            <a:r>
              <a:rPr lang="ru-RU" sz="2000">
                <a:solidFill>
                  <a:srgbClr val="1F1F1F"/>
                </a:solidFill>
                <a:highlight>
                  <a:srgbClr val="FFFFFF"/>
                </a:highlight>
                <a:latin typeface="Roboto"/>
                <a:ea typeface="Roboto"/>
                <a:cs typeface="Roboto"/>
                <a:sym typeface="Roboto"/>
              </a:rPr>
              <a:t> </a:t>
            </a:r>
            <a:endParaRPr sz="2000">
              <a:solidFill>
                <a:srgbClr val="1F1F1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rPr b="1" lang="ru-RU" sz="2000">
                <a:solidFill>
                  <a:srgbClr val="8F00FF"/>
                </a:solidFill>
                <a:highlight>
                  <a:srgbClr val="FFFFFF"/>
                </a:highlight>
                <a:latin typeface="Roboto"/>
                <a:ea typeface="Roboto"/>
                <a:cs typeface="Roboto"/>
                <a:sym typeface="Roboto"/>
              </a:rPr>
              <a:t>207 млрд.  рублей</a:t>
            </a:r>
            <a:endParaRPr b="1" sz="2000">
              <a:solidFill>
                <a:srgbClr val="8F00F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t/>
            </a:r>
            <a:endParaRPr sz="800">
              <a:solidFill>
                <a:srgbClr val="1F1F1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rPr b="1" lang="ru-RU" sz="2000">
                <a:solidFill>
                  <a:srgbClr val="000000"/>
                </a:solidFill>
                <a:latin typeface="Roboto"/>
                <a:ea typeface="Roboto"/>
                <a:cs typeface="Roboto"/>
                <a:sym typeface="Roboto"/>
              </a:rPr>
              <a:t>ТАМ</a:t>
            </a:r>
            <a:r>
              <a:rPr lang="ru-RU" sz="2000">
                <a:solidFill>
                  <a:srgbClr val="000000"/>
                </a:solidFill>
                <a:latin typeface="Roboto"/>
                <a:ea typeface="Roboto"/>
                <a:cs typeface="Roboto"/>
                <a:sym typeface="Roboto"/>
              </a:rPr>
              <a:t> </a:t>
            </a:r>
            <a:endParaRPr sz="2000">
              <a:solidFill>
                <a:srgbClr val="000000"/>
              </a:solidFill>
              <a:latin typeface="Roboto"/>
              <a:ea typeface="Roboto"/>
              <a:cs typeface="Roboto"/>
              <a:sym typeface="Roboto"/>
            </a:endParaRPr>
          </a:p>
          <a:p>
            <a:pPr indent="0" lvl="0" marL="0" rtl="0" algn="l">
              <a:lnSpc>
                <a:spcPct val="115000"/>
              </a:lnSpc>
              <a:spcBef>
                <a:spcPts val="0"/>
              </a:spcBef>
              <a:spcAft>
                <a:spcPts val="0"/>
              </a:spcAft>
              <a:buNone/>
            </a:pPr>
            <a:r>
              <a:rPr lang="ru-RU" sz="2000">
                <a:solidFill>
                  <a:srgbClr val="1F1F1F"/>
                </a:solidFill>
                <a:highlight>
                  <a:srgbClr val="FFFFFF"/>
                </a:highlight>
                <a:latin typeface="Roboto"/>
                <a:ea typeface="Roboto"/>
                <a:cs typeface="Roboto"/>
                <a:sym typeface="Roboto"/>
              </a:rPr>
              <a:t>Внутренний туризм</a:t>
            </a:r>
            <a:r>
              <a:rPr lang="ru-RU" sz="2000">
                <a:solidFill>
                  <a:srgbClr val="1F1F1F"/>
                </a:solidFill>
                <a:highlight>
                  <a:srgbClr val="FFFFFF"/>
                </a:highlight>
                <a:latin typeface="Roboto"/>
                <a:ea typeface="Roboto"/>
                <a:cs typeface="Roboto"/>
                <a:sym typeface="Roboto"/>
              </a:rPr>
              <a:t> - 30 %</a:t>
            </a:r>
            <a:endParaRPr sz="2000">
              <a:solidFill>
                <a:srgbClr val="1F1F1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rPr b="1" lang="ru-RU" sz="2000">
                <a:solidFill>
                  <a:srgbClr val="8F00FF"/>
                </a:solidFill>
                <a:latin typeface="Roboto"/>
                <a:ea typeface="Roboto"/>
                <a:cs typeface="Roboto"/>
                <a:sym typeface="Roboto"/>
              </a:rPr>
              <a:t>62</a:t>
            </a:r>
            <a:r>
              <a:rPr b="1" lang="ru-RU" sz="2000">
                <a:solidFill>
                  <a:srgbClr val="8F00FF"/>
                </a:solidFill>
                <a:latin typeface="Roboto"/>
                <a:ea typeface="Roboto"/>
                <a:cs typeface="Roboto"/>
                <a:sym typeface="Roboto"/>
              </a:rPr>
              <a:t>,1</a:t>
            </a:r>
            <a:r>
              <a:rPr lang="ru-RU" sz="2000">
                <a:solidFill>
                  <a:srgbClr val="000000"/>
                </a:solidFill>
                <a:latin typeface="Roboto"/>
                <a:ea typeface="Roboto"/>
                <a:cs typeface="Roboto"/>
                <a:sym typeface="Roboto"/>
              </a:rPr>
              <a:t> </a:t>
            </a:r>
            <a:r>
              <a:rPr b="1" lang="ru-RU" sz="2000">
                <a:solidFill>
                  <a:srgbClr val="8F00FF"/>
                </a:solidFill>
                <a:highlight>
                  <a:srgbClr val="FFFFFF"/>
                </a:highlight>
                <a:latin typeface="Roboto"/>
                <a:ea typeface="Roboto"/>
                <a:cs typeface="Roboto"/>
                <a:sym typeface="Roboto"/>
              </a:rPr>
              <a:t>млрд.  рублей</a:t>
            </a:r>
            <a:endParaRPr b="1" sz="2000">
              <a:solidFill>
                <a:srgbClr val="8F00F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t/>
            </a:r>
            <a:endParaRPr sz="800">
              <a:solidFill>
                <a:srgbClr val="000000"/>
              </a:solidFill>
              <a:latin typeface="Calibri"/>
              <a:ea typeface="Calibri"/>
              <a:cs typeface="Calibri"/>
              <a:sym typeface="Calibri"/>
            </a:endParaRPr>
          </a:p>
          <a:p>
            <a:pPr indent="0" lvl="0" marL="0" rtl="0" algn="l">
              <a:lnSpc>
                <a:spcPct val="115000"/>
              </a:lnSpc>
              <a:spcBef>
                <a:spcPts val="0"/>
              </a:spcBef>
              <a:spcAft>
                <a:spcPts val="0"/>
              </a:spcAft>
              <a:buNone/>
            </a:pPr>
            <a:r>
              <a:rPr b="1" lang="ru-RU" sz="2000">
                <a:solidFill>
                  <a:srgbClr val="000000"/>
                </a:solidFill>
                <a:latin typeface="Roboto"/>
                <a:ea typeface="Roboto"/>
                <a:cs typeface="Roboto"/>
                <a:sym typeface="Roboto"/>
              </a:rPr>
              <a:t>SAM</a:t>
            </a:r>
            <a:r>
              <a:rPr lang="ru-RU" sz="2000">
                <a:solidFill>
                  <a:srgbClr val="000000"/>
                </a:solidFill>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ru-RU" sz="2000">
                <a:solidFill>
                  <a:srgbClr val="1F1F1F"/>
                </a:solidFill>
                <a:highlight>
                  <a:srgbClr val="FFFFFF"/>
                </a:highlight>
                <a:latin typeface="Roboto"/>
                <a:ea typeface="Roboto"/>
                <a:cs typeface="Roboto"/>
                <a:sym typeface="Roboto"/>
              </a:rPr>
              <a:t>Агротуризм</a:t>
            </a:r>
            <a:r>
              <a:rPr lang="ru-RU" sz="2000">
                <a:solidFill>
                  <a:srgbClr val="1F1F1F"/>
                </a:solidFill>
                <a:highlight>
                  <a:srgbClr val="FFFFFF"/>
                </a:highlight>
                <a:latin typeface="Roboto"/>
                <a:ea typeface="Roboto"/>
                <a:cs typeface="Roboto"/>
                <a:sym typeface="Roboto"/>
              </a:rPr>
              <a:t> - 7%</a:t>
            </a:r>
            <a:endParaRPr sz="2000">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ru-RU" sz="2000">
                <a:solidFill>
                  <a:srgbClr val="8F00FF"/>
                </a:solidFill>
                <a:highlight>
                  <a:srgbClr val="FFFFFF"/>
                </a:highlight>
                <a:latin typeface="Roboto"/>
                <a:ea typeface="Roboto"/>
                <a:cs typeface="Roboto"/>
                <a:sym typeface="Roboto"/>
              </a:rPr>
              <a:t>4</a:t>
            </a:r>
            <a:r>
              <a:rPr b="1" lang="ru-RU" sz="2000">
                <a:solidFill>
                  <a:srgbClr val="8F00FF"/>
                </a:solidFill>
                <a:highlight>
                  <a:srgbClr val="FFFFFF"/>
                </a:highlight>
                <a:latin typeface="Roboto"/>
                <a:ea typeface="Roboto"/>
                <a:cs typeface="Roboto"/>
                <a:sym typeface="Roboto"/>
              </a:rPr>
              <a:t>,4 млрд.  рублей</a:t>
            </a:r>
            <a:endParaRPr sz="2000">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b="1" sz="800">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ru-RU" sz="2000">
                <a:solidFill>
                  <a:srgbClr val="000000"/>
                </a:solidFill>
                <a:latin typeface="Roboto"/>
                <a:ea typeface="Roboto"/>
                <a:cs typeface="Roboto"/>
                <a:sym typeface="Roboto"/>
              </a:rPr>
              <a:t>SOM</a:t>
            </a:r>
            <a:r>
              <a:rPr lang="ru-RU" sz="2000">
                <a:solidFill>
                  <a:srgbClr val="000000"/>
                </a:solidFill>
                <a:latin typeface="Roboto"/>
                <a:ea typeface="Roboto"/>
                <a:cs typeface="Roboto"/>
                <a:sym typeface="Roboto"/>
              </a:rPr>
              <a:t> </a:t>
            </a:r>
            <a:endParaRPr sz="2000">
              <a:solidFill>
                <a:srgbClr val="000000"/>
              </a:solidFill>
              <a:latin typeface="Roboto"/>
              <a:ea typeface="Roboto"/>
              <a:cs typeface="Roboto"/>
              <a:sym typeface="Roboto"/>
            </a:endParaRPr>
          </a:p>
          <a:p>
            <a:pPr indent="0" lvl="0" marL="0" rtl="0" algn="l">
              <a:lnSpc>
                <a:spcPct val="115000"/>
              </a:lnSpc>
              <a:spcBef>
                <a:spcPts val="0"/>
              </a:spcBef>
              <a:spcAft>
                <a:spcPts val="0"/>
              </a:spcAft>
              <a:buNone/>
            </a:pPr>
            <a:r>
              <a:rPr lang="ru-RU" sz="2000">
                <a:solidFill>
                  <a:srgbClr val="1F1F1F"/>
                </a:solidFill>
                <a:highlight>
                  <a:srgbClr val="FFFFFF"/>
                </a:highlight>
                <a:latin typeface="Roboto"/>
                <a:ea typeface="Roboto"/>
                <a:cs typeface="Roboto"/>
                <a:sym typeface="Roboto"/>
              </a:rPr>
              <a:t>Агрегатор</a:t>
            </a:r>
            <a:r>
              <a:rPr lang="ru-RU" sz="2000">
                <a:solidFill>
                  <a:srgbClr val="1F1F1F"/>
                </a:solidFill>
                <a:highlight>
                  <a:srgbClr val="FFFFFF"/>
                </a:highlight>
                <a:latin typeface="Roboto"/>
                <a:ea typeface="Roboto"/>
                <a:cs typeface="Roboto"/>
                <a:sym typeface="Roboto"/>
              </a:rPr>
              <a:t> “Агроодиссея” - 3%</a:t>
            </a:r>
            <a:endParaRPr sz="2000">
              <a:solidFill>
                <a:srgbClr val="000000"/>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ru-RU" sz="2000">
                <a:solidFill>
                  <a:srgbClr val="8F00FF"/>
                </a:solidFill>
                <a:highlight>
                  <a:srgbClr val="FFFFFF"/>
                </a:highlight>
                <a:latin typeface="Roboto"/>
                <a:ea typeface="Roboto"/>
                <a:cs typeface="Roboto"/>
                <a:sym typeface="Roboto"/>
              </a:rPr>
              <a:t>130</a:t>
            </a:r>
            <a:r>
              <a:rPr b="1" lang="ru-RU" sz="2000">
                <a:solidFill>
                  <a:srgbClr val="8F00FF"/>
                </a:solidFill>
                <a:highlight>
                  <a:srgbClr val="FFFFFF"/>
                </a:highlight>
                <a:latin typeface="Roboto"/>
                <a:ea typeface="Roboto"/>
                <a:cs typeface="Roboto"/>
                <a:sym typeface="Roboto"/>
              </a:rPr>
              <a:t> млн. рублей</a:t>
            </a:r>
            <a:endParaRPr sz="2000">
              <a:solidFill>
                <a:srgbClr val="000000"/>
              </a:solidFill>
              <a:latin typeface="Times New Roman"/>
              <a:ea typeface="Times New Roman"/>
              <a:cs typeface="Times New Roman"/>
              <a:sym typeface="Times New Roman"/>
            </a:endParaRPr>
          </a:p>
        </p:txBody>
      </p:sp>
      <p:pic>
        <p:nvPicPr>
          <p:cNvPr id="92" name="Google Shape;92;g29fd0fa34ca_0_0"/>
          <p:cNvPicPr preferRelativeResize="0"/>
          <p:nvPr/>
        </p:nvPicPr>
        <p:blipFill>
          <a:blip r:embed="rId4">
            <a:alphaModFix/>
          </a:blip>
          <a:stretch>
            <a:fillRect/>
          </a:stretch>
        </p:blipFill>
        <p:spPr>
          <a:xfrm>
            <a:off x="5614799" y="1341272"/>
            <a:ext cx="4780201" cy="4771404"/>
          </a:xfrm>
          <a:prstGeom prst="rect">
            <a:avLst/>
          </a:prstGeom>
          <a:noFill/>
          <a:ln>
            <a:noFill/>
          </a:ln>
        </p:spPr>
      </p:pic>
      <p:sp>
        <p:nvSpPr>
          <p:cNvPr id="93" name="Google Shape;93;g29fd0fa34ca_0_0"/>
          <p:cNvSpPr txBox="1"/>
          <p:nvPr/>
        </p:nvSpPr>
        <p:spPr>
          <a:xfrm>
            <a:off x="6402187" y="1230350"/>
            <a:ext cx="3205200" cy="40050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None/>
            </a:pPr>
            <a:r>
              <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rPr lang="ru-RU" sz="2000">
                <a:solidFill>
                  <a:srgbClr val="000000"/>
                </a:solidFill>
                <a:latin typeface="Calibri"/>
                <a:ea typeface="Calibri"/>
                <a:cs typeface="Calibri"/>
                <a:sym typeface="Calibri"/>
              </a:rPr>
              <a:t>PAM</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rPr lang="ru-RU" sz="2000">
                <a:solidFill>
                  <a:srgbClr val="000000"/>
                </a:solidFill>
                <a:latin typeface="Calibri"/>
                <a:ea typeface="Calibri"/>
                <a:cs typeface="Calibri"/>
                <a:sym typeface="Calibri"/>
              </a:rPr>
              <a:t>TAM</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rPr lang="ru-RU" sz="2000">
                <a:solidFill>
                  <a:srgbClr val="000000"/>
                </a:solidFill>
                <a:latin typeface="Calibri"/>
                <a:ea typeface="Calibri"/>
                <a:cs typeface="Calibri"/>
                <a:sym typeface="Calibri"/>
              </a:rPr>
              <a:t>SAM</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rPr lang="ru-RU" sz="2000">
                <a:solidFill>
                  <a:srgbClr val="000000"/>
                </a:solidFill>
                <a:latin typeface="Calibri"/>
                <a:ea typeface="Calibri"/>
                <a:cs typeface="Calibri"/>
                <a:sym typeface="Calibri"/>
              </a:rPr>
              <a:t> </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t/>
            </a:r>
            <a:endParaRPr sz="2000">
              <a:solidFill>
                <a:srgbClr val="000000"/>
              </a:solidFill>
              <a:latin typeface="Calibri"/>
              <a:ea typeface="Calibri"/>
              <a:cs typeface="Calibri"/>
              <a:sym typeface="Calibri"/>
            </a:endParaRPr>
          </a:p>
          <a:p>
            <a:pPr indent="0" lvl="0" marL="0" rtl="0" algn="ctr">
              <a:lnSpc>
                <a:spcPct val="90000"/>
              </a:lnSpc>
              <a:spcBef>
                <a:spcPts val="0"/>
              </a:spcBef>
              <a:spcAft>
                <a:spcPts val="0"/>
              </a:spcAft>
              <a:buNone/>
            </a:pPr>
            <a:r>
              <a:t/>
            </a:r>
            <a:endParaRPr sz="2000">
              <a:solidFill>
                <a:srgbClr val="FFFFFF"/>
              </a:solidFill>
              <a:latin typeface="Calibri"/>
              <a:ea typeface="Calibri"/>
              <a:cs typeface="Calibri"/>
              <a:sym typeface="Calibri"/>
            </a:endParaRPr>
          </a:p>
          <a:p>
            <a:pPr indent="0" lvl="0" marL="0" rtl="0" algn="ctr">
              <a:lnSpc>
                <a:spcPct val="90000"/>
              </a:lnSpc>
              <a:spcBef>
                <a:spcPts val="0"/>
              </a:spcBef>
              <a:spcAft>
                <a:spcPts val="0"/>
              </a:spcAft>
              <a:buNone/>
            </a:pPr>
            <a:r>
              <a:rPr lang="ru-RU" sz="2000">
                <a:solidFill>
                  <a:srgbClr val="FFFFFF"/>
                </a:solidFill>
                <a:latin typeface="Calibri"/>
                <a:ea typeface="Calibri"/>
                <a:cs typeface="Calibri"/>
                <a:sym typeface="Calibri"/>
              </a:rPr>
              <a:t>SOM</a:t>
            </a:r>
            <a:endParaRPr sz="2000">
              <a:solidFill>
                <a:srgbClr val="FFFFFF"/>
              </a:solidFill>
              <a:latin typeface="Calibri"/>
              <a:ea typeface="Calibri"/>
              <a:cs typeface="Calibri"/>
              <a:sym typeface="Calibri"/>
            </a:endParaRPr>
          </a:p>
          <a:p>
            <a:pPr indent="0" lvl="0" marL="0" rtl="0" algn="ctr">
              <a:lnSpc>
                <a:spcPct val="90000"/>
              </a:lnSpc>
              <a:spcBef>
                <a:spcPts val="0"/>
              </a:spcBef>
              <a:spcAft>
                <a:spcPts val="0"/>
              </a:spcAft>
              <a:buNone/>
            </a:pPr>
            <a:r>
              <a:rPr lang="ru-RU" sz="2000">
                <a:solidFill>
                  <a:srgbClr val="FFFFFF"/>
                </a:solidFill>
                <a:latin typeface="Calibri"/>
                <a:ea typeface="Calibri"/>
                <a:cs typeface="Calibri"/>
                <a:sym typeface="Calibri"/>
              </a:rPr>
              <a:t>130 млн. руб/год</a:t>
            </a:r>
            <a:endParaRPr sz="2000">
              <a:solidFill>
                <a:srgbClr val="FFFFFF"/>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29fd0fa34ca_1_0"/>
          <p:cNvSpPr txBox="1"/>
          <p:nvPr>
            <p:ph type="title"/>
          </p:nvPr>
        </p:nvSpPr>
        <p:spPr>
          <a:xfrm>
            <a:off x="838498" y="318641"/>
            <a:ext cx="10515000" cy="800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ru-RU">
                <a:latin typeface="Roboto"/>
                <a:ea typeface="Roboto"/>
                <a:cs typeface="Roboto"/>
                <a:sym typeface="Roboto"/>
              </a:rPr>
              <a:t>Экономика</a:t>
            </a:r>
            <a:endParaRPr b="1">
              <a:latin typeface="Roboto"/>
              <a:ea typeface="Roboto"/>
              <a:cs typeface="Roboto"/>
              <a:sym typeface="Roboto"/>
            </a:endParaRPr>
          </a:p>
        </p:txBody>
      </p:sp>
      <p:sp>
        <p:nvSpPr>
          <p:cNvPr id="99" name="Google Shape;99;g29fd0fa34ca_1_0"/>
          <p:cNvSpPr/>
          <p:nvPr/>
        </p:nvSpPr>
        <p:spPr>
          <a:xfrm>
            <a:off x="347975" y="984250"/>
            <a:ext cx="10369200" cy="5445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ru-RU" sz="1700">
                <a:latin typeface="Roboto"/>
                <a:ea typeface="Roboto"/>
                <a:cs typeface="Roboto"/>
                <a:sym typeface="Roboto"/>
              </a:rPr>
              <a:t>Продажи</a:t>
            </a:r>
            <a:endParaRPr b="1"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Однодневные </a:t>
            </a:r>
            <a:r>
              <a:rPr lang="ru-RU" sz="1700">
                <a:latin typeface="Roboto"/>
                <a:ea typeface="Roboto"/>
                <a:cs typeface="Roboto"/>
                <a:sym typeface="Roboto"/>
              </a:rPr>
              <a:t>экскурсии, комиссия 12%</a:t>
            </a:r>
            <a:endParaRPr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12400 клиентов, </a:t>
            </a:r>
            <a:r>
              <a:rPr lang="ru-RU" sz="1700">
                <a:solidFill>
                  <a:schemeClr val="dk1"/>
                </a:solidFill>
                <a:latin typeface="Roboto"/>
                <a:ea typeface="Roboto"/>
                <a:cs typeface="Roboto"/>
                <a:sym typeface="Roboto"/>
              </a:rPr>
              <a:t>37,2 млн. руб</a:t>
            </a:r>
            <a:endParaRPr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Многодневные туры, комиссия 8%</a:t>
            </a:r>
            <a:endParaRPr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10400 клиентов, 93,6 млн. руб</a:t>
            </a:r>
            <a:endParaRPr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Общая выручка 130,8 млн. руб</a:t>
            </a:r>
            <a:endParaRPr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Доход 11,9 млн. руб</a:t>
            </a:r>
            <a:endParaRPr sz="1700">
              <a:latin typeface="Roboto"/>
              <a:ea typeface="Roboto"/>
              <a:cs typeface="Roboto"/>
              <a:sym typeface="Roboto"/>
            </a:endParaRPr>
          </a:p>
          <a:p>
            <a:pPr indent="0" lvl="0" marL="0" marR="0" rtl="0" algn="l">
              <a:lnSpc>
                <a:spcPct val="150000"/>
              </a:lnSpc>
              <a:spcBef>
                <a:spcPts val="0"/>
              </a:spcBef>
              <a:spcAft>
                <a:spcPts val="0"/>
              </a:spcAft>
              <a:buNone/>
            </a:pPr>
            <a:r>
              <a:t/>
            </a:r>
            <a:endParaRPr sz="800">
              <a:latin typeface="Roboto"/>
              <a:ea typeface="Roboto"/>
              <a:cs typeface="Roboto"/>
              <a:sym typeface="Roboto"/>
            </a:endParaRPr>
          </a:p>
          <a:p>
            <a:pPr indent="0" lvl="0" marL="0" marR="0" rtl="0" algn="l">
              <a:lnSpc>
                <a:spcPct val="150000"/>
              </a:lnSpc>
              <a:spcBef>
                <a:spcPts val="0"/>
              </a:spcBef>
              <a:spcAft>
                <a:spcPts val="0"/>
              </a:spcAft>
              <a:buNone/>
            </a:pPr>
            <a:r>
              <a:rPr b="1" lang="ru-RU" sz="1700">
                <a:latin typeface="Roboto"/>
                <a:ea typeface="Roboto"/>
                <a:cs typeface="Roboto"/>
                <a:sym typeface="Roboto"/>
              </a:rPr>
              <a:t>Расходы</a:t>
            </a:r>
            <a:endParaRPr b="1"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Команда 7 человек,  4,68 млн. руб</a:t>
            </a:r>
            <a:endParaRPr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Оплата сервисов, прочее  4,3 млн. руб</a:t>
            </a:r>
            <a:endParaRPr sz="1700">
              <a:latin typeface="Roboto"/>
              <a:ea typeface="Roboto"/>
              <a:cs typeface="Roboto"/>
              <a:sym typeface="Roboto"/>
            </a:endParaRPr>
          </a:p>
          <a:p>
            <a:pPr indent="0" lvl="0" marL="0" marR="0" rtl="0" algn="l">
              <a:lnSpc>
                <a:spcPct val="150000"/>
              </a:lnSpc>
              <a:spcBef>
                <a:spcPts val="0"/>
              </a:spcBef>
              <a:spcAft>
                <a:spcPts val="0"/>
              </a:spcAft>
              <a:buNone/>
            </a:pPr>
            <a:r>
              <a:rPr lang="ru-RU" sz="1700">
                <a:latin typeface="Roboto"/>
                <a:ea typeface="Roboto"/>
                <a:cs typeface="Roboto"/>
                <a:sym typeface="Roboto"/>
              </a:rPr>
              <a:t>Налоги 717 тыс. руб</a:t>
            </a:r>
            <a:endParaRPr sz="1700">
              <a:latin typeface="Roboto"/>
              <a:ea typeface="Roboto"/>
              <a:cs typeface="Roboto"/>
              <a:sym typeface="Roboto"/>
            </a:endParaRPr>
          </a:p>
          <a:p>
            <a:pPr indent="0" lvl="0" marL="0" marR="0" rtl="0" algn="l">
              <a:lnSpc>
                <a:spcPct val="150000"/>
              </a:lnSpc>
              <a:spcBef>
                <a:spcPts val="0"/>
              </a:spcBef>
              <a:spcAft>
                <a:spcPts val="0"/>
              </a:spcAft>
              <a:buNone/>
            </a:pPr>
            <a:r>
              <a:t/>
            </a:r>
            <a:endParaRPr sz="800">
              <a:latin typeface="Roboto"/>
              <a:ea typeface="Roboto"/>
              <a:cs typeface="Roboto"/>
              <a:sym typeface="Roboto"/>
            </a:endParaRPr>
          </a:p>
          <a:p>
            <a:pPr indent="0" lvl="0" marL="0" marR="0" rtl="0" algn="l">
              <a:lnSpc>
                <a:spcPct val="150000"/>
              </a:lnSpc>
              <a:spcBef>
                <a:spcPts val="0"/>
              </a:spcBef>
              <a:spcAft>
                <a:spcPts val="0"/>
              </a:spcAft>
              <a:buNone/>
            </a:pPr>
            <a:r>
              <a:rPr b="1" lang="ru-RU" sz="1700">
                <a:latin typeface="Roboto"/>
                <a:ea typeface="Roboto"/>
                <a:cs typeface="Roboto"/>
                <a:sym typeface="Roboto"/>
              </a:rPr>
              <a:t>Чистая прибыль</a:t>
            </a:r>
            <a:r>
              <a:rPr lang="ru-RU" sz="1700">
                <a:latin typeface="Roboto"/>
                <a:ea typeface="Roboto"/>
                <a:cs typeface="Roboto"/>
                <a:sym typeface="Roboto"/>
              </a:rPr>
              <a:t>  2,2 млн. руб</a:t>
            </a:r>
            <a:endParaRPr sz="1700">
              <a:latin typeface="Roboto"/>
              <a:ea typeface="Roboto"/>
              <a:cs typeface="Roboto"/>
              <a:sym typeface="Roboto"/>
            </a:endParaRPr>
          </a:p>
          <a:p>
            <a:pPr indent="0" lvl="0" marL="0" marR="0" rtl="0" algn="l">
              <a:lnSpc>
                <a:spcPct val="150000"/>
              </a:lnSpc>
              <a:spcBef>
                <a:spcPts val="0"/>
              </a:spcBef>
              <a:spcAft>
                <a:spcPts val="0"/>
              </a:spcAft>
              <a:buNone/>
            </a:pPr>
            <a:r>
              <a:t/>
            </a:r>
            <a:endParaRPr b="1" sz="1700">
              <a:latin typeface="Roboto"/>
              <a:ea typeface="Roboto"/>
              <a:cs typeface="Roboto"/>
              <a:sym typeface="Roboto"/>
            </a:endParaRPr>
          </a:p>
        </p:txBody>
      </p:sp>
      <p:pic>
        <p:nvPicPr>
          <p:cNvPr id="100" name="Google Shape;100;g29fd0fa34ca_1_0"/>
          <p:cNvPicPr preferRelativeResize="0"/>
          <p:nvPr/>
        </p:nvPicPr>
        <p:blipFill>
          <a:blip r:embed="rId3">
            <a:alphaModFix/>
          </a:blip>
          <a:stretch>
            <a:fillRect/>
          </a:stretch>
        </p:blipFill>
        <p:spPr>
          <a:xfrm>
            <a:off x="4691800" y="1118750"/>
            <a:ext cx="6591450" cy="2433900"/>
          </a:xfrm>
          <a:prstGeom prst="rect">
            <a:avLst/>
          </a:prstGeom>
          <a:noFill/>
          <a:ln cap="flat" cmpd="sng" w="28575">
            <a:solidFill>
              <a:srgbClr val="8F00FF"/>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6"/>
          <p:cNvSpPr txBox="1"/>
          <p:nvPr>
            <p:ph type="title"/>
          </p:nvPr>
        </p:nvSpPr>
        <p:spPr>
          <a:xfrm>
            <a:off x="202173" y="318641"/>
            <a:ext cx="10514926" cy="79997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СТАТИСТИКА</a:t>
            </a:r>
            <a:endParaRPr b="1" sz="3600">
              <a:latin typeface="Roboto"/>
              <a:ea typeface="Roboto"/>
              <a:cs typeface="Roboto"/>
              <a:sym typeface="Roboto"/>
            </a:endParaRPr>
          </a:p>
        </p:txBody>
      </p:sp>
      <p:pic>
        <p:nvPicPr>
          <p:cNvPr id="106" name="Google Shape;106;p6"/>
          <p:cNvPicPr preferRelativeResize="0"/>
          <p:nvPr/>
        </p:nvPicPr>
        <p:blipFill rotWithShape="1">
          <a:blip r:embed="rId3">
            <a:alphaModFix/>
          </a:blip>
          <a:srcRect b="0" l="0" r="0" t="0"/>
          <a:stretch/>
        </p:blipFill>
        <p:spPr>
          <a:xfrm>
            <a:off x="216069" y="1175028"/>
            <a:ext cx="5402380" cy="3724428"/>
          </a:xfrm>
          <a:prstGeom prst="rect">
            <a:avLst/>
          </a:prstGeom>
          <a:noFill/>
          <a:ln>
            <a:noFill/>
          </a:ln>
        </p:spPr>
      </p:pic>
      <p:pic>
        <p:nvPicPr>
          <p:cNvPr id="107" name="Google Shape;107;p6"/>
          <p:cNvPicPr preferRelativeResize="0"/>
          <p:nvPr/>
        </p:nvPicPr>
        <p:blipFill rotWithShape="1">
          <a:blip r:embed="rId4">
            <a:alphaModFix/>
          </a:blip>
          <a:srcRect b="0" l="0" r="0" t="0"/>
          <a:stretch/>
        </p:blipFill>
        <p:spPr>
          <a:xfrm>
            <a:off x="5519936" y="1203092"/>
            <a:ext cx="5914741" cy="3696364"/>
          </a:xfrm>
          <a:prstGeom prst="rect">
            <a:avLst/>
          </a:prstGeom>
          <a:noFill/>
          <a:ln>
            <a:noFill/>
          </a:ln>
        </p:spPr>
      </p:pic>
      <p:sp>
        <p:nvSpPr>
          <p:cNvPr id="108" name="Google Shape;108;p6"/>
          <p:cNvSpPr/>
          <p:nvPr/>
        </p:nvSpPr>
        <p:spPr>
          <a:xfrm>
            <a:off x="1" y="6021288"/>
            <a:ext cx="1158250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ru-RU" sz="1400" u="none" cap="none" strike="noStrike">
                <a:solidFill>
                  <a:srgbClr val="D8D8D8"/>
                </a:solidFill>
                <a:latin typeface="Calibri"/>
                <a:ea typeface="Calibri"/>
                <a:cs typeface="Calibri"/>
                <a:sym typeface="Calibri"/>
              </a:rPr>
              <a:t>Результаты исследования «Текущее состояние сельского туризма в России. Выявление проблем и перспектив в развитии сельского туризма в стране (2019 год)» / Лебедева И.В., Копылова С.Л. — Москва: АНО АРСИ, 2019. — 44 с. </a:t>
            </a:r>
            <a:endParaRPr b="0" i="0" sz="1400" u="none" cap="none" strike="noStrike">
              <a:solidFill>
                <a:srgbClr val="D8D8D8"/>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7"/>
          <p:cNvSpPr txBox="1"/>
          <p:nvPr>
            <p:ph type="title"/>
          </p:nvPr>
        </p:nvSpPr>
        <p:spPr>
          <a:xfrm>
            <a:off x="531598" y="333616"/>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sz="3600">
                <a:latin typeface="Roboto"/>
                <a:ea typeface="Roboto"/>
                <a:cs typeface="Roboto"/>
                <a:sym typeface="Roboto"/>
              </a:rPr>
              <a:t>ЧТО БУДЕТ, ЕСЛИ ПРОБЛЕМУ НЕ РЕШАТЬ? </a:t>
            </a:r>
            <a:endParaRPr b="1" sz="3600">
              <a:latin typeface="Roboto"/>
              <a:ea typeface="Roboto"/>
              <a:cs typeface="Roboto"/>
              <a:sym typeface="Roboto"/>
            </a:endParaRPr>
          </a:p>
        </p:txBody>
      </p:sp>
      <p:sp>
        <p:nvSpPr>
          <p:cNvPr id="114" name="Google Shape;114;p7"/>
          <p:cNvSpPr/>
          <p:nvPr/>
        </p:nvSpPr>
        <p:spPr>
          <a:xfrm>
            <a:off x="377936" y="1266635"/>
            <a:ext cx="10585200" cy="3785700"/>
          </a:xfrm>
          <a:prstGeom prst="rect">
            <a:avLst/>
          </a:prstGeom>
          <a:noFill/>
          <a:ln>
            <a:noFill/>
          </a:ln>
        </p:spPr>
        <p:txBody>
          <a:bodyPr anchorCtr="0" anchor="t" bIns="45700" lIns="91425" spcFirstLastPara="1" rIns="91425" wrap="square" tIns="45700">
            <a:spAutoFit/>
          </a:bodyPr>
          <a:lstStyle/>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Государство не получит денежные средства от бизнеса в виде налогов</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Отсутствие </a:t>
            </a:r>
            <a:r>
              <a:rPr lang="ru-RU" sz="2000">
                <a:latin typeface="Roboto"/>
                <a:ea typeface="Roboto"/>
                <a:cs typeface="Roboto"/>
                <a:sym typeface="Roboto"/>
              </a:rPr>
              <a:t>реестра</a:t>
            </a:r>
            <a:r>
              <a:rPr lang="ru-RU" sz="2000">
                <a:latin typeface="Roboto"/>
                <a:ea typeface="Roboto"/>
                <a:cs typeface="Roboto"/>
                <a:sym typeface="Roboto"/>
              </a:rPr>
              <a:t> агротуристических объектов</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b="1" lang="ru-RU" sz="2000">
                <a:solidFill>
                  <a:schemeClr val="accent1"/>
                </a:solidFill>
                <a:latin typeface="Roboto"/>
                <a:ea typeface="Roboto"/>
                <a:cs typeface="Roboto"/>
                <a:sym typeface="Roboto"/>
              </a:rPr>
              <a:t>Замедление</a:t>
            </a:r>
            <a:r>
              <a:rPr lang="ru-RU" sz="2000">
                <a:latin typeface="Roboto"/>
                <a:ea typeface="Roboto"/>
                <a:cs typeface="Roboto"/>
                <a:sym typeface="Roboto"/>
              </a:rPr>
              <a:t> </a:t>
            </a:r>
            <a:r>
              <a:rPr b="1" lang="ru-RU" sz="2000">
                <a:solidFill>
                  <a:schemeClr val="accent1"/>
                </a:solidFill>
                <a:latin typeface="Roboto"/>
                <a:ea typeface="Roboto"/>
                <a:cs typeface="Roboto"/>
                <a:sym typeface="Roboto"/>
              </a:rPr>
              <a:t>развития инфраструктуры </a:t>
            </a:r>
            <a:endParaRPr sz="2000">
              <a:solidFill>
                <a:schemeClr val="accent1"/>
              </a:solidFill>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Низкий уровень развития сельских регионов</a:t>
            </a:r>
            <a:r>
              <a:rPr lang="ru-RU" sz="2000">
                <a:latin typeface="Roboto"/>
                <a:ea typeface="Roboto"/>
                <a:cs typeface="Roboto"/>
                <a:sym typeface="Roboto"/>
              </a:rPr>
              <a:t> </a:t>
            </a:r>
            <a:endParaRPr b="1" sz="2000">
              <a:solidFill>
                <a:schemeClr val="accent1"/>
              </a:solidFill>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Снижение инвестиций в сельское хозяйство и туризм  </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Char char="●"/>
            </a:pPr>
            <a:r>
              <a:rPr b="1" lang="ru-RU" sz="2000">
                <a:solidFill>
                  <a:schemeClr val="accent1"/>
                </a:solidFill>
                <a:latin typeface="Roboto"/>
                <a:ea typeface="Roboto"/>
                <a:cs typeface="Roboto"/>
                <a:sym typeface="Roboto"/>
              </a:rPr>
              <a:t>Отсутствие новых рабочих мест</a:t>
            </a:r>
            <a:endParaRPr sz="2000">
              <a:latin typeface="Roboto"/>
              <a:ea typeface="Roboto"/>
              <a:cs typeface="Roboto"/>
              <a:sym typeface="Roboto"/>
            </a:endParaRPr>
          </a:p>
          <a:p>
            <a:pPr indent="-355600" lvl="0" marL="457200" marR="0" rtl="0" algn="l">
              <a:lnSpc>
                <a:spcPct val="150000"/>
              </a:lnSpc>
              <a:spcBef>
                <a:spcPts val="0"/>
              </a:spcBef>
              <a:spcAft>
                <a:spcPts val="0"/>
              </a:spcAft>
              <a:buSzPts val="2000"/>
              <a:buFont typeface="Roboto"/>
              <a:buChar char="●"/>
            </a:pPr>
            <a:r>
              <a:rPr lang="ru-RU" sz="2000">
                <a:latin typeface="Roboto"/>
                <a:ea typeface="Roboto"/>
                <a:cs typeface="Roboto"/>
                <a:sym typeface="Roboto"/>
              </a:rPr>
              <a:t>О</a:t>
            </a:r>
            <a:r>
              <a:rPr lang="ru-RU" sz="2000">
                <a:latin typeface="Roboto"/>
                <a:ea typeface="Roboto"/>
                <a:cs typeface="Roboto"/>
                <a:sym typeface="Roboto"/>
              </a:rPr>
              <a:t>тсутствие</a:t>
            </a:r>
            <a:r>
              <a:rPr lang="ru-RU" sz="2000">
                <a:latin typeface="Roboto"/>
                <a:ea typeface="Roboto"/>
                <a:cs typeface="Roboto"/>
                <a:sym typeface="Roboto"/>
              </a:rPr>
              <a:t> доступности туристических объектов </a:t>
            </a:r>
            <a:endParaRPr sz="2000">
              <a:latin typeface="Roboto"/>
              <a:ea typeface="Roboto"/>
              <a:cs typeface="Roboto"/>
              <a:sym typeface="Roboto"/>
            </a:endParaRPr>
          </a:p>
          <a:p>
            <a:pPr indent="0" lvl="8" marL="0" marR="0" rtl="0" algn="l">
              <a:lnSpc>
                <a:spcPct val="150000"/>
              </a:lnSpc>
              <a:spcBef>
                <a:spcPts val="0"/>
              </a:spcBef>
              <a:spcAft>
                <a:spcPts val="0"/>
              </a:spcAft>
              <a:buNone/>
            </a:pPr>
            <a:r>
              <a:t/>
            </a:r>
            <a:endParaRPr sz="2000">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8"/>
          <p:cNvSpPr txBox="1"/>
          <p:nvPr>
            <p:ph type="title"/>
          </p:nvPr>
        </p:nvSpPr>
        <p:spPr>
          <a:xfrm>
            <a:off x="838535" y="303666"/>
            <a:ext cx="10515000" cy="80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Roboto"/>
              <a:buNone/>
            </a:pPr>
            <a:r>
              <a:rPr b="1" lang="ru-RU">
                <a:latin typeface="Roboto"/>
                <a:ea typeface="Roboto"/>
                <a:cs typeface="Roboto"/>
                <a:sym typeface="Roboto"/>
              </a:rPr>
              <a:t>КОМАНДА</a:t>
            </a:r>
            <a:br>
              <a:rPr b="1" lang="ru-RU">
                <a:latin typeface="Roboto"/>
                <a:ea typeface="Roboto"/>
                <a:cs typeface="Roboto"/>
                <a:sym typeface="Roboto"/>
              </a:rPr>
            </a:br>
            <a:br>
              <a:rPr b="1" lang="ru-RU">
                <a:latin typeface="Roboto"/>
                <a:ea typeface="Roboto"/>
                <a:cs typeface="Roboto"/>
                <a:sym typeface="Roboto"/>
              </a:rPr>
            </a:br>
            <a:endParaRPr b="1">
              <a:latin typeface="Roboto"/>
              <a:ea typeface="Roboto"/>
              <a:cs typeface="Roboto"/>
              <a:sym typeface="Roboto"/>
            </a:endParaRPr>
          </a:p>
        </p:txBody>
      </p:sp>
      <p:sp>
        <p:nvSpPr>
          <p:cNvPr id="120" name="Google Shape;120;p8"/>
          <p:cNvSpPr txBox="1"/>
          <p:nvPr/>
        </p:nvSpPr>
        <p:spPr>
          <a:xfrm>
            <a:off x="361425" y="4262625"/>
            <a:ext cx="1908900" cy="348900"/>
          </a:xfrm>
          <a:prstGeom prst="rect">
            <a:avLst/>
          </a:prstGeom>
          <a:noFill/>
          <a:ln>
            <a:noFill/>
          </a:ln>
        </p:spPr>
        <p:txBody>
          <a:bodyPr anchorCtr="0" anchor="ctr" bIns="50800" lIns="50800" spcFirstLastPara="1" rIns="50800" wrap="square" tIns="50800">
            <a:spAutoFit/>
          </a:bodyPr>
          <a:lstStyle/>
          <a:p>
            <a:pPr indent="0" lvl="0" marL="0" marR="0" rtl="0" algn="l">
              <a:lnSpc>
                <a:spcPct val="115000"/>
              </a:lnSpc>
              <a:spcBef>
                <a:spcPts val="0"/>
              </a:spcBef>
              <a:spcAft>
                <a:spcPts val="0"/>
              </a:spcAft>
              <a:buClr>
                <a:srgbClr val="000000"/>
              </a:buClr>
              <a:buSzPts val="1600"/>
              <a:buFont typeface="Arial"/>
              <a:buNone/>
            </a:pPr>
            <a:r>
              <a:rPr b="0" i="0" lang="ru-RU" sz="1600" u="none" cap="none" strike="noStrike">
                <a:solidFill>
                  <a:srgbClr val="000000"/>
                </a:solidFill>
                <a:latin typeface="Roboto Medium"/>
                <a:ea typeface="Roboto Medium"/>
                <a:cs typeface="Roboto Medium"/>
                <a:sym typeface="Roboto Medium"/>
              </a:rPr>
              <a:t>Валерия Кольцова</a:t>
            </a:r>
            <a:endParaRPr b="0" i="0" sz="1600" u="none" cap="none" strike="noStrike">
              <a:solidFill>
                <a:srgbClr val="000000"/>
              </a:solidFill>
              <a:latin typeface="Roboto Medium"/>
              <a:ea typeface="Roboto Medium"/>
              <a:cs typeface="Roboto Medium"/>
              <a:sym typeface="Roboto Medium"/>
            </a:endParaRPr>
          </a:p>
        </p:txBody>
      </p:sp>
      <p:sp>
        <p:nvSpPr>
          <p:cNvPr id="121" name="Google Shape;121;p8"/>
          <p:cNvSpPr txBox="1"/>
          <p:nvPr/>
        </p:nvSpPr>
        <p:spPr>
          <a:xfrm>
            <a:off x="8924012" y="4262625"/>
            <a:ext cx="1773600" cy="348900"/>
          </a:xfrm>
          <a:prstGeom prst="rect">
            <a:avLst/>
          </a:prstGeom>
          <a:noFill/>
          <a:ln>
            <a:noFill/>
          </a:ln>
        </p:spPr>
        <p:txBody>
          <a:bodyPr anchorCtr="0" anchor="ctr" bIns="50800" lIns="50800" spcFirstLastPara="1" rIns="50800" wrap="square" tIns="50800">
            <a:spAutoFit/>
          </a:bodyPr>
          <a:lstStyle/>
          <a:p>
            <a:pPr indent="0" lvl="0" marL="0" marR="0" rtl="0" algn="l">
              <a:lnSpc>
                <a:spcPct val="115000"/>
              </a:lnSpc>
              <a:spcBef>
                <a:spcPts val="0"/>
              </a:spcBef>
              <a:spcAft>
                <a:spcPts val="0"/>
              </a:spcAft>
              <a:buClr>
                <a:srgbClr val="000000"/>
              </a:buClr>
              <a:buSzPts val="1600"/>
              <a:buFont typeface="Arial"/>
              <a:buNone/>
            </a:pPr>
            <a:r>
              <a:rPr b="0" i="0" lang="ru-RU" sz="1600" u="none" cap="none" strike="noStrike">
                <a:solidFill>
                  <a:srgbClr val="000000"/>
                </a:solidFill>
                <a:latin typeface="Roboto Medium"/>
                <a:ea typeface="Roboto Medium"/>
                <a:cs typeface="Roboto Medium"/>
                <a:sym typeface="Roboto Medium"/>
              </a:rPr>
              <a:t>Артем Абрамов</a:t>
            </a:r>
            <a:endParaRPr b="0" i="0" sz="1600" u="none" cap="none" strike="noStrike">
              <a:solidFill>
                <a:srgbClr val="000000"/>
              </a:solidFill>
              <a:latin typeface="Roboto Medium"/>
              <a:ea typeface="Roboto Medium"/>
              <a:cs typeface="Roboto Medium"/>
              <a:sym typeface="Roboto Medium"/>
            </a:endParaRPr>
          </a:p>
        </p:txBody>
      </p:sp>
      <p:sp>
        <p:nvSpPr>
          <p:cNvPr id="122" name="Google Shape;122;p8"/>
          <p:cNvSpPr txBox="1"/>
          <p:nvPr/>
        </p:nvSpPr>
        <p:spPr>
          <a:xfrm>
            <a:off x="2595525" y="5732425"/>
            <a:ext cx="1773600" cy="348900"/>
          </a:xfrm>
          <a:prstGeom prst="rect">
            <a:avLst/>
          </a:prstGeom>
          <a:noFill/>
          <a:ln>
            <a:noFill/>
          </a:ln>
        </p:spPr>
        <p:txBody>
          <a:bodyPr anchorCtr="0" anchor="ctr" bIns="50800" lIns="50800" spcFirstLastPara="1" rIns="50800" wrap="square" tIns="50800">
            <a:spAutoFit/>
          </a:bodyPr>
          <a:lstStyle/>
          <a:p>
            <a:pPr indent="0" lvl="0" marL="0" marR="0" rtl="0" algn="l">
              <a:lnSpc>
                <a:spcPct val="115000"/>
              </a:lnSpc>
              <a:spcBef>
                <a:spcPts val="0"/>
              </a:spcBef>
              <a:spcAft>
                <a:spcPts val="0"/>
              </a:spcAft>
              <a:buClr>
                <a:srgbClr val="000000"/>
              </a:buClr>
              <a:buSzPts val="1600"/>
              <a:buFont typeface="Arial"/>
              <a:buNone/>
            </a:pPr>
            <a:r>
              <a:rPr b="0" i="0" lang="ru-RU" sz="1600" u="none" cap="none" strike="noStrike">
                <a:solidFill>
                  <a:srgbClr val="000000"/>
                </a:solidFill>
                <a:latin typeface="Roboto Medium"/>
                <a:ea typeface="Roboto Medium"/>
                <a:cs typeface="Roboto Medium"/>
                <a:sym typeface="Roboto Medium"/>
              </a:rPr>
              <a:t>Алексей Пузаков</a:t>
            </a:r>
            <a:endParaRPr b="0" i="0" sz="1600" u="none" cap="none" strike="noStrike">
              <a:solidFill>
                <a:srgbClr val="000000"/>
              </a:solidFill>
              <a:latin typeface="Roboto Medium"/>
              <a:ea typeface="Roboto Medium"/>
              <a:cs typeface="Roboto Medium"/>
              <a:sym typeface="Roboto Medium"/>
            </a:endParaRPr>
          </a:p>
        </p:txBody>
      </p:sp>
      <p:sp>
        <p:nvSpPr>
          <p:cNvPr id="123" name="Google Shape;123;p8"/>
          <p:cNvSpPr txBox="1"/>
          <p:nvPr/>
        </p:nvSpPr>
        <p:spPr>
          <a:xfrm>
            <a:off x="6988900" y="5732425"/>
            <a:ext cx="2011500" cy="348900"/>
          </a:xfrm>
          <a:prstGeom prst="rect">
            <a:avLst/>
          </a:prstGeom>
          <a:noFill/>
          <a:ln>
            <a:noFill/>
          </a:ln>
        </p:spPr>
        <p:txBody>
          <a:bodyPr anchorCtr="0" anchor="ctr" bIns="50800" lIns="50800" spcFirstLastPara="1" rIns="50800" wrap="square" tIns="50800">
            <a:spAutoFit/>
          </a:bodyPr>
          <a:lstStyle/>
          <a:p>
            <a:pPr indent="0" lvl="0" marL="0" marR="0" rtl="0" algn="l">
              <a:lnSpc>
                <a:spcPct val="115000"/>
              </a:lnSpc>
              <a:spcBef>
                <a:spcPts val="0"/>
              </a:spcBef>
              <a:spcAft>
                <a:spcPts val="0"/>
              </a:spcAft>
              <a:buClr>
                <a:srgbClr val="000000"/>
              </a:buClr>
              <a:buSzPts val="1600"/>
              <a:buFont typeface="Arial"/>
              <a:buNone/>
            </a:pPr>
            <a:r>
              <a:rPr b="0" i="0" lang="ru-RU" sz="1600" u="none" cap="none" strike="noStrike">
                <a:solidFill>
                  <a:srgbClr val="000000"/>
                </a:solidFill>
                <a:latin typeface="Roboto Medium"/>
                <a:ea typeface="Roboto Medium"/>
                <a:cs typeface="Roboto Medium"/>
                <a:sym typeface="Roboto Medium"/>
              </a:rPr>
              <a:t>Никита Романцов</a:t>
            </a:r>
            <a:endParaRPr b="0" i="0" sz="1600" u="none" cap="none" strike="noStrike">
              <a:solidFill>
                <a:srgbClr val="000000"/>
              </a:solidFill>
              <a:latin typeface="Roboto Medium"/>
              <a:ea typeface="Roboto Medium"/>
              <a:cs typeface="Roboto Medium"/>
              <a:sym typeface="Roboto Medium"/>
            </a:endParaRPr>
          </a:p>
        </p:txBody>
      </p:sp>
      <p:sp>
        <p:nvSpPr>
          <p:cNvPr id="124" name="Google Shape;124;p8"/>
          <p:cNvSpPr/>
          <p:nvPr/>
        </p:nvSpPr>
        <p:spPr>
          <a:xfrm>
            <a:off x="4572000" y="827750"/>
            <a:ext cx="2335800" cy="4196100"/>
          </a:xfrm>
          <a:prstGeom prst="flowChartAlternateProcess">
            <a:avLst/>
          </a:prstGeom>
          <a:solidFill>
            <a:srgbClr val="B8DBE2"/>
          </a:solidFill>
          <a:ln cap="flat" cmpd="sng" w="28575">
            <a:solidFill>
              <a:srgbClr val="FBB3C1"/>
            </a:solidFill>
            <a:prstDash val="solid"/>
            <a:round/>
            <a:headEnd len="sm" w="sm" type="none"/>
            <a:tailEnd len="sm" w="sm" type="none"/>
          </a:ln>
          <a:effectLst>
            <a:outerShdw blurRad="57150" rotWithShape="0" algn="bl" dir="2100000" dist="76200">
              <a:srgbClr val="000000">
                <a:alpha val="28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900"/>
          </a:p>
        </p:txBody>
      </p:sp>
      <p:sp>
        <p:nvSpPr>
          <p:cNvPr id="125" name="Google Shape;125;p8"/>
          <p:cNvSpPr txBox="1"/>
          <p:nvPr/>
        </p:nvSpPr>
        <p:spPr>
          <a:xfrm>
            <a:off x="4914000" y="3681375"/>
            <a:ext cx="1651800" cy="348900"/>
          </a:xfrm>
          <a:prstGeom prst="rect">
            <a:avLst/>
          </a:prstGeom>
          <a:noFill/>
          <a:ln>
            <a:noFill/>
          </a:ln>
        </p:spPr>
        <p:txBody>
          <a:bodyPr anchorCtr="0" anchor="ctr" bIns="50800" lIns="50800" spcFirstLastPara="1" rIns="50800" wrap="square" tIns="50800">
            <a:spAutoFit/>
          </a:bodyPr>
          <a:lstStyle/>
          <a:p>
            <a:pPr indent="0" lvl="0" marL="0" marR="0" rtl="0" algn="l">
              <a:lnSpc>
                <a:spcPct val="115000"/>
              </a:lnSpc>
              <a:spcBef>
                <a:spcPts val="0"/>
              </a:spcBef>
              <a:spcAft>
                <a:spcPts val="0"/>
              </a:spcAft>
              <a:buClr>
                <a:srgbClr val="000000"/>
              </a:buClr>
              <a:buSzPts val="1600"/>
              <a:buFont typeface="Arial"/>
              <a:buNone/>
            </a:pPr>
            <a:r>
              <a:rPr b="0" i="0" lang="ru-RU" sz="1600" u="none" cap="none" strike="noStrike">
                <a:solidFill>
                  <a:srgbClr val="000000"/>
                </a:solidFill>
                <a:latin typeface="Roboto Medium"/>
                <a:ea typeface="Roboto Medium"/>
                <a:cs typeface="Roboto Medium"/>
                <a:sym typeface="Roboto Medium"/>
              </a:rPr>
              <a:t>Роман Молоков</a:t>
            </a:r>
            <a:endParaRPr b="0" i="0" sz="1600" u="none" cap="none" strike="noStrike">
              <a:solidFill>
                <a:srgbClr val="000000"/>
              </a:solidFill>
              <a:latin typeface="Roboto Medium"/>
              <a:ea typeface="Roboto Medium"/>
              <a:cs typeface="Roboto Medium"/>
              <a:sym typeface="Roboto Medium"/>
            </a:endParaRPr>
          </a:p>
        </p:txBody>
      </p:sp>
      <p:sp>
        <p:nvSpPr>
          <p:cNvPr id="126" name="Google Shape;126;p8"/>
          <p:cNvSpPr txBox="1"/>
          <p:nvPr/>
        </p:nvSpPr>
        <p:spPr>
          <a:xfrm>
            <a:off x="4689300" y="4030275"/>
            <a:ext cx="2218500" cy="813600"/>
          </a:xfrm>
          <a:prstGeom prst="rect">
            <a:avLst/>
          </a:prstGeom>
          <a:noFill/>
          <a:ln>
            <a:noFill/>
          </a:ln>
        </p:spPr>
        <p:txBody>
          <a:bodyPr anchorCtr="0" anchor="ctr" bIns="50800" lIns="50800" spcFirstLastPara="1" rIns="50800" wrap="square" tIns="50800">
            <a:spAutoFit/>
          </a:bodyPr>
          <a:lstStyle/>
          <a:p>
            <a:pPr indent="0" lvl="0" marL="0" marR="0" rtl="0" algn="ctr">
              <a:lnSpc>
                <a:spcPct val="115000"/>
              </a:lnSpc>
              <a:spcBef>
                <a:spcPts val="0"/>
              </a:spcBef>
              <a:spcAft>
                <a:spcPts val="0"/>
              </a:spcAft>
              <a:buClr>
                <a:srgbClr val="000000"/>
              </a:buClr>
              <a:buSzPts val="1400"/>
              <a:buFont typeface="Arial"/>
              <a:buNone/>
            </a:pPr>
            <a:r>
              <a:rPr b="0" i="0" lang="ru-RU" sz="1400" u="none" cap="none" strike="noStrike">
                <a:solidFill>
                  <a:srgbClr val="000000"/>
                </a:solidFill>
                <a:latin typeface="Roboto"/>
                <a:ea typeface="Roboto"/>
                <a:cs typeface="Roboto"/>
                <a:sym typeface="Roboto"/>
              </a:rPr>
              <a:t>Автор идеи, отвечает за стратегическое планирование</a:t>
            </a:r>
            <a:endParaRPr b="0" i="0" sz="1400" u="none" cap="none" strike="noStrike">
              <a:solidFill>
                <a:srgbClr val="000000"/>
              </a:solidFill>
              <a:latin typeface="Roboto"/>
              <a:ea typeface="Roboto"/>
              <a:cs typeface="Roboto"/>
              <a:sym typeface="Roboto"/>
            </a:endParaRPr>
          </a:p>
        </p:txBody>
      </p:sp>
      <p:pic>
        <p:nvPicPr>
          <p:cNvPr id="127" name="Google Shape;127;p8"/>
          <p:cNvPicPr preferRelativeResize="0"/>
          <p:nvPr/>
        </p:nvPicPr>
        <p:blipFill>
          <a:blip r:embed="rId3">
            <a:alphaModFix/>
          </a:blip>
          <a:stretch>
            <a:fillRect/>
          </a:stretch>
        </p:blipFill>
        <p:spPr>
          <a:xfrm>
            <a:off x="4853100" y="948874"/>
            <a:ext cx="1773600" cy="2661300"/>
          </a:xfrm>
          <a:prstGeom prst="ellipse">
            <a:avLst/>
          </a:prstGeom>
          <a:noFill/>
          <a:ln cap="flat" cmpd="sng" w="28575">
            <a:solidFill>
              <a:srgbClr val="FBB3C1"/>
            </a:solidFill>
            <a:prstDash val="solid"/>
            <a:round/>
            <a:headEnd len="sm" w="sm" type="none"/>
            <a:tailEnd len="sm" w="sm" type="none"/>
          </a:ln>
          <a:effectLst>
            <a:outerShdw blurRad="57150" rotWithShape="0" algn="bl" dir="1620000" dist="152400">
              <a:srgbClr val="000000">
                <a:alpha val="21000"/>
              </a:srgbClr>
            </a:outerShdw>
          </a:effectLst>
        </p:spPr>
      </p:pic>
      <p:pic>
        <p:nvPicPr>
          <p:cNvPr id="128" name="Google Shape;128;p8"/>
          <p:cNvPicPr preferRelativeResize="0"/>
          <p:nvPr/>
        </p:nvPicPr>
        <p:blipFill>
          <a:blip r:embed="rId4">
            <a:alphaModFix/>
          </a:blip>
          <a:stretch>
            <a:fillRect/>
          </a:stretch>
        </p:blipFill>
        <p:spPr>
          <a:xfrm>
            <a:off x="114625" y="1564950"/>
            <a:ext cx="2402500" cy="2402500"/>
          </a:xfrm>
          <a:prstGeom prst="rect">
            <a:avLst/>
          </a:prstGeom>
          <a:noFill/>
          <a:ln>
            <a:noFill/>
          </a:ln>
        </p:spPr>
      </p:pic>
      <p:pic>
        <p:nvPicPr>
          <p:cNvPr id="129" name="Google Shape;129;p8"/>
          <p:cNvPicPr preferRelativeResize="0"/>
          <p:nvPr/>
        </p:nvPicPr>
        <p:blipFill>
          <a:blip r:embed="rId5">
            <a:alphaModFix/>
          </a:blip>
          <a:stretch>
            <a:fillRect/>
          </a:stretch>
        </p:blipFill>
        <p:spPr>
          <a:xfrm>
            <a:off x="8609550" y="1481950"/>
            <a:ext cx="2402500" cy="2402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9"/>
          <p:cNvSpPr/>
          <p:nvPr/>
        </p:nvSpPr>
        <p:spPr>
          <a:xfrm>
            <a:off x="-15875" y="5229200"/>
            <a:ext cx="1503363" cy="1652614"/>
          </a:xfrm>
          <a:prstGeom prst="rect">
            <a:avLst/>
          </a:prstGeom>
          <a:blipFill rotWithShape="1">
            <a:blip r:embed="rId3">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35" name="Google Shape;135;p9"/>
          <p:cNvSpPr/>
          <p:nvPr/>
        </p:nvSpPr>
        <p:spPr>
          <a:xfrm>
            <a:off x="1481138" y="5229200"/>
            <a:ext cx="1501775" cy="1652614"/>
          </a:xfrm>
          <a:prstGeom prst="rect">
            <a:avLst/>
          </a:prstGeom>
          <a:blipFill rotWithShape="1">
            <a:blip r:embed="rId4">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36" name="Google Shape;136;p9"/>
          <p:cNvSpPr/>
          <p:nvPr/>
        </p:nvSpPr>
        <p:spPr>
          <a:xfrm>
            <a:off x="2968625" y="5229200"/>
            <a:ext cx="1501775" cy="1652614"/>
          </a:xfrm>
          <a:prstGeom prst="rect">
            <a:avLst/>
          </a:prstGeom>
          <a:blipFill rotWithShape="1">
            <a:blip r:embed="rId5">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37" name="Google Shape;137;p9"/>
          <p:cNvSpPr/>
          <p:nvPr/>
        </p:nvSpPr>
        <p:spPr>
          <a:xfrm>
            <a:off x="4449763" y="5229200"/>
            <a:ext cx="1503362" cy="1652614"/>
          </a:xfrm>
          <a:prstGeom prst="rect">
            <a:avLst/>
          </a:prstGeom>
          <a:blipFill rotWithShape="1">
            <a:blip r:embed="rId6">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38" name="Google Shape;138;p9"/>
          <p:cNvSpPr/>
          <p:nvPr/>
        </p:nvSpPr>
        <p:spPr>
          <a:xfrm>
            <a:off x="5951538" y="5229200"/>
            <a:ext cx="1501775" cy="1652614"/>
          </a:xfrm>
          <a:prstGeom prst="rect">
            <a:avLst/>
          </a:prstGeom>
          <a:blipFill rotWithShape="1">
            <a:blip r:embed="rId5">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39" name="Google Shape;139;p9"/>
          <p:cNvSpPr/>
          <p:nvPr/>
        </p:nvSpPr>
        <p:spPr>
          <a:xfrm>
            <a:off x="7419975" y="5229200"/>
            <a:ext cx="1501775" cy="1652614"/>
          </a:xfrm>
          <a:prstGeom prst="rect">
            <a:avLst/>
          </a:prstGeom>
          <a:blipFill rotWithShape="1">
            <a:blip r:embed="rId7">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40" name="Google Shape;140;p9"/>
          <p:cNvSpPr/>
          <p:nvPr/>
        </p:nvSpPr>
        <p:spPr>
          <a:xfrm>
            <a:off x="8920163" y="5229200"/>
            <a:ext cx="1503362" cy="1652614"/>
          </a:xfrm>
          <a:prstGeom prst="rect">
            <a:avLst/>
          </a:prstGeom>
          <a:blipFill rotWithShape="1">
            <a:blip r:embed="rId3">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41" name="Google Shape;141;p9"/>
          <p:cNvSpPr/>
          <p:nvPr/>
        </p:nvSpPr>
        <p:spPr>
          <a:xfrm>
            <a:off x="10234613" y="5229200"/>
            <a:ext cx="1503362" cy="1652614"/>
          </a:xfrm>
          <a:prstGeom prst="rect">
            <a:avLst/>
          </a:prstGeom>
          <a:blipFill rotWithShape="1">
            <a:blip r:embed="rId6">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42" name="Google Shape;142;p9"/>
          <p:cNvSpPr/>
          <p:nvPr/>
        </p:nvSpPr>
        <p:spPr>
          <a:xfrm>
            <a:off x="11731625" y="5229200"/>
            <a:ext cx="488950" cy="1652614"/>
          </a:xfrm>
          <a:prstGeom prst="rect">
            <a:avLst/>
          </a:prstGeom>
          <a:blipFill rotWithShape="1">
            <a:blip r:embed="rId3">
              <a:alphaModFix/>
            </a:blip>
            <a:stretch>
              <a:fillRect b="0" l="0" r="0" t="0"/>
            </a:stretch>
          </a:blip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None/>
            </a:pPr>
            <a:r>
              <a:t/>
            </a:r>
            <a:endParaRPr b="0" i="0" sz="1200" u="none" cap="none" strike="noStrike">
              <a:solidFill>
                <a:srgbClr val="5E5E5E"/>
              </a:solidFill>
              <a:latin typeface="Arial"/>
              <a:ea typeface="Arial"/>
              <a:cs typeface="Arial"/>
              <a:sym typeface="Arial"/>
            </a:endParaRPr>
          </a:p>
        </p:txBody>
      </p:sp>
      <p:sp>
        <p:nvSpPr>
          <p:cNvPr id="143" name="Google Shape;143;p9"/>
          <p:cNvSpPr txBox="1"/>
          <p:nvPr/>
        </p:nvSpPr>
        <p:spPr>
          <a:xfrm>
            <a:off x="6371775" y="1653099"/>
            <a:ext cx="4831200" cy="3401700"/>
          </a:xfrm>
          <a:prstGeom prst="rect">
            <a:avLst/>
          </a:prstGeom>
          <a:noFill/>
          <a:ln>
            <a:noFill/>
          </a:ln>
        </p:spPr>
        <p:txBody>
          <a:bodyPr anchorCtr="0" anchor="ctr" bIns="45700" lIns="45700" spcFirstLastPara="1" rIns="45700" wrap="square" tIns="45700">
            <a:normAutofit/>
          </a:bodyPr>
          <a:lstStyle/>
          <a:p>
            <a:pPr indent="0" lvl="0" marL="0" marR="0" rtl="0" algn="l">
              <a:lnSpc>
                <a:spcPct val="100000"/>
              </a:lnSpc>
              <a:spcBef>
                <a:spcPts val="0"/>
              </a:spcBef>
              <a:spcAft>
                <a:spcPts val="0"/>
              </a:spcAft>
              <a:buNone/>
            </a:pPr>
            <a:r>
              <a:rPr b="1" i="0" lang="ru-RU" sz="6400" u="none" cap="none" strike="noStrike">
                <a:solidFill>
                  <a:srgbClr val="8F00FF"/>
                </a:solidFill>
                <a:latin typeface="Roboto"/>
                <a:ea typeface="Roboto"/>
                <a:cs typeface="Roboto"/>
                <a:sym typeface="Roboto"/>
              </a:rPr>
              <a:t>СПАСИБО</a:t>
            </a:r>
            <a:r>
              <a:rPr b="1" i="0" lang="ru-RU" sz="6700" u="none" cap="none" strike="noStrike">
                <a:solidFill>
                  <a:srgbClr val="8F00FF"/>
                </a:solidFill>
                <a:latin typeface="Roboto"/>
                <a:ea typeface="Roboto"/>
                <a:cs typeface="Roboto"/>
                <a:sym typeface="Roboto"/>
              </a:rPr>
              <a:t>!</a:t>
            </a:r>
            <a:endParaRPr b="1" sz="900">
              <a:latin typeface="Roboto"/>
              <a:ea typeface="Roboto"/>
              <a:cs typeface="Roboto"/>
              <a:sym typeface="Roboto"/>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sz="800"/>
          </a:p>
          <a:p>
            <a:pPr indent="0" lvl="0" marL="0" marR="0" rtl="0" algn="l">
              <a:lnSpc>
                <a:spcPct val="15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i="0" lang="ru-RU" sz="2000" u="none" cap="none" strike="noStrike">
                <a:solidFill>
                  <a:srgbClr val="1B1B1B"/>
                </a:solidFill>
                <a:latin typeface="Roboto"/>
                <a:ea typeface="Roboto"/>
                <a:cs typeface="Roboto"/>
                <a:sym typeface="Roboto"/>
              </a:rPr>
              <a:t>8</a:t>
            </a:r>
            <a:r>
              <a:rPr lang="ru-RU" sz="2000">
                <a:solidFill>
                  <a:srgbClr val="1B1B1B"/>
                </a:solidFill>
                <a:latin typeface="Roboto"/>
                <a:ea typeface="Roboto"/>
                <a:cs typeface="Roboto"/>
                <a:sym typeface="Roboto"/>
              </a:rPr>
              <a:t>-</a:t>
            </a:r>
            <a:r>
              <a:rPr i="0" lang="ru-RU" sz="2000" u="none" cap="none" strike="noStrike">
                <a:solidFill>
                  <a:srgbClr val="1B1B1B"/>
                </a:solidFill>
                <a:latin typeface="Roboto"/>
                <a:ea typeface="Roboto"/>
                <a:cs typeface="Roboto"/>
                <a:sym typeface="Roboto"/>
              </a:rPr>
              <a:t>930</a:t>
            </a:r>
            <a:r>
              <a:rPr lang="ru-RU" sz="2000">
                <a:solidFill>
                  <a:srgbClr val="1B1B1B"/>
                </a:solidFill>
                <a:latin typeface="Roboto"/>
                <a:ea typeface="Roboto"/>
                <a:cs typeface="Roboto"/>
                <a:sym typeface="Roboto"/>
              </a:rPr>
              <a:t>-</a:t>
            </a:r>
            <a:r>
              <a:rPr i="0" lang="ru-RU" sz="2000" u="none" cap="none" strike="noStrike">
                <a:solidFill>
                  <a:srgbClr val="1B1B1B"/>
                </a:solidFill>
                <a:latin typeface="Roboto"/>
                <a:ea typeface="Roboto"/>
                <a:cs typeface="Roboto"/>
                <a:sym typeface="Roboto"/>
              </a:rPr>
              <a:t>070</a:t>
            </a:r>
            <a:r>
              <a:rPr lang="ru-RU" sz="2000">
                <a:solidFill>
                  <a:srgbClr val="1B1B1B"/>
                </a:solidFill>
                <a:latin typeface="Roboto"/>
                <a:ea typeface="Roboto"/>
                <a:cs typeface="Roboto"/>
                <a:sym typeface="Roboto"/>
              </a:rPr>
              <a:t>-</a:t>
            </a:r>
            <a:r>
              <a:rPr i="0" lang="ru-RU" sz="2000" u="none" cap="none" strike="noStrike">
                <a:solidFill>
                  <a:srgbClr val="1B1B1B"/>
                </a:solidFill>
                <a:latin typeface="Roboto"/>
                <a:ea typeface="Roboto"/>
                <a:cs typeface="Roboto"/>
                <a:sym typeface="Roboto"/>
              </a:rPr>
              <a:t>31</a:t>
            </a:r>
            <a:r>
              <a:rPr lang="ru-RU" sz="2000">
                <a:solidFill>
                  <a:srgbClr val="1B1B1B"/>
                </a:solidFill>
                <a:latin typeface="Roboto"/>
                <a:ea typeface="Roboto"/>
                <a:cs typeface="Roboto"/>
                <a:sym typeface="Roboto"/>
              </a:rPr>
              <a:t>-</a:t>
            </a:r>
            <a:r>
              <a:rPr i="0" lang="ru-RU" sz="2000" u="none" cap="none" strike="noStrike">
                <a:solidFill>
                  <a:srgbClr val="1B1B1B"/>
                </a:solidFill>
                <a:latin typeface="Roboto"/>
                <a:ea typeface="Roboto"/>
                <a:cs typeface="Roboto"/>
                <a:sym typeface="Roboto"/>
              </a:rPr>
              <a:t>62  </a:t>
            </a:r>
            <a:r>
              <a:rPr b="1" i="0" lang="ru-RU" sz="2000" u="none" cap="none" strike="noStrike">
                <a:solidFill>
                  <a:srgbClr val="1B1B1B"/>
                </a:solidFill>
                <a:latin typeface="Roboto"/>
                <a:ea typeface="Roboto"/>
                <a:cs typeface="Roboto"/>
                <a:sym typeface="Roboto"/>
              </a:rPr>
              <a:t>Роман</a:t>
            </a:r>
            <a:r>
              <a:rPr i="0" lang="ru-RU" sz="2000" u="none" cap="none" strike="noStrike">
                <a:solidFill>
                  <a:srgbClr val="1B1B1B"/>
                </a:solidFill>
                <a:latin typeface="Roboto"/>
                <a:ea typeface="Roboto"/>
                <a:cs typeface="Roboto"/>
                <a:sym typeface="Roboto"/>
              </a:rPr>
              <a:t> </a:t>
            </a:r>
            <a:endParaRPr i="0" sz="1100" u="none" cap="none" strike="noStrike">
              <a:solidFill>
                <a:srgbClr val="000000"/>
              </a:solidFill>
              <a:latin typeface="Roboto"/>
              <a:ea typeface="Roboto"/>
              <a:cs typeface="Roboto"/>
              <a:sym typeface="Roboto"/>
            </a:endParaRPr>
          </a:p>
          <a:p>
            <a:pPr indent="0" lvl="0" marL="0" marR="0" rtl="0" algn="l">
              <a:lnSpc>
                <a:spcPct val="150000"/>
              </a:lnSpc>
              <a:spcBef>
                <a:spcPts val="0"/>
              </a:spcBef>
              <a:spcAft>
                <a:spcPts val="0"/>
              </a:spcAft>
              <a:buNone/>
            </a:pPr>
            <a:r>
              <a:rPr i="0" lang="ru-RU" sz="2000" u="none" cap="none" strike="noStrike">
                <a:solidFill>
                  <a:srgbClr val="1B1B1B"/>
                </a:solidFill>
                <a:latin typeface="Roboto"/>
                <a:ea typeface="Roboto"/>
                <a:cs typeface="Roboto"/>
                <a:sym typeface="Roboto"/>
              </a:rPr>
              <a:t>romanmolokoff@yandex.ru</a:t>
            </a:r>
            <a:endParaRPr i="0" sz="1100" u="none" cap="none" strike="noStrike">
              <a:solidFill>
                <a:srgbClr val="000000"/>
              </a:solidFill>
              <a:latin typeface="Roboto"/>
              <a:ea typeface="Roboto"/>
              <a:cs typeface="Roboto"/>
              <a:sym typeface="Roboto"/>
            </a:endParaRPr>
          </a:p>
        </p:txBody>
      </p:sp>
      <p:pic>
        <p:nvPicPr>
          <p:cNvPr id="144" name="Google Shape;144;p9"/>
          <p:cNvPicPr preferRelativeResize="0"/>
          <p:nvPr/>
        </p:nvPicPr>
        <p:blipFill>
          <a:blip r:embed="rId8">
            <a:alphaModFix/>
          </a:blip>
          <a:stretch>
            <a:fillRect/>
          </a:stretch>
        </p:blipFill>
        <p:spPr>
          <a:xfrm>
            <a:off x="604175" y="465476"/>
            <a:ext cx="4205400" cy="4205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Другая 13">
      <a:dk1>
        <a:srgbClr val="000000"/>
      </a:dk1>
      <a:lt1>
        <a:srgbClr val="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2022-11-28T09:29:04Z</dcterms:created>
  <dc:creator>Mikely</dc:creator>
</cp:coreProperties>
</file>