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6" r:id="rId9"/>
    <p:sldId id="267" r:id="rId10"/>
    <p:sldId id="263" r:id="rId11"/>
    <p:sldId id="265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7E7"/>
    <a:srgbClr val="E4E4E4"/>
    <a:srgbClr val="E0E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8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Gilroy"/>
              </a:rPr>
              <a:t>Для перемещения страницы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/>
            <a:fld id="{EEE71EF4-3CEA-40AA-949F-A5727FFBB79D}" type="slidenum">
              <a:rPr lang="ru-RU" sz="1400" b="0" strike="noStrike" spc="-1">
                <a:latin typeface="Times New Roman"/>
              </a:rPr>
              <a:pPr algn="r"/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 w="0">
            <a:noFill/>
          </a:ln>
        </p:spPr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sldNum"/>
          </p:nvPr>
        </p:nvSpPr>
        <p:spPr>
          <a:xfrm>
            <a:off x="385056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8BFEC314-FE4B-4C28-8519-DA1114570565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 w="0">
            <a:noFill/>
          </a:ln>
        </p:spPr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sldNum"/>
          </p:nvPr>
        </p:nvSpPr>
        <p:spPr>
          <a:xfrm>
            <a:off x="385056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7F7263F-EF08-4FDA-ADA7-1C3C418C5CDA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11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Gilroy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0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0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0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0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0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0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Gilroy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F224CA8A-4D7A-4B37-AC53-FF2E08F6D33F}" type="datetime1">
              <a:rPr lang="ru-RU" sz="1200" b="0" strike="noStrike" spc="-1">
                <a:solidFill>
                  <a:srgbClr val="8B8B8B"/>
                </a:solidFill>
                <a:latin typeface="Gilroy"/>
              </a:rPr>
              <a:pPr>
                <a:lnSpc>
                  <a:spcPct val="100000"/>
                </a:lnSpc>
              </a:pPr>
              <a:t>04.11.2024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0" strike="noStrike" spc="-1">
                <a:solidFill>
                  <a:srgbClr val="8B8B8B"/>
                </a:solidFill>
                <a:latin typeface="Gilroy"/>
              </a:rPr>
              <a:t>Образование и наука - будущее России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9965EC5-DB43-4A51-BE7D-ADB3E84086A9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Gilroy"/>
              </a:rPr>
              <a:t>Для правки текста заглавия щёлкните мышью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Gilroy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Gilroy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Gilroy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Gilroy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Gilroy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Gilroy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Gilroy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11"/>
          <p:cNvSpPr/>
          <p:nvPr/>
        </p:nvSpPr>
        <p:spPr>
          <a:xfrm>
            <a:off x="578856" y="325728"/>
            <a:ext cx="5677200" cy="91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5160" tIns="32760" rIns="65160" bIns="3276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rgbClr val="FFFFFF"/>
                </a:solidFill>
                <a:latin typeface="Gilroy SemiBold"/>
              </a:rPr>
              <a:t>Акселерационная программа </a:t>
            </a:r>
            <a:endParaRPr lang="ru-RU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rgbClr val="FFFFFF"/>
                </a:solidFill>
                <a:latin typeface="Gilroy SemiBold"/>
              </a:rPr>
              <a:t>«</a:t>
            </a:r>
            <a:r>
              <a:rPr lang="ru-RU" sz="2800" b="0" strike="noStrike" spc="-1" dirty="0" err="1">
                <a:solidFill>
                  <a:srgbClr val="FFFFFF"/>
                </a:solidFill>
                <a:latin typeface="Gilroy SemiBold"/>
              </a:rPr>
              <a:t>Мосполитех</a:t>
            </a:r>
            <a:r>
              <a:rPr lang="ru-RU" sz="2800" b="0" strike="noStrike" spc="-1" dirty="0">
                <a:solidFill>
                  <a:srgbClr val="FFFFFF"/>
                </a:solidFill>
                <a:latin typeface="Gilroy SemiBold"/>
              </a:rPr>
              <a:t> – Чебоксары»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48" name="Заголовок 1"/>
          <p:cNvSpPr/>
          <p:nvPr/>
        </p:nvSpPr>
        <p:spPr>
          <a:xfrm>
            <a:off x="227078" y="2037107"/>
            <a:ext cx="6126514" cy="12436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Тротуарная брусчатка из шлака после литейного производства</a:t>
            </a:r>
            <a:endParaRPr lang="ru-RU" sz="4400" b="0" strike="noStrike" spc="-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44F5BB-12F8-43A8-9046-1EBE2B72D759}"/>
              </a:ext>
            </a:extLst>
          </p:cNvPr>
          <p:cNvSpPr txBox="1"/>
          <p:nvPr/>
        </p:nvSpPr>
        <p:spPr>
          <a:xfrm>
            <a:off x="578856" y="3577229"/>
            <a:ext cx="5157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Выполнили:</a:t>
            </a:r>
          </a:p>
          <a:p>
            <a:r>
              <a:rPr lang="ru-RU" sz="1400" dirty="0">
                <a:solidFill>
                  <a:schemeClr val="bg1"/>
                </a:solidFill>
              </a:rPr>
              <a:t>студенты 6 курса, кафедры СП </a:t>
            </a:r>
          </a:p>
          <a:p>
            <a:r>
              <a:rPr lang="ru-RU" sz="1400" dirty="0">
                <a:solidFill>
                  <a:schemeClr val="bg1"/>
                </a:solidFill>
              </a:rPr>
              <a:t>группа 191-ч101</a:t>
            </a:r>
          </a:p>
          <a:p>
            <a:r>
              <a:rPr lang="ru-RU" sz="1400" dirty="0" err="1">
                <a:solidFill>
                  <a:schemeClr val="bg1"/>
                </a:solidFill>
              </a:rPr>
              <a:t>Чужайкин</a:t>
            </a:r>
            <a:r>
              <a:rPr lang="ru-RU" sz="1400" dirty="0">
                <a:solidFill>
                  <a:schemeClr val="bg1"/>
                </a:solidFill>
              </a:rPr>
              <a:t> Антон Николаевич</a:t>
            </a:r>
          </a:p>
          <a:p>
            <a:r>
              <a:rPr lang="ru-RU" sz="1400" dirty="0">
                <a:solidFill>
                  <a:schemeClr val="bg1"/>
                </a:solidFill>
              </a:rPr>
              <a:t>Павлов Антон Леонидович</a:t>
            </a:r>
          </a:p>
          <a:p>
            <a:r>
              <a:rPr lang="ru-RU" sz="1400" dirty="0">
                <a:solidFill>
                  <a:schemeClr val="bg1"/>
                </a:solidFill>
              </a:rPr>
              <a:t>Скворцов Глеб Сергеевич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DD6A44A-9FB4-4685-A1BF-8269CC70EC42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pPr algn="r">
                <a:lnSpc>
                  <a:spcPct val="100000"/>
                </a:lnSpc>
              </a:pPr>
              <a:t>2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0" name="Прямоугольник 2"/>
          <p:cNvSpPr/>
          <p:nvPr/>
        </p:nvSpPr>
        <p:spPr>
          <a:xfrm>
            <a:off x="239040" y="285840"/>
            <a:ext cx="39974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Gilroy"/>
              </a:rPr>
              <a:t>Актуальность проекта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51" name="Прямоугольник 1"/>
          <p:cNvSpPr/>
          <p:nvPr/>
        </p:nvSpPr>
        <p:spPr>
          <a:xfrm>
            <a:off x="346519" y="2052090"/>
            <a:ext cx="5152073" cy="31378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ru-RU" dirty="0"/>
              <a:t>	Проект направлен на решение нескольких актуальных проблем: высокую стоимость благоустройства, дефицит доступных строительных материалов и необходимость утилизации металлургических отходов. </a:t>
            </a:r>
          </a:p>
          <a:p>
            <a:r>
              <a:rPr lang="ru-RU" dirty="0"/>
              <a:t>	Производство плитки из шлака помогает снизить нагрузку на экологию, уменьшить объем отходов и создать востребованный материал для использования в строительстве. 	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976775B6-2002-4EBE-A582-FA66E1AF7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287" y="2377439"/>
            <a:ext cx="3279953" cy="248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9B51FF6-7BAD-4463-BB36-CF98C9523C6D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pPr algn="r">
                <a:lnSpc>
                  <a:spcPct val="100000"/>
                </a:lnSpc>
              </a:pPr>
              <a:t>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Прямоугольник 2"/>
          <p:cNvSpPr/>
          <p:nvPr/>
        </p:nvSpPr>
        <p:spPr>
          <a:xfrm>
            <a:off x="243721" y="461907"/>
            <a:ext cx="96569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u="sng" strike="noStrike" spc="-1" dirty="0">
                <a:solidFill>
                  <a:srgbClr val="000000"/>
                </a:solidFill>
              </a:rPr>
              <a:t>Цель</a:t>
            </a:r>
            <a:endParaRPr lang="ru-RU" sz="2400" b="0" u="sng" strike="noStrike" spc="-1" dirty="0"/>
          </a:p>
        </p:txBody>
      </p:sp>
      <p:sp>
        <p:nvSpPr>
          <p:cNvPr id="54" name="Прямоугольник 3"/>
          <p:cNvSpPr/>
          <p:nvPr/>
        </p:nvSpPr>
        <p:spPr>
          <a:xfrm>
            <a:off x="243721" y="1000081"/>
            <a:ext cx="8685360" cy="7372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dirty="0"/>
              <a:t>Цель проекта – создание доступной и долговечной тротуарной плитки, произведенной из переработанного шлака, которая способствует снижению промышленных отходов и удовлетворяет потребность в экологичных строительных материалах.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55" name="Прямоугольник 4"/>
          <p:cNvSpPr/>
          <p:nvPr/>
        </p:nvSpPr>
        <p:spPr>
          <a:xfrm>
            <a:off x="243721" y="1815254"/>
            <a:ext cx="8148345" cy="42150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ru-RU" sz="2400" b="1" u="sng" dirty="0"/>
              <a:t>Задачи:</a:t>
            </a:r>
          </a:p>
          <a:p>
            <a:endParaRPr lang="ru-RU" sz="2000" b="1" u="sng" dirty="0"/>
          </a:p>
          <a:p>
            <a:pPr>
              <a:buFont typeface="+mj-lt"/>
              <a:buAutoNum type="arabicPeriod"/>
            </a:pPr>
            <a:r>
              <a:rPr lang="ru-RU" sz="1400" b="1" dirty="0"/>
              <a:t>Переработка промышленных отходов</a:t>
            </a:r>
            <a:r>
              <a:rPr lang="ru-RU" sz="1400" dirty="0"/>
              <a:t> – снизить объем металлургического шлака, направляемого на полигоны, путем его эффективного использования в производстве тротуарной плитки.</a:t>
            </a:r>
          </a:p>
          <a:p>
            <a:pPr>
              <a:buFont typeface="+mj-lt"/>
              <a:buAutoNum type="arabicPeriod"/>
            </a:pPr>
            <a:r>
              <a:rPr lang="ru-RU" sz="1400" b="1" dirty="0"/>
              <a:t>Создание экономичного строительного материала</a:t>
            </a:r>
            <a:r>
              <a:rPr lang="ru-RU" sz="1400" dirty="0"/>
              <a:t> – разработать плитку с низкой себестоимостью за счет использования доступного вторичного сырья.</a:t>
            </a:r>
          </a:p>
          <a:p>
            <a:pPr>
              <a:buFont typeface="+mj-lt"/>
              <a:buAutoNum type="arabicPeriod"/>
            </a:pPr>
            <a:r>
              <a:rPr lang="ru-RU" sz="1400" b="1" dirty="0"/>
              <a:t>Обеспечение долговечности и прочности продукта</a:t>
            </a:r>
            <a:r>
              <a:rPr lang="ru-RU" sz="1400" dirty="0"/>
              <a:t> – благодаря добавлению </a:t>
            </a:r>
            <a:r>
              <a:rPr lang="ru-RU" sz="1400" dirty="0" err="1"/>
              <a:t>стеклофибры</a:t>
            </a:r>
            <a:r>
              <a:rPr lang="ru-RU" sz="1400" dirty="0"/>
              <a:t> и цемента повысить устойчивость плитки к механическим нагрузкам, перепадам температур и внешним воздействиям.</a:t>
            </a:r>
          </a:p>
          <a:p>
            <a:pPr>
              <a:buFont typeface="+mj-lt"/>
              <a:buAutoNum type="arabicPeriod"/>
            </a:pPr>
            <a:r>
              <a:rPr lang="ru-RU" sz="1400" b="1" dirty="0"/>
              <a:t>Удовлетворение потребностей целевой аудитории</a:t>
            </a:r>
            <a:r>
              <a:rPr lang="ru-RU" sz="1400" dirty="0"/>
              <a:t> – предложить продукт, подходящий для строительных компаний, муниципалитетов и частных домовладельцев, ищущих экологичные и доступные материалы.</a:t>
            </a:r>
          </a:p>
          <a:p>
            <a:pPr>
              <a:buFont typeface="+mj-lt"/>
              <a:buAutoNum type="arabicPeriod"/>
            </a:pPr>
            <a:r>
              <a:rPr lang="ru-RU" sz="1400" b="1" dirty="0"/>
              <a:t>Снижение экологической нагрузки</a:t>
            </a:r>
            <a:r>
              <a:rPr lang="ru-RU" sz="1400" dirty="0"/>
              <a:t> – способствовать сокращению углеродного следа и поддерживать устойчивое развитие путем использования переработанных материалов.</a:t>
            </a:r>
          </a:p>
          <a:p>
            <a:pPr>
              <a:buFont typeface="+mj-lt"/>
              <a:buAutoNum type="arabicPeriod"/>
            </a:pPr>
            <a:r>
              <a:rPr lang="ru-RU" sz="1400" b="1" dirty="0"/>
              <a:t>Разработка конкурентоспособного продукта</a:t>
            </a:r>
            <a:r>
              <a:rPr lang="ru-RU" sz="1400" dirty="0"/>
              <a:t> – обеспечить высокий уровень качества плитки, который выгодно отличает ее от традиционных материалов на рынке строительных покрытий.</a:t>
            </a:r>
          </a:p>
        </p:txBody>
      </p:sp>
      <p:sp>
        <p:nvSpPr>
          <p:cNvPr id="56" name="Прямоугольник 6"/>
          <p:cNvSpPr/>
          <p:nvPr/>
        </p:nvSpPr>
        <p:spPr>
          <a:xfrm>
            <a:off x="4643280" y="1928880"/>
            <a:ext cx="40716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D0AA265C-4935-429C-A69C-9F1C0F47FC18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pPr algn="r">
                <a:lnSpc>
                  <a:spcPct val="100000"/>
                </a:lnSpc>
              </a:pPr>
              <a:t>4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8" name="Прямоугольник 2"/>
          <p:cNvSpPr/>
          <p:nvPr/>
        </p:nvSpPr>
        <p:spPr>
          <a:xfrm>
            <a:off x="327960" y="285840"/>
            <a:ext cx="4700687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Gilroy"/>
              </a:rPr>
              <a:t>Новизна предлагаемого решения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59" name="Прямоугольник 3"/>
          <p:cNvSpPr/>
          <p:nvPr/>
        </p:nvSpPr>
        <p:spPr>
          <a:xfrm>
            <a:off x="327960" y="528571"/>
            <a:ext cx="7562849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  <a:p>
            <a:r>
              <a:rPr lang="ru-RU" dirty="0"/>
              <a:t>Новизна предлагаемого решения заключается в уникальной технологии производства тротуарной плитки, сочетающей переработанный металлургический шлак, цемент и </a:t>
            </a:r>
            <a:r>
              <a:rPr lang="ru-RU" dirty="0" err="1"/>
              <a:t>стеклофибру</a:t>
            </a:r>
            <a:r>
              <a:rPr lang="ru-RU" dirty="0"/>
              <a:t>. 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77D10CB4-A0B5-42E3-A50C-E8A302CD1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60" y="2170572"/>
            <a:ext cx="1186070" cy="89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7676DE82-190B-419A-B933-DD686ACC7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44" y="3170283"/>
            <a:ext cx="1281761" cy="953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D333D1-9093-4D73-A861-EB65BDA00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6181" y="5076732"/>
            <a:ext cx="1249255" cy="1011507"/>
          </a:xfrm>
          <a:prstGeom prst="rect">
            <a:avLst/>
          </a:prstGeom>
        </p:spPr>
      </p:pic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9B186791-3EF5-4F73-AB6A-229785709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96" y="4201577"/>
            <a:ext cx="1029828" cy="102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>
            <a:extLst>
              <a:ext uri="{FF2B5EF4-FFF2-40B4-BE49-F238E27FC236}">
                <a16:creationId xmlns:a16="http://schemas.microsoft.com/office/drawing/2014/main" id="{D3E4ED8C-F967-4071-B904-3EAD31300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744" y="1975302"/>
            <a:ext cx="1755551" cy="217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0BFEC141-E1F5-4EA3-A920-AA449C1C89F1}"/>
              </a:ext>
            </a:extLst>
          </p:cNvPr>
          <p:cNvSpPr/>
          <p:nvPr/>
        </p:nvSpPr>
        <p:spPr>
          <a:xfrm rot="151558">
            <a:off x="1724013" y="2462752"/>
            <a:ext cx="740974" cy="4632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FEB19B8B-D0BA-4EAE-B5B8-16D4F869B12C}"/>
              </a:ext>
            </a:extLst>
          </p:cNvPr>
          <p:cNvSpPr/>
          <p:nvPr/>
        </p:nvSpPr>
        <p:spPr>
          <a:xfrm>
            <a:off x="1707338" y="3347039"/>
            <a:ext cx="740974" cy="4632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40C0EDCB-EDB4-4D4A-8871-F8916B3A2CA5}"/>
              </a:ext>
            </a:extLst>
          </p:cNvPr>
          <p:cNvSpPr/>
          <p:nvPr/>
        </p:nvSpPr>
        <p:spPr>
          <a:xfrm rot="19925782">
            <a:off x="1612964" y="4362020"/>
            <a:ext cx="963072" cy="4632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A6592585-22F7-4F3E-AEED-0CEB6335EF26}"/>
              </a:ext>
            </a:extLst>
          </p:cNvPr>
          <p:cNvSpPr/>
          <p:nvPr/>
        </p:nvSpPr>
        <p:spPr>
          <a:xfrm>
            <a:off x="4355295" y="2446648"/>
            <a:ext cx="740974" cy="4632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633F5D-CC85-46A6-BB45-5CB0CA02E1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4949" y="5290803"/>
            <a:ext cx="1106707" cy="1065717"/>
          </a:xfrm>
          <a:prstGeom prst="rect">
            <a:avLst/>
          </a:prstGeom>
        </p:spPr>
      </p:pic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A1B6733C-1E3E-417D-A3E8-D20AAB20FEA5}"/>
              </a:ext>
            </a:extLst>
          </p:cNvPr>
          <p:cNvSpPr/>
          <p:nvPr/>
        </p:nvSpPr>
        <p:spPr>
          <a:xfrm rot="17189100">
            <a:off x="2632140" y="4673336"/>
            <a:ext cx="622872" cy="4632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F36F4D-C9EA-4AF8-A089-5D79A3EBB6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643" y="2016141"/>
            <a:ext cx="1645757" cy="11988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601388-A0EA-4D6E-BAB6-9F5FF56D9C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5738" y="2109826"/>
            <a:ext cx="1067918" cy="1011507"/>
          </a:xfrm>
          <a:prstGeom prst="rect">
            <a:avLst/>
          </a:prstGeom>
        </p:spPr>
      </p:pic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9549DF2B-F6A2-4842-A137-EFD2FA8DF9F5}"/>
              </a:ext>
            </a:extLst>
          </p:cNvPr>
          <p:cNvSpPr/>
          <p:nvPr/>
        </p:nvSpPr>
        <p:spPr>
          <a:xfrm>
            <a:off x="6403390" y="2462752"/>
            <a:ext cx="575908" cy="4632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DD31E1A6-7254-46E8-91E9-F98713D8DB4B}"/>
              </a:ext>
            </a:extLst>
          </p:cNvPr>
          <p:cNvSpPr/>
          <p:nvPr/>
        </p:nvSpPr>
        <p:spPr>
          <a:xfrm rot="5400000">
            <a:off x="7647098" y="3308647"/>
            <a:ext cx="487422" cy="4632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C93E620-F35E-4879-B86E-B4A9BD388779}"/>
              </a:ext>
            </a:extLst>
          </p:cNvPr>
          <p:cNvSpPr/>
          <p:nvPr/>
        </p:nvSpPr>
        <p:spPr>
          <a:xfrm>
            <a:off x="7119771" y="3957514"/>
            <a:ext cx="1542076" cy="4874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452BAF-F2B9-4310-ADA3-DBE0030575B2}"/>
              </a:ext>
            </a:extLst>
          </p:cNvPr>
          <p:cNvSpPr txBox="1"/>
          <p:nvPr/>
        </p:nvSpPr>
        <p:spPr>
          <a:xfrm>
            <a:off x="7119771" y="3961208"/>
            <a:ext cx="1542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Сушка</a:t>
            </a:r>
          </a:p>
        </p:txBody>
      </p:sp>
      <p:sp>
        <p:nvSpPr>
          <p:cNvPr id="26" name="Стрелка: вправо 25">
            <a:extLst>
              <a:ext uri="{FF2B5EF4-FFF2-40B4-BE49-F238E27FC236}">
                <a16:creationId xmlns:a16="http://schemas.microsoft.com/office/drawing/2014/main" id="{C9F7CBE5-400C-4695-AC8E-5D9E5C9CE8DE}"/>
              </a:ext>
            </a:extLst>
          </p:cNvPr>
          <p:cNvSpPr/>
          <p:nvPr/>
        </p:nvSpPr>
        <p:spPr>
          <a:xfrm rot="5400000">
            <a:off x="7607697" y="4531706"/>
            <a:ext cx="487422" cy="4632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1A69AF67-A6F8-4474-894A-DE29250D7BFB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pPr algn="r">
                <a:lnSpc>
                  <a:spcPct val="100000"/>
                </a:lnSpc>
              </a:pPr>
              <a:t>5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4" name="Прямоугольник 2"/>
          <p:cNvSpPr/>
          <p:nvPr/>
        </p:nvSpPr>
        <p:spPr>
          <a:xfrm>
            <a:off x="277560" y="285840"/>
            <a:ext cx="283608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Gilroy"/>
              </a:rPr>
              <a:t>Бизнес-модель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65" name="Прямоугольник 3"/>
          <p:cNvSpPr/>
          <p:nvPr/>
        </p:nvSpPr>
        <p:spPr>
          <a:xfrm>
            <a:off x="277560" y="741960"/>
            <a:ext cx="8065772" cy="50460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ru-RU" sz="1400" dirty="0"/>
              <a:t>Бизнес-модель проекта по производству тротуарной плитки из шлака, цемента и </a:t>
            </a:r>
            <a:r>
              <a:rPr lang="ru-RU" sz="1400" dirty="0" err="1"/>
              <a:t>стеклофибры</a:t>
            </a:r>
            <a:r>
              <a:rPr lang="ru-RU" sz="1400" dirty="0"/>
              <a:t> включает следующие аспекты:</a:t>
            </a:r>
          </a:p>
          <a:p>
            <a:pPr>
              <a:buFont typeface="+mj-lt"/>
              <a:buAutoNum type="arabicPeriod"/>
            </a:pPr>
            <a:r>
              <a:rPr lang="ru-RU" sz="1400" b="1" dirty="0"/>
              <a:t>Целевые потребители</a:t>
            </a:r>
            <a:r>
              <a:rPr lang="ru-RU" sz="1400" dirty="0"/>
              <a:t>: строительные компании и девелоперы, муниципальные организации, занимающиеся благоустройством, а также частные домовладельцы и ландшафтные дизайнеры, которым необходимы прочные, доступные и экологичные материалы.</a:t>
            </a:r>
          </a:p>
          <a:p>
            <a:pPr>
              <a:buFont typeface="+mj-lt"/>
              <a:buAutoNum type="arabicPeriod"/>
            </a:pPr>
            <a:r>
              <a:rPr lang="ru-RU" sz="1400" b="1" dirty="0"/>
              <a:t>Каналы продаж</a:t>
            </a:r>
            <a:r>
              <a:rPr lang="ru-RU" sz="1400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Прямые контракты с крупными строительными компаниями и государственными заказчиками.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Партнерские сети с дистрибьюторами и дилерами для расширения регионального присутствия.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Онлайн-продажи через маркетплейсы и специализированные сайты для привлечения частных клиентов.</a:t>
            </a:r>
          </a:p>
          <a:p>
            <a:pPr>
              <a:buFont typeface="+mj-lt"/>
              <a:buAutoNum type="arabicPeriod"/>
            </a:pPr>
            <a:r>
              <a:rPr lang="ru-RU" sz="1400" b="1" dirty="0"/>
              <a:t>Стратегия продвижения</a:t>
            </a:r>
            <a:r>
              <a:rPr lang="ru-RU" sz="1400" dirty="0"/>
              <a:t>: использование соцсетей, таргетированной рекламы и SEO для продвижения среди частных покупателей; участие в строительных выставках для привлечения B2B-партнеров; партнерства с архитекторами и дизайнерами для рекомендаций продукта.</a:t>
            </a:r>
          </a:p>
          <a:p>
            <a:pPr>
              <a:buFont typeface="+mj-lt"/>
              <a:buAutoNum type="arabicPeriod"/>
            </a:pPr>
            <a:r>
              <a:rPr lang="ru-RU" sz="1400" b="1" dirty="0"/>
              <a:t>Источники дохода</a:t>
            </a:r>
            <a:r>
              <a:rPr lang="ru-RU" sz="1400" dirty="0"/>
              <a:t>: прямые продажи тротуарной плитки и других изделий из шлака, а также лицензирование технологии другим производителям.</a:t>
            </a:r>
          </a:p>
          <a:p>
            <a:pPr>
              <a:buFont typeface="+mj-lt"/>
              <a:buAutoNum type="arabicPeriod"/>
            </a:pPr>
            <a:r>
              <a:rPr lang="ru-RU" sz="1400" b="1" dirty="0"/>
              <a:t>Затраты</a:t>
            </a:r>
            <a:r>
              <a:rPr lang="ru-RU" sz="1400" dirty="0"/>
              <a:t>: производственные затраты (сырье, оборудование, аренда, персонал), маркетинг и реклама, логистика и хранение продукции.</a:t>
            </a:r>
          </a:p>
          <a:p>
            <a:pPr>
              <a:buFont typeface="+mj-lt"/>
              <a:buAutoNum type="arabicPeriod"/>
            </a:pPr>
            <a:r>
              <a:rPr lang="ru-RU" sz="1400" b="1" dirty="0"/>
              <a:t>Потенциал масштабирования</a:t>
            </a:r>
            <a:r>
              <a:rPr lang="ru-RU" sz="1400" dirty="0"/>
              <a:t>: технология легко адаптируется для увеличения объемов производства, а также возможна разработка новых продуктов из переработанных материалов.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46C5EFBC-2FCF-4480-A812-142981DE49BA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pPr algn="r">
                <a:lnSpc>
                  <a:spcPct val="100000"/>
                </a:lnSpc>
              </a:pPr>
              <a:t>6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1" name="Прямоугольник 2"/>
          <p:cNvSpPr/>
          <p:nvPr/>
        </p:nvSpPr>
        <p:spPr>
          <a:xfrm>
            <a:off x="372601" y="285839"/>
            <a:ext cx="7558419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ru-RU" b="1" dirty="0"/>
              <a:t>Потенциальные потребители данного продукта:</a:t>
            </a:r>
          </a:p>
          <a:p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05A7EE68-9FC7-4007-A9DC-07AC6C61C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862" y="2783965"/>
            <a:ext cx="2133360" cy="120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EDDC21-6129-4D4C-A7FB-B24B8D718136}"/>
              </a:ext>
            </a:extLst>
          </p:cNvPr>
          <p:cNvSpPr txBox="1"/>
          <p:nvPr/>
        </p:nvSpPr>
        <p:spPr>
          <a:xfrm>
            <a:off x="372601" y="2828835"/>
            <a:ext cx="5887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Муниципальные и государственные организации</a:t>
            </a:r>
            <a:r>
              <a:rPr lang="ru-RU" dirty="0"/>
              <a:t> – нуждаются в долговечных и экологичных решениях для городских пространств, парков, скверов и других общественных зон.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A34593-CEA9-4DDE-9C9F-59F551A03621}"/>
              </a:ext>
            </a:extLst>
          </p:cNvPr>
          <p:cNvSpPr txBox="1"/>
          <p:nvPr/>
        </p:nvSpPr>
        <p:spPr>
          <a:xfrm>
            <a:off x="499188" y="4355190"/>
            <a:ext cx="59622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Частные домовладельцы и ландшафтные дизайнеры</a:t>
            </a:r>
            <a:r>
              <a:rPr lang="ru-RU" dirty="0"/>
              <a:t> – ищут доступные и эстетичные покрытия для дворов, садовых дорожек и загородных участков.</a:t>
            </a:r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C9544A-2781-4943-BF20-895AC1933591}"/>
              </a:ext>
            </a:extLst>
          </p:cNvPr>
          <p:cNvSpPr txBox="1"/>
          <p:nvPr/>
        </p:nvSpPr>
        <p:spPr>
          <a:xfrm>
            <a:off x="372601" y="1122794"/>
            <a:ext cx="481926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Строительные компании и девелоперы</a:t>
            </a:r>
            <a:r>
              <a:rPr lang="ru-RU" dirty="0"/>
              <a:t> – заинтересованы в прочных и экономичных материалах для благоустройства территорий и пешеходных зон.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64510F-B130-43CE-9291-C82E743D2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015" y="1073702"/>
            <a:ext cx="1741834" cy="12105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F38549-FB17-4ED0-BBB5-F1E8F77F7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2817" y="4159006"/>
            <a:ext cx="1526032" cy="14967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7A33C2-62DA-4421-BB25-A848F8707F70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57380" y="1554294"/>
            <a:ext cx="8229240" cy="2274417"/>
          </a:xfrm>
        </p:spPr>
        <p:txBody>
          <a:bodyPr/>
          <a:lstStyle/>
          <a:p>
            <a:pPr marL="0" indent="0">
              <a:buNone/>
            </a:pPr>
            <a:r>
              <a:rPr lang="ru-RU" sz="1800" spc="-1" dirty="0">
                <a:solidFill>
                  <a:srgbClr val="000000"/>
                </a:solidFill>
                <a:latin typeface="Gilroy"/>
              </a:rPr>
              <a:t>Выполнен и проведен </a:t>
            </a:r>
            <a:r>
              <a:rPr lang="ru-RU" sz="1800" b="1" spc="-1" dirty="0">
                <a:solidFill>
                  <a:srgbClr val="000000"/>
                </a:solidFill>
                <a:latin typeface="Gilroy"/>
              </a:rPr>
              <a:t>анализ</a:t>
            </a:r>
            <a:r>
              <a:rPr lang="ru-RU" sz="1800" spc="-1" dirty="0">
                <a:solidFill>
                  <a:srgbClr val="000000"/>
                </a:solidFill>
                <a:latin typeface="Gilroy"/>
              </a:rPr>
              <a:t> </a:t>
            </a:r>
            <a:r>
              <a:rPr lang="ru-RU" sz="1800" u="sng" spc="-1" dirty="0">
                <a:solidFill>
                  <a:srgbClr val="000000"/>
                </a:solidFill>
                <a:latin typeface="Gilroy"/>
              </a:rPr>
              <a:t>состава</a:t>
            </a:r>
            <a:r>
              <a:rPr lang="ru-RU" sz="1800" spc="-1" dirty="0">
                <a:solidFill>
                  <a:srgbClr val="000000"/>
                </a:solidFill>
                <a:latin typeface="Gilroy"/>
              </a:rPr>
              <a:t> и </a:t>
            </a:r>
            <a:r>
              <a:rPr lang="ru-RU" sz="1800" u="sng" spc="-1" dirty="0">
                <a:solidFill>
                  <a:srgbClr val="000000"/>
                </a:solidFill>
                <a:latin typeface="Gilroy"/>
              </a:rPr>
              <a:t>целесообразности</a:t>
            </a:r>
            <a:r>
              <a:rPr lang="ru-RU" sz="1800" spc="-1" dirty="0">
                <a:solidFill>
                  <a:srgbClr val="000000"/>
                </a:solidFill>
                <a:latin typeface="Gilroy"/>
              </a:rPr>
              <a:t> проекта</a:t>
            </a:r>
            <a:r>
              <a:rPr lang="en-US" sz="1800" spc="-1" dirty="0">
                <a:solidFill>
                  <a:srgbClr val="000000"/>
                </a:solidFill>
                <a:latin typeface="Gilroy"/>
              </a:rPr>
              <a:t>:</a:t>
            </a:r>
            <a:r>
              <a:rPr lang="ru-RU" sz="1800" spc="-1" dirty="0">
                <a:solidFill>
                  <a:srgbClr val="000000"/>
                </a:solidFill>
                <a:latin typeface="Gilroy"/>
              </a:rPr>
              <a:t> </a:t>
            </a:r>
            <a:r>
              <a:rPr lang="ru-RU" sz="1800" u="sng" spc="-1" dirty="0">
                <a:solidFill>
                  <a:srgbClr val="000000"/>
                </a:solidFill>
                <a:latin typeface="Gilroy"/>
              </a:rPr>
              <a:t>Тротуарная плитка из шлака</a:t>
            </a:r>
            <a:r>
              <a:rPr lang="en-US" sz="1800" u="sng" spc="-1" dirty="0">
                <a:solidFill>
                  <a:srgbClr val="000000"/>
                </a:solidFill>
                <a:latin typeface="Gilroy"/>
              </a:rPr>
              <a:t>,</a:t>
            </a:r>
            <a:r>
              <a:rPr lang="ru-RU" sz="1800" u="sng" spc="-1" dirty="0">
                <a:solidFill>
                  <a:srgbClr val="000000"/>
                </a:solidFill>
                <a:latin typeface="Gilroy"/>
              </a:rPr>
              <a:t> цемента и </a:t>
            </a:r>
            <a:r>
              <a:rPr lang="ru-RU" sz="1800" u="sng" spc="-1" dirty="0" err="1">
                <a:solidFill>
                  <a:srgbClr val="000000"/>
                </a:solidFill>
                <a:latin typeface="Gilroy"/>
              </a:rPr>
              <a:t>стеклофибры</a:t>
            </a:r>
            <a:r>
              <a:rPr lang="en-US" sz="1800" spc="-1" dirty="0">
                <a:solidFill>
                  <a:srgbClr val="000000"/>
                </a:solidFill>
                <a:latin typeface="Gilroy"/>
              </a:rPr>
              <a:t>; </a:t>
            </a:r>
            <a:r>
              <a:rPr lang="ru-RU" sz="1800" spc="-1" dirty="0">
                <a:solidFill>
                  <a:srgbClr val="000000"/>
                </a:solidFill>
                <a:latin typeface="Gilroy"/>
              </a:rPr>
              <a:t>в отличии от </a:t>
            </a:r>
            <a:r>
              <a:rPr lang="ru-RU" sz="1800" u="sng" spc="-1" dirty="0">
                <a:solidFill>
                  <a:srgbClr val="000000"/>
                </a:solidFill>
                <a:latin typeface="Gilroy"/>
              </a:rPr>
              <a:t>традиционной плитки из шлака и цемента</a:t>
            </a:r>
            <a:r>
              <a:rPr lang="en-US" sz="1800" spc="-1" dirty="0">
                <a:solidFill>
                  <a:srgbClr val="000000"/>
                </a:solidFill>
                <a:latin typeface="Gilroy"/>
              </a:rPr>
              <a:t>,</a:t>
            </a:r>
            <a:r>
              <a:rPr lang="ru-RU" sz="1800" spc="-1" dirty="0">
                <a:solidFill>
                  <a:srgbClr val="000000"/>
                </a:solidFill>
                <a:latin typeface="Gilroy"/>
              </a:rPr>
              <a:t> имеет прочность на порядок выше своего предшественника</a:t>
            </a:r>
            <a:r>
              <a:rPr lang="en-US" sz="1800" spc="-1" dirty="0">
                <a:solidFill>
                  <a:srgbClr val="000000"/>
                </a:solidFill>
                <a:latin typeface="Gilroy"/>
              </a:rPr>
              <a:t>;</a:t>
            </a:r>
            <a:r>
              <a:rPr lang="ru-RU" sz="1800" spc="-1" dirty="0">
                <a:solidFill>
                  <a:srgbClr val="000000"/>
                </a:solidFill>
                <a:latin typeface="Gilroy"/>
              </a:rPr>
              <a:t> стоимость выше аналога</a:t>
            </a:r>
            <a:r>
              <a:rPr lang="en-US" sz="1800" spc="-1" dirty="0">
                <a:solidFill>
                  <a:srgbClr val="000000"/>
                </a:solidFill>
                <a:latin typeface="Gilroy"/>
              </a:rPr>
              <a:t>,</a:t>
            </a:r>
            <a:r>
              <a:rPr lang="ru-RU" sz="1800" spc="-1" dirty="0">
                <a:solidFill>
                  <a:srgbClr val="000000"/>
                </a:solidFill>
                <a:latin typeface="Gilroy"/>
              </a:rPr>
              <a:t> но и ниже из других материалов. Спрос на данный вид плитки может быть не ниже</a:t>
            </a:r>
            <a:r>
              <a:rPr lang="en-US" sz="1800" spc="-1" dirty="0">
                <a:solidFill>
                  <a:srgbClr val="000000"/>
                </a:solidFill>
                <a:latin typeface="Gilroy"/>
              </a:rPr>
              <a:t>,</a:t>
            </a:r>
            <a:r>
              <a:rPr lang="ru-RU" sz="1800" spc="-1" dirty="0">
                <a:solidFill>
                  <a:srgbClr val="000000"/>
                </a:solidFill>
                <a:latin typeface="Gilroy"/>
              </a:rPr>
              <a:t> и характеристики данной плитки могут заинтересовать покупателя</a:t>
            </a:r>
            <a:r>
              <a:rPr lang="en-US" sz="1800" spc="-1" dirty="0">
                <a:solidFill>
                  <a:srgbClr val="000000"/>
                </a:solidFill>
                <a:latin typeface="Gilroy"/>
              </a:rPr>
              <a:t>,</a:t>
            </a:r>
            <a:r>
              <a:rPr lang="ru-RU" sz="1800" spc="-1" dirty="0">
                <a:solidFill>
                  <a:srgbClr val="000000"/>
                </a:solidFill>
                <a:latin typeface="Gilroy"/>
              </a:rPr>
              <a:t> склонив к варианту с добавлением </a:t>
            </a:r>
            <a:r>
              <a:rPr lang="ru-RU" sz="1800" u="sng" spc="-1" dirty="0" err="1">
                <a:solidFill>
                  <a:srgbClr val="000000"/>
                </a:solidFill>
                <a:latin typeface="Gilroy"/>
              </a:rPr>
              <a:t>стеклофибры</a:t>
            </a:r>
            <a:r>
              <a:rPr lang="ru-RU" sz="1800" spc="-1" dirty="0">
                <a:solidFill>
                  <a:srgbClr val="000000"/>
                </a:solidFill>
                <a:latin typeface="Gilroy"/>
              </a:rPr>
              <a:t>. Также возможно применение </a:t>
            </a:r>
            <a:r>
              <a:rPr lang="ru-RU" sz="1800" u="sng" spc="-1" dirty="0">
                <a:solidFill>
                  <a:srgbClr val="000000"/>
                </a:solidFill>
                <a:latin typeface="Gilroy"/>
              </a:rPr>
              <a:t>красителей для декоративного эффекта</a:t>
            </a:r>
            <a:r>
              <a:rPr lang="en-US" sz="1800" spc="-1" dirty="0">
                <a:solidFill>
                  <a:srgbClr val="000000"/>
                </a:solidFill>
                <a:latin typeface="Gilroy"/>
              </a:rPr>
              <a:t>,</a:t>
            </a:r>
            <a:r>
              <a:rPr lang="ru-RU" sz="1800" spc="-1" dirty="0">
                <a:solidFill>
                  <a:srgbClr val="000000"/>
                </a:solidFill>
                <a:latin typeface="Gilroy"/>
              </a:rPr>
              <a:t> что в свою очередь также заинтересует предполагаемого покупателя.</a:t>
            </a:r>
          </a:p>
        </p:txBody>
      </p:sp>
      <p:sp>
        <p:nvSpPr>
          <p:cNvPr id="66" name="PlaceHolder 1"/>
          <p:cNvSpPr>
            <a:spLocks noGrp="1"/>
          </p:cNvSpPr>
          <p:nvPr>
            <p:ph type="sldNum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0523B18-3A0F-427A-A548-CBCF47BD4CAD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pPr algn="r">
                <a:lnSpc>
                  <a:spcPct val="100000"/>
                </a:lnSpc>
              </a:pPr>
              <a:t>7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7" name="Прямоугольник 2"/>
          <p:cNvSpPr/>
          <p:nvPr/>
        </p:nvSpPr>
        <p:spPr>
          <a:xfrm>
            <a:off x="194760" y="285840"/>
            <a:ext cx="379152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Gilroy"/>
              </a:rPr>
              <a:t>Текущие результаты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68" name="Прямоугольник 3"/>
          <p:cNvSpPr/>
          <p:nvPr/>
        </p:nvSpPr>
        <p:spPr>
          <a:xfrm>
            <a:off x="428760" y="1000080"/>
            <a:ext cx="850068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Gilroy"/>
              </a:rPr>
              <a:t>Проект на стадии разработки.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3CBF97-20C1-4DEB-9B33-60DFA1DEAF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60" y="4166497"/>
            <a:ext cx="2504983" cy="18787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B218A9-BA8C-4B96-8066-2B3102FF07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89" y="4162357"/>
            <a:ext cx="3148392" cy="18828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3DCC5B-701B-4E40-A724-35146C5E2B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627" y="4166497"/>
            <a:ext cx="2835613" cy="18828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5E89DF-C108-41A7-B8BA-679281DE3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Gilroy"/>
                <a:ea typeface="+mn-ea"/>
                <a:cs typeface="+mn-cs"/>
              </a:rPr>
              <a:t>Пропорции раствора тротуарной плитки</a:t>
            </a:r>
          </a:p>
        </p:txBody>
      </p:sp>
      <p:graphicFrame>
        <p:nvGraphicFramePr>
          <p:cNvPr id="8" name="Таблица 4">
            <a:extLst>
              <a:ext uri="{FF2B5EF4-FFF2-40B4-BE49-F238E27FC236}">
                <a16:creationId xmlns:a16="http://schemas.microsoft.com/office/drawing/2014/main" id="{D7B9081D-D51B-4D7F-B573-D68194761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326298"/>
              </p:ext>
            </p:extLst>
          </p:nvPr>
        </p:nvGraphicFramePr>
        <p:xfrm>
          <a:off x="457200" y="1396999"/>
          <a:ext cx="8229240" cy="411563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57310">
                  <a:extLst>
                    <a:ext uri="{9D8B030D-6E8A-4147-A177-3AD203B41FA5}">
                      <a16:colId xmlns:a16="http://schemas.microsoft.com/office/drawing/2014/main" val="4270213480"/>
                    </a:ext>
                  </a:extLst>
                </a:gridCol>
                <a:gridCol w="2057310">
                  <a:extLst>
                    <a:ext uri="{9D8B030D-6E8A-4147-A177-3AD203B41FA5}">
                      <a16:colId xmlns:a16="http://schemas.microsoft.com/office/drawing/2014/main" val="4051481105"/>
                    </a:ext>
                  </a:extLst>
                </a:gridCol>
                <a:gridCol w="2057310">
                  <a:extLst>
                    <a:ext uri="{9D8B030D-6E8A-4147-A177-3AD203B41FA5}">
                      <a16:colId xmlns:a16="http://schemas.microsoft.com/office/drawing/2014/main" val="1367420420"/>
                    </a:ext>
                  </a:extLst>
                </a:gridCol>
                <a:gridCol w="2057310">
                  <a:extLst>
                    <a:ext uri="{9D8B030D-6E8A-4147-A177-3AD203B41FA5}">
                      <a16:colId xmlns:a16="http://schemas.microsoft.com/office/drawing/2014/main" val="2822186077"/>
                    </a:ext>
                  </a:extLst>
                </a:gridCol>
              </a:tblGrid>
              <a:tr h="523382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spc="-1" dirty="0">
                          <a:solidFill>
                            <a:schemeClr val="bg1"/>
                          </a:solidFill>
                          <a:latin typeface="Gilroy"/>
                          <a:ea typeface="+mn-ea"/>
                          <a:cs typeface="+mn-cs"/>
                        </a:rPr>
                        <a:t>Компоненты (добавки)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spc="-1" dirty="0">
                          <a:solidFill>
                            <a:schemeClr val="bg1"/>
                          </a:solidFill>
                          <a:latin typeface="Gilroy"/>
                          <a:ea typeface="+mn-ea"/>
                          <a:cs typeface="+mn-cs"/>
                        </a:rPr>
                        <a:t>Пропорции для изготовления в </a:t>
                      </a:r>
                      <a:r>
                        <a:rPr lang="en-US" sz="1400" b="0" kern="1200" spc="-1" dirty="0">
                          <a:solidFill>
                            <a:schemeClr val="bg1"/>
                          </a:solidFill>
                          <a:latin typeface="Gilroy"/>
                          <a:ea typeface="+mn-ea"/>
                          <a:cs typeface="+mn-cs"/>
                        </a:rPr>
                        <a:t>%</a:t>
                      </a:r>
                      <a:endParaRPr lang="ru-RU" sz="1400" b="0" kern="1200" spc="-1" dirty="0">
                        <a:solidFill>
                          <a:schemeClr val="bg1"/>
                        </a:solidFill>
                        <a:latin typeface="Gilroy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spc="-1" dirty="0">
                          <a:solidFill>
                            <a:schemeClr val="bg1"/>
                          </a:solidFill>
                          <a:latin typeface="Gilroy"/>
                          <a:ea typeface="+mn-ea"/>
                          <a:cs typeface="+mn-cs"/>
                        </a:rPr>
                        <a:t>На 1 </a:t>
                      </a:r>
                      <a:r>
                        <a:rPr lang="ru-RU" sz="1400" b="0" kern="1200" spc="-1" dirty="0" err="1">
                          <a:solidFill>
                            <a:schemeClr val="bg1"/>
                          </a:solidFill>
                          <a:latin typeface="Gilroy"/>
                          <a:ea typeface="+mn-ea"/>
                          <a:cs typeface="+mn-cs"/>
                        </a:rPr>
                        <a:t>м.кв</a:t>
                      </a:r>
                      <a:r>
                        <a:rPr lang="ru-RU" sz="1400" b="0" kern="1200" spc="-1" dirty="0">
                          <a:solidFill>
                            <a:schemeClr val="bg1"/>
                          </a:solidFill>
                          <a:latin typeface="Gilroy"/>
                          <a:ea typeface="+mn-ea"/>
                          <a:cs typeface="+mn-cs"/>
                        </a:rPr>
                        <a:t>. плитки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spc="-1" dirty="0">
                          <a:solidFill>
                            <a:schemeClr val="bg1"/>
                          </a:solidFill>
                          <a:latin typeface="Gilroy"/>
                          <a:ea typeface="+mn-ea"/>
                          <a:cs typeface="+mn-cs"/>
                        </a:rPr>
                        <a:t> На 1 </a:t>
                      </a:r>
                      <a:r>
                        <a:rPr lang="ru-RU" sz="1400" b="0" kern="1200" spc="-1" dirty="0" err="1">
                          <a:solidFill>
                            <a:schemeClr val="bg1"/>
                          </a:solidFill>
                          <a:latin typeface="Gilroy"/>
                          <a:ea typeface="+mn-ea"/>
                          <a:cs typeface="+mn-cs"/>
                        </a:rPr>
                        <a:t>м.куб</a:t>
                      </a:r>
                      <a:r>
                        <a:rPr lang="ru-RU" sz="1400" b="0" kern="1200" spc="-1" dirty="0">
                          <a:solidFill>
                            <a:schemeClr val="bg1"/>
                          </a:solidFill>
                          <a:latin typeface="Gilroy"/>
                          <a:ea typeface="+mn-ea"/>
                          <a:cs typeface="+mn-cs"/>
                        </a:rPr>
                        <a:t>. раствора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636884"/>
                  </a:ext>
                </a:extLst>
              </a:tr>
              <a:tr h="5233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Цемент М 300</a:t>
                      </a:r>
                    </a:p>
                    <a:p>
                      <a:pPr algn="ctr"/>
                      <a:endParaRPr lang="ru-RU" sz="1400" b="0" kern="1200" spc="-1" dirty="0">
                        <a:solidFill>
                          <a:schemeClr val="bg1"/>
                        </a:solidFill>
                        <a:latin typeface="Gilroy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,6464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436.6 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7323843"/>
                  </a:ext>
                </a:extLst>
              </a:tr>
              <a:tr h="5233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Песок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 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720 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392233"/>
                  </a:ext>
                </a:extLst>
              </a:tr>
              <a:tr h="5233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Шлак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  <a:p>
                      <a:pPr marL="0" algn="ctr" defTabSz="914400" rtl="0" eaLnBrk="1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1,156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272 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243594"/>
                  </a:ext>
                </a:extLst>
              </a:tr>
              <a:tr h="5233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Мелкий щебень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,4949125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116.45 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4461703"/>
                  </a:ext>
                </a:extLst>
              </a:tr>
              <a:tr h="5233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Стеклофибра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,0072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14.4 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6988572"/>
                  </a:ext>
                </a:extLst>
              </a:tr>
              <a:tr h="4519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Пластификатор С-3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0016875 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4.5 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22610"/>
                  </a:ext>
                </a:extLst>
              </a:tr>
              <a:tr h="523382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Краситель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175 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 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9372829"/>
                  </a:ext>
                </a:extLst>
              </a:tr>
            </a:tbl>
          </a:graphicData>
        </a:graphic>
      </p:graphicFrame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C7D8B55B-AD17-474A-8927-44A0D2759F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43493"/>
              </p:ext>
            </p:extLst>
          </p:nvPr>
        </p:nvGraphicFramePr>
        <p:xfrm>
          <a:off x="457200" y="5512632"/>
          <a:ext cx="8229240" cy="444285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{D7AC3CCA-C797-4891-BE02-D94E43425B78}</a:tableStyleId>
              </a:tblPr>
              <a:tblGrid>
                <a:gridCol w="2057310">
                  <a:extLst>
                    <a:ext uri="{9D8B030D-6E8A-4147-A177-3AD203B41FA5}">
                      <a16:colId xmlns:a16="http://schemas.microsoft.com/office/drawing/2014/main" val="3709446399"/>
                    </a:ext>
                  </a:extLst>
                </a:gridCol>
                <a:gridCol w="2057310">
                  <a:extLst>
                    <a:ext uri="{9D8B030D-6E8A-4147-A177-3AD203B41FA5}">
                      <a16:colId xmlns:a16="http://schemas.microsoft.com/office/drawing/2014/main" val="2917313323"/>
                    </a:ext>
                  </a:extLst>
                </a:gridCol>
                <a:gridCol w="2057310">
                  <a:extLst>
                    <a:ext uri="{9D8B030D-6E8A-4147-A177-3AD203B41FA5}">
                      <a16:colId xmlns:a16="http://schemas.microsoft.com/office/drawing/2014/main" val="2379342411"/>
                    </a:ext>
                  </a:extLst>
                </a:gridCol>
                <a:gridCol w="2057310">
                  <a:extLst>
                    <a:ext uri="{9D8B030D-6E8A-4147-A177-3AD203B41FA5}">
                      <a16:colId xmlns:a16="http://schemas.microsoft.com/office/drawing/2014/main" val="2069696066"/>
                    </a:ext>
                  </a:extLst>
                </a:gridCol>
              </a:tblGrid>
              <a:tr h="44428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,1953125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,5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457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366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87918-8736-4349-BC48-CEFCB9D14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Gilroy"/>
                <a:ea typeface="+mn-ea"/>
                <a:cs typeface="+mn-cs"/>
              </a:rPr>
              <a:t>Заключение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5CE64B-E538-4A2B-BB0F-DEC4435F9E8E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57200" y="1329312"/>
            <a:ext cx="8229240" cy="1144800"/>
          </a:xfrm>
        </p:spPr>
        <p:txBody>
          <a:bodyPr/>
          <a:lstStyle/>
          <a:p>
            <a:pPr marL="0" indent="0">
              <a:buNone/>
            </a:pPr>
            <a:r>
              <a:rPr lang="ru-RU" sz="1800" spc="-1" dirty="0">
                <a:solidFill>
                  <a:srgbClr val="000000"/>
                </a:solidFill>
                <a:latin typeface="Gilroy"/>
              </a:rPr>
              <a:t>Данный проект даёт возможность создания продукта для получения материала с более усовершенствованными характеристиками применяемыми как для получения тротуарной плитки так и для применения в качестве кладочных материалов (стеновые блоки).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B0A161-86E7-47A5-A6B1-D591D13BBB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637" y="2682335"/>
            <a:ext cx="4700366" cy="340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39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869E730-DDA0-45E2-953B-3C58D196DFC4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pPr algn="r">
                <a:lnSpc>
                  <a:spcPct val="100000"/>
                </a:lnSpc>
              </a:pPr>
              <a:t>10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70" name="Прямоугольник 2"/>
          <p:cNvSpPr/>
          <p:nvPr/>
        </p:nvSpPr>
        <p:spPr>
          <a:xfrm>
            <a:off x="336960" y="285840"/>
            <a:ext cx="168696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Gilroy"/>
              </a:rPr>
              <a:t>Команда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71" name="Прямоугольник 3"/>
          <p:cNvSpPr/>
          <p:nvPr/>
        </p:nvSpPr>
        <p:spPr>
          <a:xfrm>
            <a:off x="428760" y="1000080"/>
            <a:ext cx="85006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Gilroy"/>
              </a:rPr>
              <a:t>Ключевые члены ваше команды (</a:t>
            </a:r>
            <a:r>
              <a:rPr lang="en" sz="1800" b="0" strike="noStrike" spc="-1">
                <a:solidFill>
                  <a:srgbClr val="000000"/>
                </a:solidFill>
                <a:latin typeface="Gilroy"/>
              </a:rPr>
              <a:t>CEO, CTO </a:t>
            </a:r>
            <a:r>
              <a:rPr lang="ru-RU" sz="1800" b="0" strike="noStrike" spc="-1">
                <a:solidFill>
                  <a:srgbClr val="000000"/>
                </a:solidFill>
                <a:latin typeface="Gilroy"/>
              </a:rPr>
              <a:t>и С</a:t>
            </a:r>
            <a:r>
              <a:rPr lang="en" sz="1800" b="0" strike="noStrike" spc="-1">
                <a:solidFill>
                  <a:srgbClr val="000000"/>
                </a:solidFill>
                <a:latin typeface="Gilroy"/>
              </a:rPr>
              <a:t>MO), </a:t>
            </a:r>
            <a:r>
              <a:rPr lang="ru-RU" sz="1800" b="0" strike="noStrike" spc="-1">
                <a:solidFill>
                  <a:srgbClr val="000000"/>
                </a:solidFill>
                <a:latin typeface="Gilroy"/>
              </a:rPr>
              <a:t>опыт и компетенции;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72" name="Прямоугольник 5"/>
          <p:cNvSpPr/>
          <p:nvPr/>
        </p:nvSpPr>
        <p:spPr>
          <a:xfrm>
            <a:off x="360000" y="3936240"/>
            <a:ext cx="1980000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Gilroy"/>
              </a:rPr>
              <a:t>Чужайкин А.Н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73" name="Прямоугольник 6"/>
          <p:cNvSpPr/>
          <p:nvPr/>
        </p:nvSpPr>
        <p:spPr>
          <a:xfrm>
            <a:off x="4622033" y="4321070"/>
            <a:ext cx="1980000" cy="1168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latin typeface="Gilroy"/>
              </a:rPr>
              <a:t>Студент 6 курса по направлению </a:t>
            </a:r>
            <a:r>
              <a:rPr lang="ru-RU" sz="1400" b="0" strike="noStrike" spc="-1" dirty="0" err="1">
                <a:solidFill>
                  <a:srgbClr val="000000"/>
                </a:solidFill>
                <a:latin typeface="Gilroy"/>
              </a:rPr>
              <a:t>СУЗиС</a:t>
            </a:r>
            <a:r>
              <a:rPr lang="ru-RU" sz="1400" b="0" strike="noStrike" spc="-1" dirty="0">
                <a:solidFill>
                  <a:srgbClr val="000000"/>
                </a:solidFill>
                <a:latin typeface="Gilroy"/>
              </a:rPr>
              <a:t>, участник студенческих конференций и конкурсов.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74BCFE-EDF3-4D85-A735-E77E016FBB91}"/>
              </a:ext>
            </a:extLst>
          </p:cNvPr>
          <p:cNvSpPr txBox="1"/>
          <p:nvPr/>
        </p:nvSpPr>
        <p:spPr>
          <a:xfrm>
            <a:off x="2592000" y="3936240"/>
            <a:ext cx="1980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spc="-1" dirty="0">
                <a:solidFill>
                  <a:srgbClr val="000000"/>
                </a:solidFill>
                <a:latin typeface="Gilroy"/>
              </a:rPr>
              <a:t>Павлов А.Л</a:t>
            </a:r>
          </a:p>
        </p:txBody>
      </p:sp>
      <p:sp>
        <p:nvSpPr>
          <p:cNvPr id="10" name="Прямоугольник 6">
            <a:extLst>
              <a:ext uri="{FF2B5EF4-FFF2-40B4-BE49-F238E27FC236}">
                <a16:creationId xmlns:a16="http://schemas.microsoft.com/office/drawing/2014/main" id="{395CCCC8-B404-4FBA-B1E5-554771B0D3B6}"/>
              </a:ext>
            </a:extLst>
          </p:cNvPr>
          <p:cNvSpPr/>
          <p:nvPr/>
        </p:nvSpPr>
        <p:spPr>
          <a:xfrm>
            <a:off x="2592000" y="4305571"/>
            <a:ext cx="1980000" cy="1168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latin typeface="Gilroy"/>
              </a:rPr>
              <a:t>Студент 6 курса по направлению </a:t>
            </a:r>
            <a:r>
              <a:rPr lang="ru-RU" sz="1400" b="0" strike="noStrike" spc="-1" dirty="0" err="1">
                <a:solidFill>
                  <a:srgbClr val="000000"/>
                </a:solidFill>
                <a:latin typeface="Gilroy"/>
              </a:rPr>
              <a:t>СУЗиС</a:t>
            </a:r>
            <a:r>
              <a:rPr lang="ru-RU" sz="1400" b="0" strike="noStrike" spc="-1" dirty="0">
                <a:solidFill>
                  <a:srgbClr val="000000"/>
                </a:solidFill>
                <a:latin typeface="Gilroy"/>
              </a:rPr>
              <a:t>, участник студенческих конференций и конкурсов.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11" name="Прямоугольник 6"/>
          <p:cNvSpPr/>
          <p:nvPr/>
        </p:nvSpPr>
        <p:spPr>
          <a:xfrm>
            <a:off x="372914" y="4380480"/>
            <a:ext cx="1980000" cy="1168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latin typeface="Gilroy"/>
              </a:rPr>
              <a:t>Студент 6 курса по направлению </a:t>
            </a:r>
            <a:r>
              <a:rPr lang="ru-RU" sz="1400" b="0" strike="noStrike" spc="-1" dirty="0" err="1">
                <a:solidFill>
                  <a:srgbClr val="000000"/>
                </a:solidFill>
                <a:latin typeface="Gilroy"/>
              </a:rPr>
              <a:t>СУЗиС</a:t>
            </a:r>
            <a:r>
              <a:rPr lang="ru-RU" sz="1400" b="0" strike="noStrike" spc="-1" dirty="0">
                <a:solidFill>
                  <a:srgbClr val="000000"/>
                </a:solidFill>
                <a:latin typeface="Gilroy"/>
              </a:rPr>
              <a:t>, участник студенческих конференций и конкурсов.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74BCFE-EDF3-4D85-A735-E77E016FBB91}"/>
              </a:ext>
            </a:extLst>
          </p:cNvPr>
          <p:cNvSpPr txBox="1"/>
          <p:nvPr/>
        </p:nvSpPr>
        <p:spPr>
          <a:xfrm>
            <a:off x="4588699" y="3918158"/>
            <a:ext cx="1980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spc="-1" dirty="0">
                <a:solidFill>
                  <a:srgbClr val="000000"/>
                </a:solidFill>
                <a:latin typeface="Gilroy"/>
              </a:rPr>
              <a:t>Скворцов Г.С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11"/>
          <p:cNvSpPr/>
          <p:nvPr/>
        </p:nvSpPr>
        <p:spPr>
          <a:xfrm>
            <a:off x="679680" y="764640"/>
            <a:ext cx="1836720" cy="49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5160" tIns="32760" rIns="65160" bIns="3276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rgbClr val="FFFFFF"/>
                </a:solidFill>
                <a:latin typeface="Gilroy SemiBold"/>
              </a:rPr>
              <a:t>Контакты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79" name="Заголовок 1"/>
          <p:cNvSpPr/>
          <p:nvPr/>
        </p:nvSpPr>
        <p:spPr>
          <a:xfrm>
            <a:off x="714240" y="2500200"/>
            <a:ext cx="1625760" cy="19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FFFFFF"/>
                </a:solidFill>
                <a:latin typeface="Gilroy SemiBold"/>
              </a:rPr>
              <a:t>Сайт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FFFFFF"/>
                </a:solidFill>
                <a:latin typeface="Gilroy SemiBold"/>
              </a:rPr>
              <a:t>Телефон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000" b="0" strike="noStrike" spc="-1">
                <a:solidFill>
                  <a:srgbClr val="FFFFFF"/>
                </a:solidFill>
                <a:latin typeface="Gilroy SemiBold"/>
              </a:rPr>
              <a:t>email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80" name="Заголовок 1"/>
          <p:cNvSpPr/>
          <p:nvPr/>
        </p:nvSpPr>
        <p:spPr>
          <a:xfrm>
            <a:off x="2340000" y="2500200"/>
            <a:ext cx="5857560" cy="71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FFFFFF"/>
                </a:solidFill>
                <a:latin typeface="Gilroy SemiBold"/>
              </a:rPr>
              <a:t>-------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FFFFFF"/>
                </a:solidFill>
                <a:latin typeface="Gilroy SemiBold"/>
              </a:rPr>
              <a:t>+</a:t>
            </a:r>
            <a:r>
              <a:rPr lang="ru-RU" sz="2000" b="0" strike="noStrike" spc="-1" dirty="0">
                <a:solidFill>
                  <a:srgbClr val="FFFFFF"/>
                </a:solidFill>
                <a:latin typeface="Gilroy SemiBold"/>
              </a:rPr>
              <a:t>7(900)330-61-38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000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spc="-1" dirty="0" err="1">
                <a:solidFill>
                  <a:schemeClr val="bg1"/>
                </a:solidFill>
                <a:latin typeface="Arial"/>
              </a:rPr>
              <a:t>anton</a:t>
            </a:r>
            <a:r>
              <a:rPr lang="ru-RU" sz="2000" spc="-1" dirty="0">
                <a:solidFill>
                  <a:schemeClr val="bg1"/>
                </a:solidFill>
                <a:latin typeface="Arial"/>
              </a:rPr>
              <a:t>.</a:t>
            </a:r>
            <a:r>
              <a:rPr lang="en-US" sz="2000" spc="-1" dirty="0">
                <a:solidFill>
                  <a:schemeClr val="bg1"/>
                </a:solidFill>
                <a:latin typeface="Arial"/>
              </a:rPr>
              <a:t>2302222@gmail</a:t>
            </a:r>
            <a:r>
              <a:rPr lang="ru-RU" sz="2000" spc="-1" dirty="0">
                <a:solidFill>
                  <a:schemeClr val="bg1"/>
                </a:solidFill>
                <a:latin typeface="Arial"/>
              </a:rPr>
              <a:t>.</a:t>
            </a:r>
            <a:r>
              <a:rPr lang="en-US" sz="2000" spc="-1" dirty="0">
                <a:solidFill>
                  <a:schemeClr val="bg1"/>
                </a:solidFill>
                <a:latin typeface="Arial"/>
              </a:rPr>
              <a:t>com</a:t>
            </a:r>
          </a:p>
          <a:p>
            <a:pPr>
              <a:lnSpc>
                <a:spcPct val="100000"/>
              </a:lnSpc>
            </a:pPr>
            <a:r>
              <a:rPr lang="en-US" sz="2000" spc="-1" dirty="0">
                <a:solidFill>
                  <a:schemeClr val="bg1"/>
                </a:solidFill>
                <a:latin typeface="Arial"/>
              </a:rPr>
              <a:t>nan.braun@bk.ru</a:t>
            </a:r>
          </a:p>
          <a:p>
            <a:pPr>
              <a:lnSpc>
                <a:spcPct val="100000"/>
              </a:lnSpc>
            </a:pPr>
            <a:endParaRPr lang="en-US" sz="2000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Николаенко_ААИ-2015.thmx</Template>
  <TotalTime>2092</TotalTime>
  <Words>823</Words>
  <Application>Microsoft Office PowerPoint</Application>
  <PresentationFormat>Экран (4:3)</PresentationFormat>
  <Paragraphs>112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Gilroy</vt:lpstr>
      <vt:lpstr>Gilroy SemiBold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Пропорции раствора тротуарной плитки</vt:lpstr>
      <vt:lpstr>Заключение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Lepeshkin</dc:creator>
  <cp:lastModifiedBy>Глеб Скворцов</cp:lastModifiedBy>
  <cp:revision>244</cp:revision>
  <cp:lastPrinted>2020-01-30T18:53:01Z</cp:lastPrinted>
  <dcterms:created xsi:type="dcterms:W3CDTF">2015-04-17T11:13:20Z</dcterms:created>
  <dcterms:modified xsi:type="dcterms:W3CDTF">2024-11-04T18:14:29Z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Экран (4:3)</vt:lpwstr>
  </property>
  <property fmtid="{D5CDD505-2E9C-101B-9397-08002B2CF9AE}" pid="4" name="Slides">
    <vt:i4>10</vt:i4>
  </property>
</Properties>
</file>