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  <p:sldMasterId id="2147483660" r:id="rId2"/>
  </p:sldMasterIdLst>
  <p:notesMasterIdLst>
    <p:notesMasterId r:id="rId11"/>
  </p:notesMasterIdLst>
  <p:sldIdLst>
    <p:sldId id="270" r:id="rId3"/>
    <p:sldId id="292" r:id="rId4"/>
    <p:sldId id="291" r:id="rId5"/>
    <p:sldId id="275" r:id="rId6"/>
    <p:sldId id="315" r:id="rId7"/>
    <p:sldId id="267" r:id="rId8"/>
    <p:sldId id="306" r:id="rId9"/>
    <p:sldId id="316" r:id="rId10"/>
  </p:sldIdLst>
  <p:sldSz cx="12192000" cy="6858000"/>
  <p:notesSz cx="12192000" cy="6858000"/>
  <p:defaultTextStyle>
    <a:defPPr>
      <a:defRPr lang="ru-RU"/>
    </a:defPPr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CAF17"/>
    <a:srgbClr val="B5D8E1"/>
    <a:srgbClr val="FBB3C1"/>
    <a:srgbClr val="8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88B73998-3D1B-0215-E569-903491C1766C}">
  <a:tblStyle styleId="{88B73998-3D1B-0215-E569-903491C1766C}" styleName="Нет стиля, сетка таблицы">
    <a:wholeTbl>
      <a:tcTxStyle>
        <a:fontRef idx="minor">
          <a:srgbClr val="000000"/>
        </a:fontRef>
        <a:schemeClr val="tx1"/>
      </a:tcTxStyle>
      <a:tcStyle>
        <a:tcBdr>
          <a:left>
            <a:ln w="12700">
              <a:solidFill>
                <a:schemeClr val="tx1"/>
              </a:solidFill>
            </a:ln>
          </a:left>
          <a:right>
            <a:ln w="12700">
              <a:solidFill>
                <a:schemeClr val="tx1"/>
              </a:solidFill>
            </a:ln>
          </a:right>
          <a:top>
            <a:ln w="12700">
              <a:solidFill>
                <a:schemeClr val="tx1"/>
              </a:solidFill>
            </a:ln>
          </a:top>
          <a:bottom>
            <a:ln w="12700">
              <a:solidFill>
                <a:schemeClr val="tx1"/>
              </a:solidFill>
            </a:ln>
          </a:bottom>
          <a:insideH>
            <a:ln w="12700">
              <a:solidFill>
                <a:schemeClr val="tx1"/>
              </a:solidFill>
            </a:ln>
          </a:insideH>
          <a:insideV>
            <a:ln w="12700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</a:tcStyle>
    </a:band1H>
    <a:band2H>
      <a:tcStyle>
        <a:tcBdr/>
      </a:tcStyle>
    </a:band2H>
    <a:band1V>
      <a:tcStyle>
        <a:tcBdr/>
      </a:tcStyle>
    </a:band1V>
    <a:band2V>
      <a:tcStyle>
        <a:tcBdr/>
      </a:tcStyle>
    </a:band2V>
    <a:lastCol>
      <a:tcStyle>
        <a:tcBdr/>
      </a:tcStyle>
    </a:lastCol>
    <a:firstCol>
      <a:tcStyle>
        <a:tcBdr/>
      </a:tcStyle>
    </a:firstCol>
    <a:lastRow>
      <a:tcStyle>
        <a:tcBdr/>
      </a:tcStyle>
    </a:lastRow>
    <a:seCell>
      <a:tcStyle>
        <a:tcBdr/>
      </a:tcStyle>
    </a:seCell>
    <a:swCell>
      <a:tcStyle>
        <a:tcBdr/>
      </a:tcStyle>
    </a:swCell>
    <a:firstRow>
      <a:tcStyle>
        <a:tcBdr/>
      </a:tcStyle>
    </a:firstRow>
    <a:neCell>
      <a:tcStyle>
        <a:tcBdr/>
      </a:tcStyle>
    </a:neCell>
    <a:nwCell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87" autoAdjust="0"/>
    <p:restoredTop sz="96327"/>
  </p:normalViewPr>
  <p:slideViewPr>
    <p:cSldViewPr>
      <p:cViewPr varScale="1">
        <p:scale>
          <a:sx n="71" d="100"/>
          <a:sy n="71" d="100"/>
        </p:scale>
        <p:origin x="58" y="571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129" d="100"/>
          <a:sy n="129" d="100"/>
        </p:scale>
        <p:origin x="1496" y="20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tableStyles" Target="tableStyle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6905625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CC4FBC-234D-483B-8EC8-9F468F2755ED}" type="datetimeFigureOut">
              <a:rPr lang="ru-RU" smtClean="0"/>
              <a:t>07.12.2023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C9D85C-73E6-4C20-B67F-43AA622CD2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28140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143572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C9D85C-73E6-4C20-B67F-43AA622CD2BA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42784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C9D85C-73E6-4C20-B67F-43AA622CD2BA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60596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C9D85C-73E6-4C20-B67F-43AA622CD2BA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971062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188161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 bwMode="auto">
          <a:xfrm>
            <a:off x="1524000" y="1122363"/>
            <a:ext cx="3995936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6000" dirty="0"/>
              <a:t>НАЗВАНИЕ </a:t>
            </a:r>
            <a:br>
              <a:rPr lang="ru-RU" sz="6000" dirty="0"/>
            </a:br>
            <a:r>
              <a:rPr lang="ru-RU" sz="6000" dirty="0"/>
              <a:t>СТАРТАП-ПРОЕКТА</a:t>
            </a:r>
            <a:endParaRPr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 bwMode="auto">
          <a:xfrm>
            <a:off x="1524000" y="3602038"/>
            <a:ext cx="3995936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D467A2-1B99-2B46-8334-7255A2901C39}" type="datetime1">
              <a:rPr lang="ru-RU" smtClean="0"/>
              <a:t>07.12.2023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>
            <a:noAutofit/>
          </a:bodyPr>
          <a:lstStyle>
            <a:lvl1pPr>
              <a:defRPr sz="2800" b="1"/>
            </a:lvl1pPr>
          </a:lstStyle>
          <a:p>
            <a:pPr>
              <a:defRPr/>
            </a:pPr>
            <a:r>
              <a:rPr lang="ru-RU" dirty="0"/>
              <a:t>Образец заголовка</a:t>
            </a:r>
            <a:endParaRPr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>
          <a:xfrm>
            <a:off x="838200" y="980728"/>
            <a:ext cx="10515600" cy="5644867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9" name="Номер слайда 15">
            <a:extLst>
              <a:ext uri="{FF2B5EF4-FFF2-40B4-BE49-F238E27FC236}">
                <a16:creationId xmlns:a16="http://schemas.microsoft.com/office/drawing/2014/main" xmlns="" id="{D83E2A94-7E16-115F-5AC5-072486BD0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7328" y="6381328"/>
            <a:ext cx="422858" cy="432048"/>
          </a:xfrm>
          <a:prstGeom prst="rect">
            <a:avLst/>
          </a:prstGeom>
        </p:spPr>
        <p:txBody>
          <a:bodyPr anchor="ctr"/>
          <a:lstStyle/>
          <a:p>
            <a:pPr algn="ctr">
              <a:defRPr/>
            </a:pPr>
            <a:fld id="{B5906ADE-93CD-47B6-B38B-B0C22AC58E4B}" type="slidenum">
              <a:rPr lang="ru-RU" sz="1400" smtClean="0">
                <a:solidFill>
                  <a:schemeClr val="bg1"/>
                </a:solidFill>
              </a:rPr>
              <a:pPr algn="ctr">
                <a:defRPr/>
              </a:pPr>
              <a:t>‹#›</a:t>
            </a:fld>
            <a:endParaRPr lang="ru-RU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31211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" name="Заголовок 1">
            <a:extLst>
              <a:ext uri="{FF2B5EF4-FFF2-40B4-BE49-F238E27FC236}">
                <a16:creationId xmlns:a16="http://schemas.microsoft.com/office/drawing/2014/main" xmlns="" id="{35B29431-FAC1-CEE8-A5DA-DD0F13EE35DD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837952" y="232405"/>
            <a:ext cx="10515600" cy="327376"/>
          </a:xfrm>
        </p:spPr>
        <p:txBody>
          <a:bodyPr>
            <a:noAutofit/>
          </a:bodyPr>
          <a:lstStyle>
            <a:lvl1pPr>
              <a:defRPr sz="2800" b="1"/>
            </a:lvl1pPr>
          </a:lstStyle>
          <a:p>
            <a:pPr>
              <a:defRPr/>
            </a:pPr>
            <a:r>
              <a:rPr lang="ru-RU" dirty="0"/>
              <a:t>Образец заголовка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883685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A5BC87B-BAFE-614F-B181-44F508C447A9}" type="datetime1">
              <a:rPr lang="ru-RU" smtClean="0"/>
              <a:t>07.12.2023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B5906ADE-93CD-47B6-B38B-B0C22AC58E4B}" type="slidenum">
              <a:rPr lang="ru-RU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881835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987424"/>
            <a:ext cx="3932237" cy="1069975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 dirty="0"/>
              <a:t>Образец заголовка</a:t>
            </a:r>
            <a:endParaRPr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649EFB83-5345-D749-9630-07B7B9EE5131}" type="datetime1">
              <a:rPr lang="ru-RU" smtClean="0"/>
              <a:t>07.12.2023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B5906ADE-93CD-47B6-B38B-B0C22AC58E4B}" type="slidenum">
              <a:rPr lang="ru-RU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16800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987424"/>
            <a:ext cx="3932237" cy="1069975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 dirty="0"/>
              <a:t>Образец заголовка</a:t>
            </a:r>
            <a:endParaRPr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r>
              <a:rPr lang="ru-RU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4A2C76E-5AA9-D741-A1F0-9F86374B8B40}" type="datetime1">
              <a:rPr lang="ru-RU" smtClean="0"/>
              <a:t>07.12.2023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B5906ADE-93CD-47B6-B38B-B0C22AC58E4B}" type="slidenum">
              <a:rPr lang="ru-RU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4717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hyperlink" Target="http://www.psu.ru/" TargetMode="External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guildstartup.ru/" TargetMode="External"/><Relationship Id="rId5" Type="http://schemas.openxmlformats.org/officeDocument/2006/relationships/image" Target="../media/image2.png"/><Relationship Id="rId4" Type="http://schemas.openxmlformats.org/officeDocument/2006/relationships/hyperlink" Target="https://univertechpred.ru/" TargetMode="External"/><Relationship Id="rId9" Type="http://schemas.openxmlformats.org/officeDocument/2006/relationships/image" Target="../media/image4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6.xml"/><Relationship Id="rId4" Type="http://schemas.openxmlformats.org/officeDocument/2006/relationships/slideLayout" Target="../slideLayouts/slideLayout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468173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4400" dirty="0"/>
              <a:t>НАЗВАНИЕ </a:t>
            </a:r>
            <a:br>
              <a:rPr lang="ru-RU" sz="4400" dirty="0"/>
            </a:br>
            <a:r>
              <a:rPr lang="ru-RU" sz="4400" dirty="0"/>
              <a:t>СТАРТАП-ПРОЕКТА</a:t>
            </a:r>
            <a:endParaRPr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4681736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6AF49F4A-504F-0844-B99C-D18400081A9C}" type="datetime1">
              <a:rPr lang="ru-RU" smtClean="0"/>
              <a:t>07.12.2023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 bwMode="auto">
          <a:xfrm>
            <a:off x="4038600" y="6356350"/>
            <a:ext cx="148133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Прямоугольник 7">
            <a:extLst>
              <a:ext uri="{FF2B5EF4-FFF2-40B4-BE49-F238E27FC236}">
                <a16:creationId xmlns:a16="http://schemas.microsoft.com/office/drawing/2014/main" xmlns="" id="{C8D2310B-2914-147B-1DF4-BAA09ED417AA}"/>
              </a:ext>
            </a:extLst>
          </p:cNvPr>
          <p:cNvSpPr/>
          <p:nvPr userDrawn="1"/>
        </p:nvSpPr>
        <p:spPr>
          <a:xfrm>
            <a:off x="6100293" y="2328667"/>
            <a:ext cx="6122342" cy="4529333"/>
          </a:xfrm>
          <a:prstGeom prst="rect">
            <a:avLst/>
          </a:prstGeom>
          <a:solidFill>
            <a:srgbClr val="FFAC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CAF17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dirty="0"/>
          </a:p>
        </p:txBody>
      </p:sp>
      <p:sp>
        <p:nvSpPr>
          <p:cNvPr id="8" name="Прямоугольник 10">
            <a:extLst>
              <a:ext uri="{FF2B5EF4-FFF2-40B4-BE49-F238E27FC236}">
                <a16:creationId xmlns:a16="http://schemas.microsoft.com/office/drawing/2014/main" xmlns="" id="{D30E856C-B7F3-C1DD-FC24-541539C8B41B}"/>
              </a:ext>
            </a:extLst>
          </p:cNvPr>
          <p:cNvSpPr/>
          <p:nvPr userDrawn="1"/>
        </p:nvSpPr>
        <p:spPr>
          <a:xfrm>
            <a:off x="6101109" y="-2"/>
            <a:ext cx="6121526" cy="2345384"/>
          </a:xfrm>
          <a:prstGeom prst="rect">
            <a:avLst/>
          </a:prstGeom>
          <a:solidFill>
            <a:srgbClr val="9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8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9" name="Прямоугольник 13">
            <a:extLst>
              <a:ext uri="{FF2B5EF4-FFF2-40B4-BE49-F238E27FC236}">
                <a16:creationId xmlns:a16="http://schemas.microsoft.com/office/drawing/2014/main" xmlns="" id="{5F2C31D8-BF53-F44E-4D2A-1A3E0EC9B94A}"/>
              </a:ext>
            </a:extLst>
          </p:cNvPr>
          <p:cNvSpPr/>
          <p:nvPr userDrawn="1"/>
        </p:nvSpPr>
        <p:spPr>
          <a:xfrm>
            <a:off x="6101107" y="5359336"/>
            <a:ext cx="6121528" cy="1514425"/>
          </a:xfrm>
          <a:prstGeom prst="rect">
            <a:avLst/>
          </a:prstGeom>
          <a:solidFill>
            <a:srgbClr val="FF2F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D493D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D84E3471-F750-DD88-7A33-23A266433BE5}"/>
              </a:ext>
            </a:extLst>
          </p:cNvPr>
          <p:cNvSpPr/>
          <p:nvPr userDrawn="1"/>
        </p:nvSpPr>
        <p:spPr>
          <a:xfrm>
            <a:off x="8818529" y="-2"/>
            <a:ext cx="3406131" cy="4274948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B5D8E1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1" name="Квадрат">
            <a:extLst>
              <a:ext uri="{FF2B5EF4-FFF2-40B4-BE49-F238E27FC236}">
                <a16:creationId xmlns:a16="http://schemas.microsoft.com/office/drawing/2014/main" xmlns="" id="{5F700DF5-109B-F6D1-18C3-0354D0807B54}"/>
              </a:ext>
            </a:extLst>
          </p:cNvPr>
          <p:cNvSpPr/>
          <p:nvPr userDrawn="1"/>
        </p:nvSpPr>
        <p:spPr>
          <a:xfrm>
            <a:off x="8818526" y="2349045"/>
            <a:ext cx="3404109" cy="4529333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BB3C1"/>
                </a:solidFill>
              </a:defRPr>
            </a:pPr>
            <a:endParaRPr/>
          </a:p>
        </p:txBody>
      </p:sp>
      <p:pic>
        <p:nvPicPr>
          <p:cNvPr id="12" name="Рисунок 11" descr="Изображение выглядит как небо, человек, оранжевый, проигрыватель&#10;&#10;Автоматически созданное описание">
            <a:extLst>
              <a:ext uri="{FF2B5EF4-FFF2-40B4-BE49-F238E27FC236}">
                <a16:creationId xmlns:a16="http://schemas.microsoft.com/office/drawing/2014/main" xmlns="" id="{5CD653B3-B4F7-5046-6D07-78A264D2657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4" t="160" b="6860"/>
          <a:stretch/>
        </p:blipFill>
        <p:spPr>
          <a:xfrm>
            <a:off x="8818526" y="2349916"/>
            <a:ext cx="3406182" cy="4516283"/>
          </a:xfrm>
          <a:prstGeom prst="rect">
            <a:avLst/>
          </a:prstGeom>
        </p:spPr>
      </p:pic>
      <p:pic>
        <p:nvPicPr>
          <p:cNvPr id="13" name="Рисунок 12">
            <a:hlinkClick r:id="rId4"/>
            <a:extLst>
              <a:ext uri="{FF2B5EF4-FFF2-40B4-BE49-F238E27FC236}">
                <a16:creationId xmlns:a16="http://schemas.microsoft.com/office/drawing/2014/main" xmlns="" id="{86B468CA-3AE9-0068-910E-908AABC8B403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3902" y="123825"/>
            <a:ext cx="2678848" cy="2047452"/>
          </a:xfrm>
          <a:prstGeom prst="rect">
            <a:avLst/>
          </a:prstGeom>
        </p:spPr>
      </p:pic>
      <p:pic>
        <p:nvPicPr>
          <p:cNvPr id="20" name="Рисунок 19">
            <a:hlinkClick r:id="rId6"/>
            <a:extLst>
              <a:ext uri="{FF2B5EF4-FFF2-40B4-BE49-F238E27FC236}">
                <a16:creationId xmlns:a16="http://schemas.microsoft.com/office/drawing/2014/main" xmlns="" id="{05067CDF-F024-C906-BF6A-7AE48377B63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548" b="38218"/>
          <a:stretch/>
        </p:blipFill>
        <p:spPr>
          <a:xfrm>
            <a:off x="6090894" y="5708005"/>
            <a:ext cx="2619830" cy="937915"/>
          </a:xfrm>
          <a:prstGeom prst="rect">
            <a:avLst/>
          </a:prstGeom>
        </p:spPr>
      </p:pic>
      <p:pic>
        <p:nvPicPr>
          <p:cNvPr id="24" name="Рисунок 23">
            <a:hlinkClick r:id="rId8"/>
            <a:extLst>
              <a:ext uri="{FF2B5EF4-FFF2-40B4-BE49-F238E27FC236}">
                <a16:creationId xmlns:a16="http://schemas.microsoft.com/office/drawing/2014/main" xmlns="" id="{54916B22-E3EF-F262-5F4F-D8B3E113D273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8048" y="260296"/>
            <a:ext cx="1882549" cy="1882549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hdr="0" ftr="0" dt="0"/>
  <p:txStyles>
    <p:titleStyle>
      <a:lvl1pPr algn="l" defTabSz="914400" eaLnBrk="1" hangingPunct="1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eaLnBrk="1" hangingPunct="1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7952" y="232405"/>
            <a:ext cx="10515600" cy="3273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980728"/>
            <a:ext cx="10515600" cy="519623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ru-RU" dirty="0"/>
              <a:t>Образец текста</a:t>
            </a:r>
            <a:endParaRPr dirty="0"/>
          </a:p>
          <a:p>
            <a:pPr lvl="1">
              <a:defRPr/>
            </a:pPr>
            <a:r>
              <a:rPr lang="ru-RU" dirty="0"/>
              <a:t>Второй уровень</a:t>
            </a:r>
            <a:endParaRPr dirty="0"/>
          </a:p>
          <a:p>
            <a:pPr lvl="2">
              <a:defRPr/>
            </a:pPr>
            <a:r>
              <a:rPr lang="ru-RU" dirty="0"/>
              <a:t>Третий уровень</a:t>
            </a:r>
            <a:endParaRPr dirty="0"/>
          </a:p>
          <a:p>
            <a:pPr lvl="3">
              <a:defRPr/>
            </a:pPr>
            <a:r>
              <a:rPr lang="ru-RU" dirty="0"/>
              <a:t>Четвертый уровень</a:t>
            </a:r>
            <a:endParaRPr dirty="0"/>
          </a:p>
          <a:p>
            <a:pPr lvl="4">
              <a:defRPr/>
            </a:pPr>
            <a:r>
              <a:rPr lang="ru-RU" dirty="0"/>
              <a:t>Пятый уровень</a:t>
            </a:r>
            <a:endParaRPr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8E50E3E-2716-B942-B97E-F6CB8D569C2D}" type="datetime1">
              <a:rPr lang="ru-RU" smtClean="0"/>
              <a:t>07.12.2023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 dirty="0"/>
          </a:p>
        </p:txBody>
      </p:sp>
      <p:grpSp>
        <p:nvGrpSpPr>
          <p:cNvPr id="7" name="Прямоугольник 16">
            <a:extLst>
              <a:ext uri="{FF2B5EF4-FFF2-40B4-BE49-F238E27FC236}">
                <a16:creationId xmlns:a16="http://schemas.microsoft.com/office/drawing/2014/main" xmlns="" id="{AA58D8CF-C9AC-56A9-B466-E680F71BB514}"/>
              </a:ext>
            </a:extLst>
          </p:cNvPr>
          <p:cNvGrpSpPr/>
          <p:nvPr userDrawn="1"/>
        </p:nvGrpSpPr>
        <p:grpSpPr>
          <a:xfrm>
            <a:off x="0" y="6351159"/>
            <a:ext cx="542260" cy="506841"/>
            <a:chOff x="0" y="0"/>
            <a:chExt cx="542258" cy="506839"/>
          </a:xfrm>
        </p:grpSpPr>
        <p:sp>
          <p:nvSpPr>
            <p:cNvPr id="8" name="Прямоугольник">
              <a:extLst>
                <a:ext uri="{FF2B5EF4-FFF2-40B4-BE49-F238E27FC236}">
                  <a16:creationId xmlns:a16="http://schemas.microsoft.com/office/drawing/2014/main" xmlns="" id="{CBD1DC2D-0A5E-2F7E-31D0-B340C7BFF07B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9" name="7">
              <a:extLst>
                <a:ext uri="{FF2B5EF4-FFF2-40B4-BE49-F238E27FC236}">
                  <a16:creationId xmlns:a16="http://schemas.microsoft.com/office/drawing/2014/main" xmlns="" id="{A388160A-2B0A-73EB-2BA0-D71B27C28D4C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endParaRPr dirty="0"/>
            </a:p>
          </p:txBody>
        </p:sp>
      </p:grpSp>
      <p:grpSp>
        <p:nvGrpSpPr>
          <p:cNvPr id="10" name="Группа 9">
            <a:extLst>
              <a:ext uri="{FF2B5EF4-FFF2-40B4-BE49-F238E27FC236}">
                <a16:creationId xmlns:a16="http://schemas.microsoft.com/office/drawing/2014/main" xmlns="" id="{3EF54D5A-E348-8C44-2148-B99ABB210E0A}"/>
              </a:ext>
            </a:extLst>
          </p:cNvPr>
          <p:cNvGrpSpPr/>
          <p:nvPr userDrawn="1"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xmlns="" id="{830EA167-6636-E2B6-BCC2-21B2F8AFC385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xmlns="" id="{BAFB8C52-84F7-E3F7-22DA-9A27E04B29A7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xmlns="" id="{A2936B05-086E-56F4-50C5-CCE6D38982E3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4" name="Прямоугольник 13">
              <a:extLst>
                <a:ext uri="{FF2B5EF4-FFF2-40B4-BE49-F238E27FC236}">
                  <a16:creationId xmlns:a16="http://schemas.microsoft.com/office/drawing/2014/main" xmlns="" id="{C6E4306C-FA3A-1C84-1566-869A4E2686AA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5" name="Прямоугольник 14">
              <a:extLst>
                <a:ext uri="{FF2B5EF4-FFF2-40B4-BE49-F238E27FC236}">
                  <a16:creationId xmlns:a16="http://schemas.microsoft.com/office/drawing/2014/main" xmlns="" id="{66D8945C-C6D4-1FD9-D9A7-79B0EA00E1A4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947536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6" r:id="rId2"/>
    <p:sldLayoutId id="2147483667" r:id="rId3"/>
    <p:sldLayoutId id="2147483668" r:id="rId4"/>
    <p:sldLayoutId id="2147483669" r:id="rId5"/>
  </p:sldLayoutIdLst>
  <p:hf hdr="0" ftr="0" dt="0"/>
  <p:txStyles>
    <p:titleStyle>
      <a:lvl1pPr algn="l" defTabSz="914400" eaLnBrk="1" hangingPunct="1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eaLnBrk="1" hangingPunct="1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0">
            <a:extLst>
              <a:ext uri="{FF2B5EF4-FFF2-40B4-BE49-F238E27FC236}">
                <a16:creationId xmlns:a16="http://schemas.microsoft.com/office/drawing/2014/main" xmlns="" id="{3A74395E-6CC1-10DF-9936-95ADE31CA2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5400" y="1556792"/>
            <a:ext cx="4608512" cy="2808312"/>
          </a:xfrm>
          <a:solidFill>
            <a:srgbClr val="B5D8E1"/>
          </a:solidFill>
        </p:spPr>
        <p:txBody>
          <a:bodyPr anchor="ctr"/>
          <a:lstStyle/>
          <a:p>
            <a:r>
              <a:rPr lang="ru-RU" dirty="0" smtClean="0">
                <a:solidFill>
                  <a:srgbClr val="8F00FF"/>
                </a:solidFill>
              </a:rPr>
              <a:t>«Батарейка»</a:t>
            </a:r>
            <a:endParaRPr lang="ru-RU" dirty="0">
              <a:solidFill>
                <a:srgbClr val="8F00FF"/>
              </a:solidFill>
            </a:endParaRPr>
          </a:p>
        </p:txBody>
      </p:sp>
      <p:sp>
        <p:nvSpPr>
          <p:cNvPr id="12" name="Подзаголовок 11">
            <a:extLst>
              <a:ext uri="{FF2B5EF4-FFF2-40B4-BE49-F238E27FC236}">
                <a16:creationId xmlns:a16="http://schemas.microsoft.com/office/drawing/2014/main" xmlns="" id="{17278AA7-7A73-AAB2-941F-3A60F9EACA9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5589240"/>
            <a:ext cx="3995936" cy="475034"/>
          </a:xfrm>
        </p:spPr>
        <p:txBody>
          <a:bodyPr/>
          <a:lstStyle/>
          <a:p>
            <a:endParaRPr lang="ru-RU" dirty="0">
              <a:solidFill>
                <a:srgbClr val="8F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4447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ПРОБЛЕМА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xmlns="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xmlns="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xmlns="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xmlns="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xmlns="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xmlns="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4" name="Текст 2">
            <a:extLst>
              <a:ext uri="{FF2B5EF4-FFF2-40B4-BE49-F238E27FC236}">
                <a16:creationId xmlns:a16="http://schemas.microsoft.com/office/drawing/2014/main" xmlns="" id="{C6B68C62-35A5-0EB2-1E14-760A4057FE5C}"/>
              </a:ext>
            </a:extLst>
          </p:cNvPr>
          <p:cNvSpPr txBox="1"/>
          <p:nvPr/>
        </p:nvSpPr>
        <p:spPr>
          <a:xfrm>
            <a:off x="486684" y="2172149"/>
            <a:ext cx="6545420" cy="1569656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endParaRPr lang="ru-RU" sz="2400" dirty="0" smtClean="0"/>
          </a:p>
          <a:p>
            <a:r>
              <a:rPr lang="ru-RU" sz="2400" dirty="0" smtClean="0"/>
              <a:t>Решает </a:t>
            </a:r>
            <a:r>
              <a:rPr lang="ru-RU" sz="2400" dirty="0"/>
              <a:t>проблему: отсутствия возможности заправиться на стационарной зарядной </a:t>
            </a:r>
            <a:r>
              <a:rPr lang="ru-RU" sz="2400" dirty="0" smtClean="0"/>
              <a:t>станции</a:t>
            </a:r>
            <a:endParaRPr lang="ru-RU" sz="2400" dirty="0" smtClean="0"/>
          </a:p>
          <a:p>
            <a:endParaRPr lang="ru-RU" sz="2400" dirty="0"/>
          </a:p>
        </p:txBody>
      </p:sp>
      <p:sp>
        <p:nvSpPr>
          <p:cNvPr id="12" name="Текст 2">
            <a:extLst>
              <a:ext uri="{FF2B5EF4-FFF2-40B4-BE49-F238E27FC236}">
                <a16:creationId xmlns:a16="http://schemas.microsoft.com/office/drawing/2014/main" xmlns="" id="{65E0BF6E-BA3A-1E7B-5928-68FC9F500BCE}"/>
              </a:ext>
            </a:extLst>
          </p:cNvPr>
          <p:cNvSpPr txBox="1"/>
          <p:nvPr/>
        </p:nvSpPr>
        <p:spPr>
          <a:xfrm>
            <a:off x="478679" y="1220165"/>
            <a:ext cx="8849676" cy="4001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2000" dirty="0">
                <a:latin typeface="Arial"/>
                <a:cs typeface="Arial"/>
              </a:rPr>
              <a:t>Какую и чью (какого типа потребителей) проблему решает:</a:t>
            </a:r>
            <a:endParaRPr lang="ru-RU" sz="2000" dirty="0"/>
          </a:p>
        </p:txBody>
      </p:sp>
      <p:sp>
        <p:nvSpPr>
          <p:cNvPr id="2" name="TextBox 1"/>
          <p:cNvSpPr txBox="1"/>
          <p:nvPr/>
        </p:nvSpPr>
        <p:spPr>
          <a:xfrm>
            <a:off x="1953026" y="4445458"/>
            <a:ext cx="9711496" cy="1938992"/>
          </a:xfrm>
          <a:prstGeom prst="rect">
            <a:avLst/>
          </a:prstGeom>
          <a:solidFill>
            <a:srgbClr val="B5D8E1"/>
          </a:solidFill>
        </p:spPr>
        <p:txBody>
          <a:bodyPr wrap="square" rtlCol="0">
            <a:spAutoFit/>
          </a:bodyPr>
          <a:lstStyle/>
          <a:p>
            <a:r>
              <a:rPr lang="ru-RU" sz="2400" dirty="0"/>
              <a:t>Портативная зарядная станция для электромобилей предназначена для облегчения жизни автомобилистов.</a:t>
            </a:r>
          </a:p>
          <a:p>
            <a:r>
              <a:rPr lang="ru-RU" sz="2400" dirty="0"/>
              <a:t>Считать оставшийся заряд, ездить к определенному месту дозаправки, а значит постоянно планировать наперёд. Портативная зарядка для электрокара преследует цель облегчить жизнь </a:t>
            </a:r>
            <a:r>
              <a:rPr lang="ru-RU" sz="2400" dirty="0" smtClean="0"/>
              <a:t>автолюбителя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676085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Базовая бизнес-идея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xmlns="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xmlns="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xmlns="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xmlns="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xmlns="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xmlns="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2" name="Текст 2">
            <a:extLst>
              <a:ext uri="{FF2B5EF4-FFF2-40B4-BE49-F238E27FC236}">
                <a16:creationId xmlns:a16="http://schemas.microsoft.com/office/drawing/2014/main" xmlns="" id="{65E0BF6E-BA3A-1E7B-5928-68FC9F500BCE}"/>
              </a:ext>
            </a:extLst>
          </p:cNvPr>
          <p:cNvSpPr txBox="1"/>
          <p:nvPr/>
        </p:nvSpPr>
        <p:spPr>
          <a:xfrm>
            <a:off x="455108" y="2060848"/>
            <a:ext cx="8849676" cy="4001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2000" dirty="0">
                <a:latin typeface="Arial"/>
                <a:cs typeface="Arial"/>
              </a:rPr>
              <a:t>Какая технология / услуга / продукт будет продаваться:</a:t>
            </a:r>
            <a:endParaRPr lang="ru-RU" sz="2000" dirty="0"/>
          </a:p>
        </p:txBody>
      </p:sp>
      <p:sp>
        <p:nvSpPr>
          <p:cNvPr id="2" name="TextBox 1"/>
          <p:cNvSpPr txBox="1"/>
          <p:nvPr/>
        </p:nvSpPr>
        <p:spPr>
          <a:xfrm>
            <a:off x="486684" y="2876528"/>
            <a:ext cx="9619477" cy="1200329"/>
          </a:xfrm>
          <a:prstGeom prst="rect">
            <a:avLst/>
          </a:prstGeom>
          <a:solidFill>
            <a:srgbClr val="FCAF17"/>
          </a:solidFill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Gilroy-Light"/>
              </a:rPr>
              <a:t>Наш </a:t>
            </a:r>
            <a:r>
              <a:rPr lang="ru-RU" sz="2400" dirty="0">
                <a:latin typeface="Gilroy-Light"/>
              </a:rPr>
              <a:t>продукт «Батарейка» является портативным, то есть переносным зарядным устройством, предназначенным </a:t>
            </a:r>
            <a:r>
              <a:rPr lang="ru-RU" sz="2400" dirty="0" smtClean="0">
                <a:latin typeface="Gilroy-Light"/>
              </a:rPr>
              <a:t>для электромобилей</a:t>
            </a:r>
            <a:endParaRPr lang="ru-RU" sz="2400" dirty="0">
              <a:latin typeface="Gilroy-Light"/>
            </a:endParaRPr>
          </a:p>
        </p:txBody>
      </p:sp>
    </p:spTree>
    <p:extLst>
      <p:ext uri="{BB962C8B-B14F-4D97-AF65-F5344CB8AC3E}">
        <p14:creationId xmlns:p14="http://schemas.microsoft.com/office/powerpoint/2010/main" val="454687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C7290B3E-9D37-EFFF-B328-7EBFF75CA144}"/>
              </a:ext>
            </a:extLst>
          </p:cNvPr>
          <p:cNvSpPr txBox="1"/>
          <p:nvPr/>
        </p:nvSpPr>
        <p:spPr>
          <a:xfrm>
            <a:off x="721086" y="1273991"/>
            <a:ext cx="29370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/>
              <a:t>Потребительские </a:t>
            </a:r>
            <a:r>
              <a:rPr lang="ru-RU" b="1" dirty="0" smtClean="0"/>
              <a:t>сегменты</a:t>
            </a:r>
            <a:endParaRPr lang="ru-RU" b="1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ED19CAEC-8604-FB93-E726-490F7390BFBA}"/>
              </a:ext>
            </a:extLst>
          </p:cNvPr>
          <p:cNvSpPr txBox="1"/>
          <p:nvPr/>
        </p:nvSpPr>
        <p:spPr>
          <a:xfrm>
            <a:off x="740028" y="3854287"/>
            <a:ext cx="40489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/>
              <a:t>Уникальное ценностное предложение</a:t>
            </a:r>
          </a:p>
        </p:txBody>
      </p:sp>
      <p:sp>
        <p:nvSpPr>
          <p:cNvPr id="9" name="Текст 2">
            <a:extLst>
              <a:ext uri="{FF2B5EF4-FFF2-40B4-BE49-F238E27FC236}">
                <a16:creationId xmlns:a16="http://schemas.microsoft.com/office/drawing/2014/main" xmlns="" id="{EDE4A12B-47B7-25A1-AC61-5781176DCB41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ОПИСАНИЕ ПРОДУКТА</a:t>
            </a:r>
            <a:endParaRPr sz="1600" cap="all" dirty="0">
              <a:solidFill>
                <a:schemeClr val="tx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95946" y="1845238"/>
            <a:ext cx="5724324" cy="1200329"/>
          </a:xfrm>
          <a:prstGeom prst="rect">
            <a:avLst/>
          </a:prstGeom>
          <a:solidFill>
            <a:srgbClr val="B5D8E1"/>
          </a:solidFill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Потребительскими сегментами выступают </a:t>
            </a:r>
            <a:r>
              <a:rPr lang="en-US" sz="2400" dirty="0" smtClean="0"/>
              <a:t>B2C </a:t>
            </a:r>
            <a:r>
              <a:rPr lang="ru-RU" sz="2400" dirty="0" smtClean="0"/>
              <a:t>рынок (пользователи электрокаров) и </a:t>
            </a:r>
            <a:r>
              <a:rPr lang="en-US" sz="2400" dirty="0" smtClean="0"/>
              <a:t>B2B</a:t>
            </a:r>
            <a:r>
              <a:rPr lang="ru-RU" sz="2400" dirty="0" smtClean="0"/>
              <a:t> (автосалоны)</a:t>
            </a:r>
            <a:endParaRPr lang="ru-RU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795946" y="4420030"/>
            <a:ext cx="8647775" cy="1477328"/>
          </a:xfrm>
          <a:prstGeom prst="rect">
            <a:avLst/>
          </a:prstGeom>
          <a:solidFill>
            <a:srgbClr val="FBB3C1"/>
          </a:solidFill>
        </p:spPr>
        <p:txBody>
          <a:bodyPr wrap="square" rtlCol="0">
            <a:spAutoFit/>
          </a:bodyPr>
          <a:lstStyle/>
          <a:p>
            <a:r>
              <a:rPr lang="ru-RU" sz="2400" dirty="0"/>
              <a:t>М</a:t>
            </a:r>
            <a:r>
              <a:rPr lang="ru-RU" sz="2400" dirty="0" smtClean="0"/>
              <a:t>обильность </a:t>
            </a:r>
            <a:r>
              <a:rPr lang="ru-RU" sz="2400" dirty="0"/>
              <a:t>– отсутствие необходимости заправляться на стационарной станции, удобство – возможность заряжать электрокар, находясь в любом месте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21129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44F90747-59C5-71D9-B6FB-768F4998B6A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5640" y="210472"/>
            <a:ext cx="625507" cy="62550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5884A069-2A26-4F23-9C03-7E9FDDAF3F72}"/>
              </a:ext>
            </a:extLst>
          </p:cNvPr>
          <p:cNvSpPr txBox="1"/>
          <p:nvPr/>
        </p:nvSpPr>
        <p:spPr>
          <a:xfrm>
            <a:off x="263352" y="2480069"/>
            <a:ext cx="22386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/>
              <a:t>Анализ конкурентов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D113F94F-A768-4C2C-8C9E-2ADE02CEC2B8}"/>
              </a:ext>
            </a:extLst>
          </p:cNvPr>
          <p:cNvSpPr txBox="1"/>
          <p:nvPr/>
        </p:nvSpPr>
        <p:spPr>
          <a:xfrm>
            <a:off x="1187110" y="5260053"/>
            <a:ext cx="3172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/>
              <a:t>Конкурентные преимущества</a:t>
            </a:r>
          </a:p>
        </p:txBody>
      </p:sp>
      <p:sp>
        <p:nvSpPr>
          <p:cNvPr id="7" name="Текст 2">
            <a:extLst>
              <a:ext uri="{FF2B5EF4-FFF2-40B4-BE49-F238E27FC236}">
                <a16:creationId xmlns:a16="http://schemas.microsoft.com/office/drawing/2014/main" xmlns="" id="{FC12CBA3-A199-44D3-265A-751D355B7E6F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Конкуренты</a:t>
            </a:r>
            <a:endParaRPr sz="1600" cap="all" dirty="0">
              <a:solidFill>
                <a:schemeClr val="tx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F3274D64-24D6-05E0-7DE8-4542C7891FB8}"/>
              </a:ext>
            </a:extLst>
          </p:cNvPr>
          <p:cNvSpPr txBox="1"/>
          <p:nvPr/>
        </p:nvSpPr>
        <p:spPr>
          <a:xfrm>
            <a:off x="263352" y="992747"/>
            <a:ext cx="10198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/>
              <a:t>Аналоги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37491" y="1508806"/>
            <a:ext cx="11363473" cy="830997"/>
          </a:xfrm>
          <a:prstGeom prst="rect">
            <a:avLst/>
          </a:prstGeom>
          <a:solidFill>
            <a:srgbClr val="FCAF17"/>
          </a:solidFill>
        </p:spPr>
        <p:txBody>
          <a:bodyPr wrap="square" rtlCol="0" anchor="ctr">
            <a:spAutoFit/>
          </a:bodyPr>
          <a:lstStyle/>
          <a:p>
            <a:r>
              <a:rPr lang="ru-RU" sz="2400" dirty="0" smtClean="0">
                <a:solidFill>
                  <a:schemeClr val="bg1"/>
                </a:solidFill>
              </a:rPr>
              <a:t>Аналогами </a:t>
            </a:r>
            <a:r>
              <a:rPr lang="ru-RU" sz="2400" dirty="0" smtClean="0">
                <a:solidFill>
                  <a:schemeClr val="bg1"/>
                </a:solidFill>
              </a:rPr>
              <a:t>выступают продукт Мерседес – </a:t>
            </a:r>
            <a:r>
              <a:rPr lang="en-US" sz="2400" dirty="0" smtClean="0">
                <a:solidFill>
                  <a:schemeClr val="bg1"/>
                </a:solidFill>
              </a:rPr>
              <a:t>Mercedes Booster</a:t>
            </a:r>
            <a:r>
              <a:rPr lang="ru-RU" sz="2400" dirty="0" smtClean="0">
                <a:solidFill>
                  <a:schemeClr val="bg1"/>
                </a:solidFill>
              </a:rPr>
              <a:t> и разработка фирмы ПСС – </a:t>
            </a:r>
            <a:r>
              <a:rPr lang="en-US" sz="2400" dirty="0" smtClean="0">
                <a:solidFill>
                  <a:schemeClr val="bg1"/>
                </a:solidFill>
              </a:rPr>
              <a:t>Mode 4</a:t>
            </a:r>
            <a:r>
              <a:rPr lang="ru-RU" sz="2400" dirty="0" smtClean="0">
                <a:solidFill>
                  <a:schemeClr val="bg1"/>
                </a:solidFill>
              </a:rPr>
              <a:t> 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35358" y="2989668"/>
            <a:ext cx="11365606" cy="1938992"/>
          </a:xfrm>
          <a:prstGeom prst="rect">
            <a:avLst/>
          </a:prstGeom>
          <a:solidFill>
            <a:srgbClr val="B5D8E1"/>
          </a:solidFill>
        </p:spPr>
        <p:txBody>
          <a:bodyPr wrap="square" rtlCol="0">
            <a:spAutoFit/>
          </a:bodyPr>
          <a:lstStyle/>
          <a:p>
            <a:r>
              <a:rPr lang="ru-RU" sz="2400" dirty="0"/>
              <a:t>К</a:t>
            </a:r>
            <a:r>
              <a:rPr lang="ru-RU" sz="2400" dirty="0" smtClean="0"/>
              <a:t>онкуренты </a:t>
            </a:r>
            <a:r>
              <a:rPr lang="ru-RU" sz="2400" dirty="0"/>
              <a:t>по рынку имеют большой опыт в сфере разработки и создания зарядных станций: ПСС занимается производством с 2014 года, а Мерседес с 2016го. У обеих компаний отлажены логистика, промышленность, маркетинг, связь с партнёрами и инновационная деятельность. Перечисленное делает их серьёзнейшими соперниками в </a:t>
            </a:r>
            <a:r>
              <a:rPr lang="ru-RU" sz="2400" dirty="0" smtClean="0"/>
              <a:t>нише</a:t>
            </a:r>
            <a:endParaRPr lang="ru-RU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1271464" y="5733256"/>
            <a:ext cx="10429500" cy="830997"/>
          </a:xfrm>
          <a:prstGeom prst="rect">
            <a:avLst/>
          </a:prstGeom>
          <a:solidFill>
            <a:srgbClr val="8F00FF"/>
          </a:solidFill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chemeClr val="bg1"/>
                </a:solidFill>
              </a:rPr>
              <a:t>Конкурентным преимуществом нашего продукта является более доступная цена при сравнительно похожих характеристиках</a:t>
            </a:r>
            <a:endParaRPr lang="ru-RU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5745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>
            <a:extLst>
              <a:ext uri="{FF2B5EF4-FFF2-40B4-BE49-F238E27FC236}">
                <a16:creationId xmlns:a16="http://schemas.microsoft.com/office/drawing/2014/main" xmlns="" id="{9FFFF4F5-B6D8-0D02-5079-C06B7D0B8EC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8327" y="159602"/>
            <a:ext cx="542953" cy="625507"/>
          </a:xfrm>
          <a:prstGeom prst="rect">
            <a:avLst/>
          </a:prstGeom>
        </p:spPr>
      </p:pic>
      <p:sp>
        <p:nvSpPr>
          <p:cNvPr id="18" name="Текст 2">
            <a:extLst>
              <a:ext uri="{FF2B5EF4-FFF2-40B4-BE49-F238E27FC236}">
                <a16:creationId xmlns:a16="http://schemas.microsoft.com/office/drawing/2014/main" xmlns="" id="{98214EC5-FEB2-5D55-7446-2ABCB6173F46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бизнес-модель</a:t>
            </a:r>
            <a:endParaRPr sz="1600" cap="all" dirty="0">
              <a:solidFill>
                <a:schemeClr val="tx1"/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18090539"/>
              </p:ext>
            </p:extLst>
          </p:nvPr>
        </p:nvGraphicFramePr>
        <p:xfrm>
          <a:off x="8723" y="947474"/>
          <a:ext cx="12183276" cy="5910526"/>
        </p:xfrm>
        <a:graphic>
          <a:graphicData uri="http://schemas.openxmlformats.org/drawingml/2006/table">
            <a:tbl>
              <a:tblPr firstRow="1" firstCol="1" bandRow="1">
                <a:tableStyleId>{88B73998-3D1B-0215-E569-903491C1766C}</a:tableStyleId>
              </a:tblPr>
              <a:tblGrid>
                <a:gridCol w="943221"/>
                <a:gridCol w="1786867"/>
                <a:gridCol w="2058355"/>
                <a:gridCol w="1303195"/>
                <a:gridCol w="4035115"/>
                <a:gridCol w="2056523"/>
              </a:tblGrid>
              <a:tr h="1270964">
                <a:tc row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Ключевые партнёры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1. Производители автомобилей и электромобилей</a:t>
                      </a:r>
                      <a:br>
                        <a:rPr lang="ru-RU" sz="1400" dirty="0">
                          <a:effectLst/>
                        </a:rPr>
                      </a:br>
                      <a:r>
                        <a:rPr lang="ru-RU" sz="1400" dirty="0">
                          <a:effectLst/>
                        </a:rPr>
                        <a:t>2. Государство</a:t>
                      </a:r>
                      <a:br>
                        <a:rPr lang="ru-RU" sz="1400" dirty="0">
                          <a:effectLst/>
                        </a:rPr>
                      </a:br>
                      <a:r>
                        <a:rPr lang="ru-RU" sz="1400" dirty="0">
                          <a:effectLst/>
                        </a:rPr>
                        <a:t>3. Компании, осуществляющие доставку</a:t>
                      </a:r>
                      <a:br>
                        <a:rPr lang="ru-RU" sz="1400" dirty="0">
                          <a:effectLst/>
                        </a:rPr>
                      </a:b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6" marR="6666" marT="0" marB="0">
                    <a:solidFill>
                      <a:srgbClr val="B5D8E1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Ключевые виды деятельности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1. Разработка, создание и вывод на рынок продукта (портативная зарядная станция) в требуемом объеме и наилучшем качестве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6" marR="6666" marT="0" marB="0">
                    <a:solidFill>
                      <a:srgbClr val="B5D8E1"/>
                    </a:solidFill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Ценностные предложения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1. Срочные источники питания для электромобилей - девайс, который позволит вам заряжать электромобиль в различных ситуациях и условиях.</a:t>
                      </a:r>
                      <a:br>
                        <a:rPr lang="ru-RU" sz="1400" dirty="0">
                          <a:effectLst/>
                        </a:rPr>
                      </a:br>
                      <a:r>
                        <a:rPr lang="ru-RU" sz="1400" dirty="0">
                          <a:effectLst/>
                        </a:rPr>
                        <a:t>2. Экологичность</a:t>
                      </a:r>
                      <a:br>
                        <a:rPr lang="ru-RU" sz="1400" dirty="0">
                          <a:effectLst/>
                        </a:rPr>
                      </a:br>
                      <a:r>
                        <a:rPr lang="ru-RU" sz="1400" dirty="0">
                          <a:effectLst/>
                        </a:rPr>
                        <a:t>3. WEB-приложение</a:t>
                      </a:r>
                      <a:br>
                        <a:rPr lang="ru-RU" sz="1400" dirty="0">
                          <a:effectLst/>
                        </a:rPr>
                      </a:br>
                      <a:r>
                        <a:rPr lang="ru-RU" sz="1400" dirty="0">
                          <a:effectLst/>
                        </a:rPr>
                        <a:t>4. Подключение к роутеру</a:t>
                      </a:r>
                      <a:br>
                        <a:rPr lang="ru-RU" sz="1400" dirty="0">
                          <a:effectLst/>
                        </a:rPr>
                      </a:br>
                      <a:r>
                        <a:rPr lang="ru-RU" sz="1400" dirty="0">
                          <a:effectLst/>
                        </a:rPr>
                        <a:t>5. Необходимые защиты для безопасной эксплуатации</a:t>
                      </a:r>
                      <a:br>
                        <a:rPr lang="ru-RU" sz="1400" dirty="0">
                          <a:effectLst/>
                        </a:rPr>
                      </a:br>
                      <a:r>
                        <a:rPr lang="ru-RU" sz="1400" dirty="0">
                          <a:effectLst/>
                        </a:rPr>
                        <a:t>6. Интеллектуальный режим регулировки тока</a:t>
                      </a:r>
                      <a:br>
                        <a:rPr lang="ru-RU" sz="1400" dirty="0">
                          <a:effectLst/>
                        </a:rPr>
                      </a:br>
                      <a:r>
                        <a:rPr lang="ru-RU" sz="1400" dirty="0">
                          <a:effectLst/>
                        </a:rPr>
                        <a:t>7. Компактный размер</a:t>
                      </a:r>
                      <a:br>
                        <a:rPr lang="ru-RU" sz="1400" dirty="0">
                          <a:effectLst/>
                        </a:rPr>
                      </a:b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6" marR="6666" marT="0" marB="0">
                    <a:solidFill>
                      <a:srgbClr val="B5D8E1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Взаимоотношение с потребителями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/>
                      </a:r>
                      <a:br>
                        <a:rPr lang="ru-RU" sz="1400" dirty="0">
                          <a:effectLst/>
                        </a:rPr>
                      </a:br>
                      <a:r>
                        <a:rPr lang="ru-RU" sz="1400" dirty="0">
                          <a:effectLst/>
                        </a:rPr>
                        <a:t>1. Персональная поддержка</a:t>
                      </a:r>
                      <a:br>
                        <a:rPr lang="ru-RU" sz="1400" dirty="0">
                          <a:effectLst/>
                        </a:rPr>
                      </a:br>
                      <a:r>
                        <a:rPr lang="ru-RU" sz="1400" dirty="0">
                          <a:effectLst/>
                        </a:rPr>
                        <a:t>2. Сообщества и соц. сети</a:t>
                      </a:r>
                      <a:br>
                        <a:rPr lang="ru-RU" sz="1400" dirty="0">
                          <a:effectLst/>
                        </a:rPr>
                      </a:br>
                      <a:r>
                        <a:rPr lang="ru-RU" sz="1400" dirty="0">
                          <a:effectLst/>
                        </a:rPr>
                        <a:t/>
                      </a:r>
                      <a:br>
                        <a:rPr lang="ru-RU" sz="1400" dirty="0">
                          <a:effectLst/>
                        </a:rPr>
                      </a:b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6" marR="6666" marT="0" marB="0">
                    <a:solidFill>
                      <a:srgbClr val="B5D8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Потребительские сегменты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1. Частные лица, которые владеют или арендуют электромобили</a:t>
                      </a:r>
                      <a:br>
                        <a:rPr lang="ru-RU" sz="1400" dirty="0">
                          <a:effectLst/>
                        </a:rPr>
                      </a:br>
                      <a:r>
                        <a:rPr lang="ru-RU" sz="1400" dirty="0">
                          <a:effectLst/>
                        </a:rPr>
                        <a:t>2.Рабочие места и места назначения, такие как отели и рестораны</a:t>
                      </a:r>
                      <a:br>
                        <a:rPr lang="ru-RU" sz="1400" dirty="0">
                          <a:effectLst/>
                        </a:rPr>
                      </a:br>
                      <a:r>
                        <a:rPr lang="ru-RU" sz="1400" dirty="0">
                          <a:effectLst/>
                        </a:rPr>
                        <a:t>3. Коммерческие операторы автопарка, такие как такси и компании, предоставляющие услуги такси.</a:t>
                      </a:r>
                      <a:br>
                        <a:rPr lang="ru-RU" sz="1400" dirty="0">
                          <a:effectLst/>
                        </a:rPr>
                      </a:b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6" marR="6666" marT="0" marB="0">
                    <a:solidFill>
                      <a:srgbClr val="B5D8E1"/>
                    </a:solidFill>
                  </a:tcPr>
                </a:tc>
              </a:tr>
              <a:tr h="70600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Каналы сбыта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1. Информационный: сайт и приложение компании</a:t>
                      </a:r>
                      <a:br>
                        <a:rPr lang="ru-RU" sz="1400" dirty="0">
                          <a:effectLst/>
                        </a:rPr>
                      </a:br>
                      <a:r>
                        <a:rPr lang="ru-RU" sz="1400" dirty="0">
                          <a:effectLst/>
                        </a:rPr>
                        <a:t>2. Оценочный: отзывы и опросы после каждой покупки</a:t>
                      </a:r>
                      <a:br>
                        <a:rPr lang="ru-RU" sz="1400" dirty="0">
                          <a:effectLst/>
                        </a:rPr>
                      </a:br>
                      <a:r>
                        <a:rPr lang="ru-RU" sz="1400" dirty="0">
                          <a:effectLst/>
                        </a:rPr>
                        <a:t>3. Продажный: возможна покупка как онлайн, так и оффлайн</a:t>
                      </a:r>
                      <a:br>
                        <a:rPr lang="ru-RU" sz="1400" dirty="0">
                          <a:effectLst/>
                        </a:rPr>
                      </a:br>
                      <a:r>
                        <a:rPr lang="ru-RU" sz="1400" dirty="0">
                          <a:effectLst/>
                        </a:rPr>
                        <a:t>4. Доставка будет осуществлена нашими партнерами, можно оформить самовывоз.</a:t>
                      </a:r>
                      <a:br>
                        <a:rPr lang="ru-RU" sz="1400" dirty="0">
                          <a:effectLst/>
                        </a:rPr>
                      </a:br>
                      <a:r>
                        <a:rPr lang="ru-RU" sz="1400" dirty="0">
                          <a:effectLst/>
                        </a:rPr>
                        <a:t>5. Постпродажный: на все зарядные устройства распространяется гарантия 1 год! Бесплатный и максимально быстрый ремонт, при условии соблюдения правил и условий гарантии. -Пользователь может проверить работоспособность устройства в течение 14 дней с момента покупки. Если в этот период был выявлен брак производства – затраты на отправку ложатся на продавца.</a:t>
                      </a:r>
                      <a:br>
                        <a:rPr lang="ru-RU" sz="1400" dirty="0">
                          <a:effectLst/>
                        </a:rPr>
                      </a:b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6" marR="6666" marT="0" marB="0">
                    <a:solidFill>
                      <a:srgbClr val="B5D8E1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48532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Ключевые ресурсы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1. Материальные ресурсы</a:t>
                      </a:r>
                      <a:br>
                        <a:rPr lang="ru-RU" sz="1400" dirty="0">
                          <a:effectLst/>
                        </a:rPr>
                      </a:br>
                      <a:r>
                        <a:rPr lang="ru-RU" sz="1400" dirty="0">
                          <a:effectLst/>
                        </a:rPr>
                        <a:t>2. Интеллектуальные ресурсы</a:t>
                      </a:r>
                      <a:br>
                        <a:rPr lang="ru-RU" sz="1400" dirty="0">
                          <a:effectLst/>
                        </a:rPr>
                      </a:br>
                      <a:r>
                        <a:rPr lang="ru-RU" sz="1400" dirty="0">
                          <a:effectLst/>
                        </a:rPr>
                        <a:t>3. Финансы</a:t>
                      </a:r>
                      <a:br>
                        <a:rPr lang="ru-RU" sz="1400" dirty="0">
                          <a:effectLst/>
                        </a:rPr>
                      </a:br>
                      <a:r>
                        <a:rPr lang="ru-RU" sz="1400" dirty="0">
                          <a:effectLst/>
                        </a:rPr>
                        <a:t/>
                      </a:r>
                      <a:br>
                        <a:rPr lang="ru-RU" sz="1400" dirty="0">
                          <a:effectLst/>
                        </a:rPr>
                      </a:b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6" marR="6666" marT="0" marB="0">
                    <a:solidFill>
                      <a:srgbClr val="B5D8E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6" marR="6666" marT="0" marB="0">
                    <a:solidFill>
                      <a:srgbClr val="B5D8E1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270964">
                <a:tc gridSpan="4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Структура издержек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1. Переменные издержки: издержки, которые меняются в зависимости от объема товаров</a:t>
                      </a:r>
                      <a:br>
                        <a:rPr lang="ru-RU" sz="1400">
                          <a:effectLst/>
                        </a:rPr>
                      </a:br>
                      <a:r>
                        <a:rPr lang="ru-RU" sz="1400">
                          <a:effectLst/>
                        </a:rPr>
                        <a:t>2. Электроника</a:t>
                      </a:r>
                      <a:br>
                        <a:rPr lang="ru-RU" sz="1400">
                          <a:effectLst/>
                        </a:rPr>
                      </a:br>
                      <a:r>
                        <a:rPr lang="ru-RU" sz="1400">
                          <a:effectLst/>
                        </a:rPr>
                        <a:t>3. Сотрудники</a:t>
                      </a:r>
                      <a:br>
                        <a:rPr lang="ru-RU" sz="1400">
                          <a:effectLst/>
                        </a:rPr>
                      </a:br>
                      <a:r>
                        <a:rPr lang="ru-RU" sz="1400">
                          <a:effectLst/>
                        </a:rPr>
                        <a:t>4. Реклама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6" marR="6666" marT="0" marB="0">
                    <a:solidFill>
                      <a:srgbClr val="B5D8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Потоки поступления доходов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1. Продажа основных оборотных активов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6" marR="6666" marT="0" marB="0">
                    <a:solidFill>
                      <a:srgbClr val="B5D8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42362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4CAC815B-16BD-C06B-C8DE-386D9FCB03D9}"/>
              </a:ext>
            </a:extLst>
          </p:cNvPr>
          <p:cNvSpPr txBox="1"/>
          <p:nvPr/>
        </p:nvSpPr>
        <p:spPr>
          <a:xfrm>
            <a:off x="405838" y="340774"/>
            <a:ext cx="7769556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ИНФОРМАЦИЯ О ЛИДЕРЕ И УЧАСТНИКАХ СТАРТАП-ПРОЕКТА</a:t>
            </a:r>
          </a:p>
        </p:txBody>
      </p:sp>
      <p:sp>
        <p:nvSpPr>
          <p:cNvPr id="4" name="Текст 2">
            <a:extLst>
              <a:ext uri="{FF2B5EF4-FFF2-40B4-BE49-F238E27FC236}">
                <a16:creationId xmlns:a16="http://schemas.microsoft.com/office/drawing/2014/main" xmlns="" id="{C6B68C62-35A5-0EB2-1E14-760A4057FE5C}"/>
              </a:ext>
            </a:extLst>
          </p:cNvPr>
          <p:cNvSpPr txBox="1"/>
          <p:nvPr/>
        </p:nvSpPr>
        <p:spPr>
          <a:xfrm>
            <a:off x="405838" y="1851218"/>
            <a:ext cx="4104318" cy="830993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r>
              <a:rPr lang="ru-RU" sz="2400" dirty="0" smtClean="0"/>
              <a:t>Веренкиотов </a:t>
            </a:r>
            <a:r>
              <a:rPr lang="ru-RU" sz="2400" dirty="0"/>
              <a:t>Михаил </a:t>
            </a:r>
            <a:r>
              <a:rPr lang="ru-RU" sz="2400" dirty="0" smtClean="0"/>
              <a:t>Николаевич – координатор </a:t>
            </a:r>
            <a:endParaRPr lang="ru-RU" sz="1600" dirty="0">
              <a:latin typeface="Gilroy-Light"/>
            </a:endParaRPr>
          </a:p>
        </p:txBody>
      </p:sp>
      <p:sp>
        <p:nvSpPr>
          <p:cNvPr id="12" name="Текст 2">
            <a:extLst>
              <a:ext uri="{FF2B5EF4-FFF2-40B4-BE49-F238E27FC236}">
                <a16:creationId xmlns:a16="http://schemas.microsoft.com/office/drawing/2014/main" xmlns="" id="{65E0BF6E-BA3A-1E7B-5928-68FC9F500BCE}"/>
              </a:ext>
            </a:extLst>
          </p:cNvPr>
          <p:cNvSpPr txBox="1"/>
          <p:nvPr/>
        </p:nvSpPr>
        <p:spPr>
          <a:xfrm>
            <a:off x="360489" y="1204540"/>
            <a:ext cx="3749011" cy="4001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2000" dirty="0"/>
              <a:t>Лидер стартап-проекта:</a:t>
            </a:r>
          </a:p>
        </p:txBody>
      </p:sp>
      <p:sp>
        <p:nvSpPr>
          <p:cNvPr id="2" name="Текст 2">
            <a:extLst>
              <a:ext uri="{FF2B5EF4-FFF2-40B4-BE49-F238E27FC236}">
                <a16:creationId xmlns:a16="http://schemas.microsoft.com/office/drawing/2014/main" xmlns="" id="{9991E888-369D-83E3-7360-42DE8C7604D3}"/>
              </a:ext>
            </a:extLst>
          </p:cNvPr>
          <p:cNvSpPr txBox="1"/>
          <p:nvPr/>
        </p:nvSpPr>
        <p:spPr>
          <a:xfrm>
            <a:off x="405838" y="3356564"/>
            <a:ext cx="11637238" cy="7078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2000" dirty="0"/>
              <a:t>Команда стартап-проекта (участники стартап-проекта, которые работают в рамках акселерационной программы)</a:t>
            </a:r>
          </a:p>
        </p:txBody>
      </p:sp>
      <p:sp>
        <p:nvSpPr>
          <p:cNvPr id="5" name="Текст 2">
            <a:extLst>
              <a:ext uri="{FF2B5EF4-FFF2-40B4-BE49-F238E27FC236}">
                <a16:creationId xmlns:a16="http://schemas.microsoft.com/office/drawing/2014/main" xmlns="" id="{9F0E33B8-7566-0EC2-8E73-8E0FB6E216F3}"/>
              </a:ext>
            </a:extLst>
          </p:cNvPr>
          <p:cNvSpPr txBox="1"/>
          <p:nvPr/>
        </p:nvSpPr>
        <p:spPr>
          <a:xfrm>
            <a:off x="405838" y="4293096"/>
            <a:ext cx="7458181" cy="1569656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r>
              <a:rPr lang="ru-RU" sz="2400" dirty="0" smtClean="0"/>
              <a:t>Резванова </a:t>
            </a:r>
            <a:r>
              <a:rPr lang="ru-RU" sz="2400" dirty="0"/>
              <a:t>Каролина </a:t>
            </a:r>
            <a:r>
              <a:rPr lang="ru-RU" sz="2400" dirty="0" smtClean="0"/>
              <a:t>Радиковна</a:t>
            </a:r>
            <a:r>
              <a:rPr lang="en-US" sz="2400" dirty="0" smtClean="0"/>
              <a:t> – </a:t>
            </a:r>
            <a:r>
              <a:rPr lang="ru-RU" sz="2400" i="1" dirty="0" smtClean="0"/>
              <a:t>исполнитель</a:t>
            </a:r>
            <a:endParaRPr lang="ru-RU" sz="2400" i="1" dirty="0"/>
          </a:p>
          <a:p>
            <a:r>
              <a:rPr lang="ru-RU" sz="2400" dirty="0"/>
              <a:t>Гущин Юрий </a:t>
            </a:r>
            <a:r>
              <a:rPr lang="ru-RU" sz="2400" dirty="0" smtClean="0"/>
              <a:t>Алексеевич – </a:t>
            </a:r>
            <a:r>
              <a:rPr lang="ru-RU" sz="2400" i="1" dirty="0" smtClean="0"/>
              <a:t>реализатор</a:t>
            </a:r>
            <a:r>
              <a:rPr lang="ru-RU" sz="2400" dirty="0" smtClean="0"/>
              <a:t> </a:t>
            </a:r>
            <a:endParaRPr lang="ru-RU" sz="2400" dirty="0"/>
          </a:p>
          <a:p>
            <a:r>
              <a:rPr lang="ru-RU" sz="2400" dirty="0"/>
              <a:t>Панкратова Лада </a:t>
            </a:r>
            <a:r>
              <a:rPr lang="ru-RU" sz="2400" dirty="0" smtClean="0"/>
              <a:t>Романовна – </a:t>
            </a:r>
            <a:r>
              <a:rPr lang="ru-RU" sz="2400" i="1" dirty="0" smtClean="0"/>
              <a:t>исследователь</a:t>
            </a:r>
            <a:r>
              <a:rPr lang="ru-RU" sz="2400" dirty="0" smtClean="0"/>
              <a:t> </a:t>
            </a:r>
            <a:endParaRPr lang="ru-RU" sz="2400" dirty="0"/>
          </a:p>
          <a:p>
            <a:r>
              <a:rPr lang="ru-RU" sz="2400" dirty="0"/>
              <a:t>Фоминых Егор </a:t>
            </a:r>
            <a:r>
              <a:rPr lang="ru-RU" sz="2400" dirty="0" smtClean="0"/>
              <a:t>Дмитриевич – д</a:t>
            </a:r>
            <a:r>
              <a:rPr lang="ru-RU" sz="2400" i="1" dirty="0" smtClean="0"/>
              <a:t>ипломат </a:t>
            </a:r>
            <a:endParaRPr lang="ru-RU" sz="2400" i="1" dirty="0"/>
          </a:p>
        </p:txBody>
      </p:sp>
    </p:spTree>
    <p:extLst>
      <p:ext uri="{BB962C8B-B14F-4D97-AF65-F5344CB8AC3E}">
        <p14:creationId xmlns:p14="http://schemas.microsoft.com/office/powerpoint/2010/main" val="363368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0">
            <a:extLst>
              <a:ext uri="{FF2B5EF4-FFF2-40B4-BE49-F238E27FC236}">
                <a16:creationId xmlns:a16="http://schemas.microsoft.com/office/drawing/2014/main" xmlns="" id="{3A74395E-6CC1-10DF-9936-95ADE31CA2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7408" y="1124744"/>
            <a:ext cx="4536504" cy="3818805"/>
          </a:xfrm>
          <a:solidFill>
            <a:srgbClr val="B5D8E1"/>
          </a:solidFill>
        </p:spPr>
        <p:txBody>
          <a:bodyPr anchor="ctr"/>
          <a:lstStyle/>
          <a:p>
            <a:r>
              <a:rPr lang="ru-RU" dirty="0" smtClean="0">
                <a:solidFill>
                  <a:srgbClr val="8F00FF"/>
                </a:solidFill>
              </a:rPr>
              <a:t>Спасибо за внимание!</a:t>
            </a:r>
            <a:endParaRPr lang="ru-RU" dirty="0">
              <a:solidFill>
                <a:srgbClr val="8F00FF"/>
              </a:solidFill>
            </a:endParaRPr>
          </a:p>
        </p:txBody>
      </p:sp>
      <p:sp>
        <p:nvSpPr>
          <p:cNvPr id="12" name="Подзаголовок 11">
            <a:extLst>
              <a:ext uri="{FF2B5EF4-FFF2-40B4-BE49-F238E27FC236}">
                <a16:creationId xmlns:a16="http://schemas.microsoft.com/office/drawing/2014/main" xmlns="" id="{17278AA7-7A73-AAB2-941F-3A60F9EACA9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5589240"/>
            <a:ext cx="3995936" cy="475034"/>
          </a:xfrm>
        </p:spPr>
        <p:txBody>
          <a:bodyPr/>
          <a:lstStyle/>
          <a:p>
            <a:endParaRPr lang="ru-RU" dirty="0">
              <a:solidFill>
                <a:srgbClr val="8F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42990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FFAC00"/>
        </a:solidFill>
        <a:ln w="12700">
          <a:miter lim="400000"/>
        </a:ln>
      </a:spPr>
      <a:bodyPr lIns="45718" tIns="45718" rIns="45718" bIns="45718" anchor="ctr"/>
      <a:lstStyle>
        <a:defPPr algn="ctr">
          <a:defRPr dirty="0">
            <a:solidFill>
              <a:srgbClr val="FCAF17"/>
            </a:solidFill>
            <a:latin typeface="+mj-lt"/>
            <a:ea typeface="+mj-ea"/>
            <a:cs typeface="+mj-cs"/>
            <a:sym typeface="Calibri"/>
          </a:defRPr>
        </a:defPPr>
      </a:lstStyle>
    </a:spDef>
  </a:objectDefaults>
  <a:extraClrSchemeLst/>
  <a:extLst>
    <a:ext uri="{05A4C25C-085E-4340-85A3-A5531E510DB2}">
      <thm15:themeFamily xmlns:thm15="http://schemas.microsoft.com/office/thememl/2012/main" name="-Акселератор-презентация-паспорт" id="{9C0088D5-E3AD-4DA3-9DD5-7E557FB60ACF}" vid="{50098321-E770-47B7-88D8-2E25FD500531}"/>
    </a:ext>
  </a:extLst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FFAC00"/>
        </a:solidFill>
        <a:ln w="12700">
          <a:miter lim="400000"/>
        </a:ln>
      </a:spPr>
      <a:bodyPr lIns="45718" tIns="45718" rIns="45718" bIns="45718" anchor="ctr"/>
      <a:lstStyle>
        <a:defPPr algn="ctr">
          <a:defRPr dirty="0">
            <a:solidFill>
              <a:srgbClr val="FCAF17"/>
            </a:solidFill>
            <a:latin typeface="+mj-lt"/>
            <a:ea typeface="+mj-ea"/>
            <a:cs typeface="+mj-cs"/>
            <a:sym typeface="Calibri"/>
          </a:defRPr>
        </a:defPPr>
      </a:lstStyle>
    </a:spDef>
  </a:objectDefaults>
  <a:extraClrSchemeLst/>
  <a:extLst>
    <a:ext uri="{05A4C25C-085E-4340-85A3-A5531E510DB2}">
      <thm15:themeFamily xmlns:thm15="http://schemas.microsoft.com/office/thememl/2012/main" name="-Акселератор-презентация-паспорт" id="{9C0088D5-E3AD-4DA3-9DD5-7E557FB60ACF}" vid="{50098321-E770-47B7-88D8-2E25FD500531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 Office</Template>
  <TotalTime>365</TotalTime>
  <Words>377</Words>
  <Application>Microsoft Office PowerPoint</Application>
  <DocSecurity>0</DocSecurity>
  <PresentationFormat>Широкоэкранный</PresentationFormat>
  <Paragraphs>53</Paragraphs>
  <Slides>8</Slides>
  <Notes>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8</vt:i4>
      </vt:variant>
    </vt:vector>
  </HeadingPairs>
  <TitlesOfParts>
    <vt:vector size="19" baseType="lpstr">
      <vt:lpstr>Arial</vt:lpstr>
      <vt:lpstr>Calibri</vt:lpstr>
      <vt:lpstr>Calibri Light</vt:lpstr>
      <vt:lpstr>Gilroy-Bold</vt:lpstr>
      <vt:lpstr>Gilroy-ExtraBold</vt:lpstr>
      <vt:lpstr>Gilroy-Light</vt:lpstr>
      <vt:lpstr>Helvetica</vt:lpstr>
      <vt:lpstr>Helvetica Neue</vt:lpstr>
      <vt:lpstr>Times New Roman</vt:lpstr>
      <vt:lpstr>Тема Office</vt:lpstr>
      <vt:lpstr>1_Тема Office</vt:lpstr>
      <vt:lpstr>«Батарейка»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Спасибо за внимание!</vt:lpstr>
    </vt:vector>
  </TitlesOfParts>
  <Manager/>
  <Company/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Microsoft Office User</dc:creator>
  <cp:keywords/>
  <dc:description/>
  <cp:lastModifiedBy>Пользователь Windows</cp:lastModifiedBy>
  <cp:revision>17</cp:revision>
  <dcterms:created xsi:type="dcterms:W3CDTF">2023-07-21T07:14:15Z</dcterms:created>
  <dcterms:modified xsi:type="dcterms:W3CDTF">2023-12-07T08:02:47Z</dcterms:modified>
  <cp:category/>
  <dc:identifier/>
  <cp:contentStatus/>
  <dc:language/>
  <cp:version/>
</cp:coreProperties>
</file>