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16"/>
  </p:notesMasterIdLst>
  <p:handoutMasterIdLst>
    <p:handoutMasterId r:id="rId17"/>
  </p:handoutMasterIdLst>
  <p:sldIdLst>
    <p:sldId id="256" r:id="rId5"/>
    <p:sldId id="278" r:id="rId6"/>
    <p:sldId id="291" r:id="rId7"/>
    <p:sldId id="292" r:id="rId8"/>
    <p:sldId id="298" r:id="rId9"/>
    <p:sldId id="294" r:id="rId10"/>
    <p:sldId id="295" r:id="rId11"/>
    <p:sldId id="296" r:id="rId12"/>
    <p:sldId id="281" r:id="rId13"/>
    <p:sldId id="297" r:id="rId14"/>
    <p:sldId id="282" r:id="rId15"/>
  </p:sldIdLst>
  <p:sldSz cx="12190413" cy="6859588"/>
  <p:notesSz cx="6858000" cy="9144000"/>
  <p:defaultTextStyle>
    <a:defPPr>
      <a:defRPr lang="ru-RU"/>
    </a:defPPr>
    <a:lvl1pPr marL="0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1pPr>
    <a:lvl2pPr marL="586130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2pPr>
    <a:lvl3pPr marL="1172261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3pPr>
    <a:lvl4pPr marL="1758391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4pPr>
    <a:lvl5pPr marL="234452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5pPr>
    <a:lvl6pPr marL="293065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6pPr>
    <a:lvl7pPr marL="351678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7pPr>
    <a:lvl8pPr marL="4102913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8pPr>
    <a:lvl9pPr marL="4689043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202" userDrawn="1">
          <p15:clr>
            <a:srgbClr val="A4A3A4"/>
          </p15:clr>
        </p15:guide>
        <p15:guide id="2" orient="horz" pos="176">
          <p15:clr>
            <a:srgbClr val="A4A3A4"/>
          </p15:clr>
        </p15:guide>
        <p15:guide id="3" pos="7482">
          <p15:clr>
            <a:srgbClr val="A4A3A4"/>
          </p15:clr>
        </p15:guide>
        <p15:guide id="4" pos="19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05D5C"/>
    <a:srgbClr val="E63538"/>
    <a:srgbClr val="FF6600"/>
    <a:srgbClr val="008000"/>
    <a:srgbClr val="FF3300"/>
    <a:srgbClr val="66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2DE63D5-997A-4646-A377-4702673A728D}" styleName="Светлый стиль 2 -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93D81CF-94F2-401A-BA57-92F5A7B2D0C5}" styleName="Средний стиль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135" autoAdjust="0"/>
    <p:restoredTop sz="88673" autoAdjust="0"/>
  </p:normalViewPr>
  <p:slideViewPr>
    <p:cSldViewPr snapToGrid="0" snapToObjects="1" showGuides="1">
      <p:cViewPr>
        <p:scale>
          <a:sx n="66" d="100"/>
          <a:sy n="66" d="100"/>
        </p:scale>
        <p:origin x="1056" y="330"/>
      </p:cViewPr>
      <p:guideLst>
        <p:guide orient="horz" pos="4202"/>
        <p:guide orient="horz" pos="176"/>
        <p:guide pos="7482"/>
        <p:guide pos="19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 showGuides="1">
      <p:cViewPr varScale="1">
        <p:scale>
          <a:sx n="87" d="100"/>
          <a:sy n="87" d="100"/>
        </p:scale>
        <p:origin x="-3546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Егор Манин" userId="4a490492cb2d3a9f" providerId="LiveId" clId="{A7A2A42D-339A-440C-9225-FC52B563A55E}"/>
    <pc:docChg chg="undo custSel modSld">
      <pc:chgData name="Егор Манин" userId="4a490492cb2d3a9f" providerId="LiveId" clId="{A7A2A42D-339A-440C-9225-FC52B563A55E}" dt="2023-11-16T14:10:14.743" v="259" actId="20577"/>
      <pc:docMkLst>
        <pc:docMk/>
      </pc:docMkLst>
      <pc:sldChg chg="modSp mod">
        <pc:chgData name="Егор Манин" userId="4a490492cb2d3a9f" providerId="LiveId" clId="{A7A2A42D-339A-440C-9225-FC52B563A55E}" dt="2023-11-16T13:57:57.930" v="108" actId="20577"/>
        <pc:sldMkLst>
          <pc:docMk/>
          <pc:sldMk cId="2729082452" sldId="278"/>
        </pc:sldMkLst>
        <pc:spChg chg="mod">
          <ac:chgData name="Егор Манин" userId="4a490492cb2d3a9f" providerId="LiveId" clId="{A7A2A42D-339A-440C-9225-FC52B563A55E}" dt="2023-11-16T13:57:57.930" v="108" actId="20577"/>
          <ac:spMkLst>
            <pc:docMk/>
            <pc:sldMk cId="2729082452" sldId="278"/>
            <ac:spMk id="2" creationId="{00000000-0000-0000-0000-000000000000}"/>
          </ac:spMkLst>
        </pc:spChg>
      </pc:sldChg>
      <pc:sldChg chg="modSp mod">
        <pc:chgData name="Егор Манин" userId="4a490492cb2d3a9f" providerId="LiveId" clId="{A7A2A42D-339A-440C-9225-FC52B563A55E}" dt="2023-11-15T16:00:52.153" v="88" actId="20577"/>
        <pc:sldMkLst>
          <pc:docMk/>
          <pc:sldMk cId="3069170245" sldId="282"/>
        </pc:sldMkLst>
        <pc:spChg chg="mod">
          <ac:chgData name="Егор Манин" userId="4a490492cb2d3a9f" providerId="LiveId" clId="{A7A2A42D-339A-440C-9225-FC52B563A55E}" dt="2023-11-15T16:00:52.153" v="88" actId="20577"/>
          <ac:spMkLst>
            <pc:docMk/>
            <pc:sldMk cId="3069170245" sldId="282"/>
            <ac:spMk id="7" creationId="{00000000-0000-0000-0000-000000000000}"/>
          </ac:spMkLst>
        </pc:spChg>
      </pc:sldChg>
      <pc:sldChg chg="modSp mod">
        <pc:chgData name="Егор Манин" userId="4a490492cb2d3a9f" providerId="LiveId" clId="{A7A2A42D-339A-440C-9225-FC52B563A55E}" dt="2023-11-16T13:58:55.675" v="113" actId="20577"/>
        <pc:sldMkLst>
          <pc:docMk/>
          <pc:sldMk cId="3553453461" sldId="291"/>
        </pc:sldMkLst>
        <pc:spChg chg="mod">
          <ac:chgData name="Егор Манин" userId="4a490492cb2d3a9f" providerId="LiveId" clId="{A7A2A42D-339A-440C-9225-FC52B563A55E}" dt="2023-11-16T13:58:55.675" v="113" actId="20577"/>
          <ac:spMkLst>
            <pc:docMk/>
            <pc:sldMk cId="3553453461" sldId="291"/>
            <ac:spMk id="2" creationId="{00000000-0000-0000-0000-000000000000}"/>
          </ac:spMkLst>
        </pc:spChg>
      </pc:sldChg>
      <pc:sldChg chg="modSp mod">
        <pc:chgData name="Егор Манин" userId="4a490492cb2d3a9f" providerId="LiveId" clId="{A7A2A42D-339A-440C-9225-FC52B563A55E}" dt="2023-11-16T13:59:56.436" v="118" actId="20577"/>
        <pc:sldMkLst>
          <pc:docMk/>
          <pc:sldMk cId="2903981208" sldId="292"/>
        </pc:sldMkLst>
        <pc:spChg chg="mod">
          <ac:chgData name="Егор Манин" userId="4a490492cb2d3a9f" providerId="LiveId" clId="{A7A2A42D-339A-440C-9225-FC52B563A55E}" dt="2023-11-16T13:59:56.436" v="118" actId="20577"/>
          <ac:spMkLst>
            <pc:docMk/>
            <pc:sldMk cId="2903981208" sldId="292"/>
            <ac:spMk id="2" creationId="{00000000-0000-0000-0000-000000000000}"/>
          </ac:spMkLst>
        </pc:spChg>
      </pc:sldChg>
      <pc:sldChg chg="modSp mod">
        <pc:chgData name="Егор Манин" userId="4a490492cb2d3a9f" providerId="LiveId" clId="{A7A2A42D-339A-440C-9225-FC52B563A55E}" dt="2023-11-16T14:10:14.743" v="259" actId="20577"/>
        <pc:sldMkLst>
          <pc:docMk/>
          <pc:sldMk cId="837299783" sldId="294"/>
        </pc:sldMkLst>
        <pc:spChg chg="mod">
          <ac:chgData name="Егор Манин" userId="4a490492cb2d3a9f" providerId="LiveId" clId="{A7A2A42D-339A-440C-9225-FC52B563A55E}" dt="2023-11-16T14:10:14.743" v="259" actId="20577"/>
          <ac:spMkLst>
            <pc:docMk/>
            <pc:sldMk cId="837299783" sldId="294"/>
            <ac:spMk id="2" creationId="{00000000-0000-0000-0000-000000000000}"/>
          </ac:spMkLst>
        </pc:spChg>
        <pc:picChg chg="mod">
          <ac:chgData name="Егор Манин" userId="4a490492cb2d3a9f" providerId="LiveId" clId="{A7A2A42D-339A-440C-9225-FC52B563A55E}" dt="2023-11-16T14:07:28.326" v="222" actId="1076"/>
          <ac:picMkLst>
            <pc:docMk/>
            <pc:sldMk cId="837299783" sldId="294"/>
            <ac:picMk id="3" creationId="{00000000-0000-0000-0000-000000000000}"/>
          </ac:picMkLst>
        </pc:picChg>
      </pc:sldChg>
      <pc:sldChg chg="modSp mod">
        <pc:chgData name="Егор Манин" userId="4a490492cb2d3a9f" providerId="LiveId" clId="{A7A2A42D-339A-440C-9225-FC52B563A55E}" dt="2023-11-16T14:02:20.306" v="135" actId="255"/>
        <pc:sldMkLst>
          <pc:docMk/>
          <pc:sldMk cId="472237194" sldId="298"/>
        </pc:sldMkLst>
        <pc:graphicFrameChg chg="modGraphic">
          <ac:chgData name="Егор Манин" userId="4a490492cb2d3a9f" providerId="LiveId" clId="{A7A2A42D-339A-440C-9225-FC52B563A55E}" dt="2023-11-16T14:02:20.306" v="135" actId="255"/>
          <ac:graphicFrameMkLst>
            <pc:docMk/>
            <pc:sldMk cId="472237194" sldId="298"/>
            <ac:graphicFrameMk id="15" creationId="{079888EE-7C5B-4286-93A3-72A61607150C}"/>
          </ac:graphicFrameMkLst>
        </pc:graphicFrameChg>
      </pc:sldChg>
    </pc:docChg>
  </pc:docChgLst>
  <pc:docChgLst>
    <pc:chgData name="Егор Манин" userId="4a490492cb2d3a9f" providerId="LiveId" clId="{C33948D9-E30D-439D-B785-EA65666B0E73}"/>
    <pc:docChg chg="undo custSel modSld">
      <pc:chgData name="Егор Манин" userId="4a490492cb2d3a9f" providerId="LiveId" clId="{C33948D9-E30D-439D-B785-EA65666B0E73}" dt="2023-11-21T14:55:12.755" v="900" actId="14100"/>
      <pc:docMkLst>
        <pc:docMk/>
      </pc:docMkLst>
      <pc:sldChg chg="addSp modSp mod">
        <pc:chgData name="Егор Манин" userId="4a490492cb2d3a9f" providerId="LiveId" clId="{C33948D9-E30D-439D-B785-EA65666B0E73}" dt="2023-11-21T14:55:12.755" v="900" actId="14100"/>
        <pc:sldMkLst>
          <pc:docMk/>
          <pc:sldMk cId="3069170245" sldId="282"/>
        </pc:sldMkLst>
        <pc:spChg chg="mod">
          <ac:chgData name="Егор Манин" userId="4a490492cb2d3a9f" providerId="LiveId" clId="{C33948D9-E30D-439D-B785-EA65666B0E73}" dt="2023-11-21T14:45:00.124" v="619" actId="1076"/>
          <ac:spMkLst>
            <pc:docMk/>
            <pc:sldMk cId="3069170245" sldId="282"/>
            <ac:spMk id="6" creationId="{00000000-0000-0000-0000-000000000000}"/>
          </ac:spMkLst>
        </pc:spChg>
        <pc:spChg chg="mod">
          <ac:chgData name="Егор Манин" userId="4a490492cb2d3a9f" providerId="LiveId" clId="{C33948D9-E30D-439D-B785-EA65666B0E73}" dt="2023-11-21T14:44:32.950" v="615" actId="20577"/>
          <ac:spMkLst>
            <pc:docMk/>
            <pc:sldMk cId="3069170245" sldId="282"/>
            <ac:spMk id="7" creationId="{00000000-0000-0000-0000-000000000000}"/>
          </ac:spMkLst>
        </pc:spChg>
        <pc:picChg chg="add mod">
          <ac:chgData name="Егор Манин" userId="4a490492cb2d3a9f" providerId="LiveId" clId="{C33948D9-E30D-439D-B785-EA65666B0E73}" dt="2023-11-21T14:47:21.107" v="866" actId="14861"/>
          <ac:picMkLst>
            <pc:docMk/>
            <pc:sldMk cId="3069170245" sldId="282"/>
            <ac:picMk id="5" creationId="{AF303662-A3EC-FAC4-87A9-21A20C6C50B7}"/>
          </ac:picMkLst>
        </pc:picChg>
        <pc:picChg chg="add mod">
          <ac:chgData name="Егор Манин" userId="4a490492cb2d3a9f" providerId="LiveId" clId="{C33948D9-E30D-439D-B785-EA65666B0E73}" dt="2023-11-21T14:55:12.755" v="900" actId="14100"/>
          <ac:picMkLst>
            <pc:docMk/>
            <pc:sldMk cId="3069170245" sldId="282"/>
            <ac:picMk id="9" creationId="{94BD4A88-9E9E-724B-AA20-240931871989}"/>
          </ac:picMkLst>
        </pc:picChg>
        <pc:picChg chg="mod">
          <ac:chgData name="Егор Манин" userId="4a490492cb2d3a9f" providerId="LiveId" clId="{C33948D9-E30D-439D-B785-EA65666B0E73}" dt="2023-11-21T14:44:41.962" v="617" actId="1076"/>
          <ac:picMkLst>
            <pc:docMk/>
            <pc:sldMk cId="3069170245" sldId="282"/>
            <ac:picMk id="10" creationId="{00000000-0000-0000-0000-000000000000}"/>
          </ac:picMkLst>
        </pc:picChg>
      </pc:sldChg>
      <pc:sldChg chg="addSp delSp modSp mod">
        <pc:chgData name="Егор Манин" userId="4a490492cb2d3a9f" providerId="LiveId" clId="{C33948D9-E30D-439D-B785-EA65666B0E73}" dt="2023-11-21T13:43:37.028" v="529" actId="1076"/>
        <pc:sldMkLst>
          <pc:docMk/>
          <pc:sldMk cId="250708771" sldId="295"/>
        </pc:sldMkLst>
        <pc:picChg chg="del">
          <ac:chgData name="Егор Манин" userId="4a490492cb2d3a9f" providerId="LiveId" clId="{C33948D9-E30D-439D-B785-EA65666B0E73}" dt="2023-11-21T13:43:15.220" v="521" actId="21"/>
          <ac:picMkLst>
            <pc:docMk/>
            <pc:sldMk cId="250708771" sldId="295"/>
            <ac:picMk id="7" creationId="{00000000-0000-0000-0000-000000000000}"/>
          </ac:picMkLst>
        </pc:picChg>
        <pc:picChg chg="add mod">
          <ac:chgData name="Егор Манин" userId="4a490492cb2d3a9f" providerId="LiveId" clId="{C33948D9-E30D-439D-B785-EA65666B0E73}" dt="2023-11-21T13:43:35.469" v="528" actId="1076"/>
          <ac:picMkLst>
            <pc:docMk/>
            <pc:sldMk cId="250708771" sldId="295"/>
            <ac:picMk id="1026" creationId="{DAD93774-802C-AC70-3AE9-652686B95FAF}"/>
          </ac:picMkLst>
        </pc:picChg>
        <pc:picChg chg="add mod">
          <ac:chgData name="Егор Манин" userId="4a490492cb2d3a9f" providerId="LiveId" clId="{C33948D9-E30D-439D-B785-EA65666B0E73}" dt="2023-11-21T13:43:37.028" v="529" actId="1076"/>
          <ac:picMkLst>
            <pc:docMk/>
            <pc:sldMk cId="250708771" sldId="295"/>
            <ac:picMk id="1028" creationId="{1D2DF363-CE4E-C5B0-BD33-32778B9EFFC1}"/>
          </ac:picMkLst>
        </pc:picChg>
        <pc:picChg chg="add mod">
          <ac:chgData name="Егор Манин" userId="4a490492cb2d3a9f" providerId="LiveId" clId="{C33948D9-E30D-439D-B785-EA65666B0E73}" dt="2023-11-21T13:43:26.980" v="523" actId="1076"/>
          <ac:picMkLst>
            <pc:docMk/>
            <pc:sldMk cId="250708771" sldId="295"/>
            <ac:picMk id="1030" creationId="{E807A1C6-5D12-2843-E91A-763D8E58D0F6}"/>
          </ac:picMkLst>
        </pc:picChg>
      </pc:sldChg>
      <pc:sldChg chg="delSp modSp mod">
        <pc:chgData name="Егор Манин" userId="4a490492cb2d3a9f" providerId="LiveId" clId="{C33948D9-E30D-439D-B785-EA65666B0E73}" dt="2023-11-21T14:42:05.042" v="581" actId="20577"/>
        <pc:sldMkLst>
          <pc:docMk/>
          <pc:sldMk cId="4163999457" sldId="297"/>
        </pc:sldMkLst>
        <pc:spChg chg="mod">
          <ac:chgData name="Егор Манин" userId="4a490492cb2d3a9f" providerId="LiveId" clId="{C33948D9-E30D-439D-B785-EA65666B0E73}" dt="2023-11-21T14:42:05.042" v="581" actId="20577"/>
          <ac:spMkLst>
            <pc:docMk/>
            <pc:sldMk cId="4163999457" sldId="297"/>
            <ac:spMk id="2" creationId="{00000000-0000-0000-0000-000000000000}"/>
          </ac:spMkLst>
        </pc:spChg>
        <pc:spChg chg="del">
          <ac:chgData name="Егор Манин" userId="4a490492cb2d3a9f" providerId="LiveId" clId="{C33948D9-E30D-439D-B785-EA65666B0E73}" dt="2023-11-20T17:29:54.705" v="3" actId="21"/>
          <ac:spMkLst>
            <pc:docMk/>
            <pc:sldMk cId="4163999457" sldId="297"/>
            <ac:spMk id="4" creationId="{43B0FECC-3A6C-4C64-A1F0-908D8D172936}"/>
          </ac:spMkLst>
        </pc:spChg>
        <pc:graphicFrameChg chg="del">
          <ac:chgData name="Егор Манин" userId="4a490492cb2d3a9f" providerId="LiveId" clId="{C33948D9-E30D-439D-B785-EA65666B0E73}" dt="2023-11-20T17:49:02.049" v="388" actId="21"/>
          <ac:graphicFrameMkLst>
            <pc:docMk/>
            <pc:sldMk cId="4163999457" sldId="297"/>
            <ac:graphicFrameMk id="3" creationId="{29B15BF5-5FF7-2362-9F48-2684E8DD0B3C}"/>
          </ac:graphicFrameMkLst>
        </pc:graphicFrame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FC8F61-8705-440C-8B29-6BD7C90BE63C}" type="datetimeFigureOut">
              <a:rPr lang="ru-RU" smtClean="0"/>
              <a:pPr/>
              <a:t>21.11.2023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ABE808-1554-468C-B2C2-0DAAB620BEF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90181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1896A2-B392-49D6-B011-BDC8CAECD43A}" type="datetimeFigureOut">
              <a:rPr lang="ru-RU" smtClean="0"/>
              <a:pPr/>
              <a:t>21.11.2023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19DFDB-5F00-45A8-8ECA-5F26B55FE9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0673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1pPr>
    <a:lvl2pPr marL="586130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2pPr>
    <a:lvl3pPr marL="1172261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3pPr>
    <a:lvl4pPr marL="1758391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4pPr>
    <a:lvl5pPr marL="234452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5pPr>
    <a:lvl6pPr marL="293065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6pPr>
    <a:lvl7pPr marL="351678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7pPr>
    <a:lvl8pPr marL="4102913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8pPr>
    <a:lvl9pPr marL="4689043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6148431" y="-1"/>
            <a:ext cx="6041982" cy="685958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281" y="1841949"/>
            <a:ext cx="5753344" cy="2844046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4281" y="4685995"/>
            <a:ext cx="5753344" cy="1078445"/>
          </a:xfrm>
        </p:spPr>
        <p:txBody>
          <a:bodyPr>
            <a:normAutofit/>
          </a:bodyPr>
          <a:lstStyle>
            <a:lvl1pPr marL="0" indent="0" algn="l">
              <a:buNone/>
              <a:defRPr sz="2100">
                <a:solidFill>
                  <a:schemeClr val="bg1">
                    <a:lumMod val="95000"/>
                  </a:schemeClr>
                </a:solidFill>
              </a:defRPr>
            </a:lvl1pPr>
            <a:lvl2pPr marL="5861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2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58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44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306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167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029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6890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1111" y="6357823"/>
            <a:ext cx="7714245" cy="36521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1784630" y="687152"/>
            <a:ext cx="4012647" cy="826257"/>
          </a:xfrm>
          <a:prstGeom prst="rect">
            <a:avLst/>
          </a:prstGeom>
          <a:noFill/>
        </p:spPr>
        <p:txBody>
          <a:bodyPr wrap="none" lIns="117226" tIns="58613" rIns="117226" bIns="58613" rtlCol="0">
            <a:spAutoFit/>
          </a:bodyPr>
          <a:lstStyle/>
          <a:p>
            <a:pPr marL="0" marR="0" indent="0" algn="ctr" defTabSz="1172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i="0" dirty="0">
                <a:solidFill>
                  <a:schemeClr val="bg1"/>
                </a:solidFill>
                <a:latin typeface="+mj-lt"/>
              </a:rPr>
              <a:t>Череповецкий</a:t>
            </a:r>
            <a:endParaRPr lang="en-US" b="0" i="0" dirty="0">
              <a:solidFill>
                <a:schemeClr val="bg1"/>
              </a:solidFill>
              <a:latin typeface="+mj-lt"/>
            </a:endParaRPr>
          </a:p>
          <a:p>
            <a:pPr marL="0" marR="0" indent="0" algn="ctr" defTabSz="1172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i="0" dirty="0">
                <a:solidFill>
                  <a:schemeClr val="bg1"/>
                </a:solidFill>
                <a:latin typeface="+mj-lt"/>
              </a:rPr>
              <a:t>государственный университет</a:t>
            </a:r>
            <a:endParaRPr lang="ru-RU" dirty="0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pic>
        <p:nvPicPr>
          <p:cNvPr id="8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521" y="983009"/>
            <a:ext cx="10971372" cy="5144573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9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0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6118257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Содержимое 2"/>
          <p:cNvSpPr>
            <a:spLocks noGrp="1"/>
          </p:cNvSpPr>
          <p:nvPr>
            <p:ph idx="1"/>
          </p:nvPr>
        </p:nvSpPr>
        <p:spPr>
          <a:xfrm>
            <a:off x="512515" y="983009"/>
            <a:ext cx="5434286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7" name="Содержимое 2"/>
          <p:cNvSpPr>
            <a:spLocks noGrp="1"/>
          </p:cNvSpPr>
          <p:nvPr>
            <p:ph idx="16"/>
          </p:nvPr>
        </p:nvSpPr>
        <p:spPr>
          <a:xfrm>
            <a:off x="6289712" y="983009"/>
            <a:ext cx="5434286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2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три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11110" y="983010"/>
            <a:ext cx="3611023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4105386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Содержимое 2"/>
          <p:cNvSpPr>
            <a:spLocks noGrp="1"/>
          </p:cNvSpPr>
          <p:nvPr>
            <p:ph idx="13"/>
          </p:nvPr>
        </p:nvSpPr>
        <p:spPr>
          <a:xfrm>
            <a:off x="4288638" y="983010"/>
            <a:ext cx="3611023" cy="5144571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cxnSp>
        <p:nvCxnSpPr>
          <p:cNvPr id="11" name="Прямая соединительная линия 10"/>
          <p:cNvCxnSpPr/>
          <p:nvPr userDrawn="1"/>
        </p:nvCxnSpPr>
        <p:spPr>
          <a:xfrm>
            <a:off x="8082913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Содержимое 2"/>
          <p:cNvSpPr>
            <a:spLocks noGrp="1"/>
          </p:cNvSpPr>
          <p:nvPr>
            <p:ph idx="14"/>
          </p:nvPr>
        </p:nvSpPr>
        <p:spPr>
          <a:xfrm>
            <a:off x="8266164" y="983010"/>
            <a:ext cx="3611023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5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Содержимое 2"/>
          <p:cNvSpPr>
            <a:spLocks noGrp="1"/>
          </p:cNvSpPr>
          <p:nvPr>
            <p:ph idx="13"/>
          </p:nvPr>
        </p:nvSpPr>
        <p:spPr>
          <a:xfrm>
            <a:off x="6174715" y="983009"/>
            <a:ext cx="5517482" cy="5144573"/>
          </a:xfrm>
        </p:spPr>
        <p:txBody>
          <a:bodyPr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4"/>
          </p:nvPr>
        </p:nvSpPr>
        <p:spPr>
          <a:xfrm>
            <a:off x="524514" y="983208"/>
            <a:ext cx="5517690" cy="5144691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объект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Содержимое 2"/>
          <p:cNvSpPr>
            <a:spLocks noGrp="1"/>
          </p:cNvSpPr>
          <p:nvPr>
            <p:ph idx="13"/>
          </p:nvPr>
        </p:nvSpPr>
        <p:spPr>
          <a:xfrm>
            <a:off x="524514" y="3932036"/>
            <a:ext cx="11167682" cy="2195546"/>
          </a:xfrm>
        </p:spPr>
        <p:txBody>
          <a:bodyPr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4"/>
          </p:nvPr>
        </p:nvSpPr>
        <p:spPr>
          <a:xfrm>
            <a:off x="524514" y="983208"/>
            <a:ext cx="11167682" cy="2796128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pic>
        <p:nvPicPr>
          <p:cNvPr id="7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Шаг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18"/>
          <p:cNvSpPr>
            <a:spLocks noGrp="1"/>
          </p:cNvSpPr>
          <p:nvPr>
            <p:ph type="body" sz="quarter" idx="24"/>
          </p:nvPr>
        </p:nvSpPr>
        <p:spPr>
          <a:xfrm>
            <a:off x="2088070" y="3878127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22" name="Текст 18"/>
          <p:cNvSpPr>
            <a:spLocks noGrp="1"/>
          </p:cNvSpPr>
          <p:nvPr>
            <p:ph type="body" sz="quarter" idx="26"/>
          </p:nvPr>
        </p:nvSpPr>
        <p:spPr>
          <a:xfrm>
            <a:off x="7802084" y="3876272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24" name="Текст 18"/>
          <p:cNvSpPr>
            <a:spLocks noGrp="1"/>
          </p:cNvSpPr>
          <p:nvPr>
            <p:ph type="body" sz="quarter" idx="28"/>
          </p:nvPr>
        </p:nvSpPr>
        <p:spPr>
          <a:xfrm>
            <a:off x="7802084" y="1620535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9" name="Текст 18"/>
          <p:cNvSpPr>
            <a:spLocks noGrp="1"/>
          </p:cNvSpPr>
          <p:nvPr>
            <p:ph type="body" sz="quarter" idx="23"/>
          </p:nvPr>
        </p:nvSpPr>
        <p:spPr>
          <a:xfrm>
            <a:off x="2088879" y="1619625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16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Рисунок 25"/>
          <p:cNvSpPr>
            <a:spLocks noGrp="1"/>
          </p:cNvSpPr>
          <p:nvPr>
            <p:ph type="pic" sz="quarter" idx="30"/>
          </p:nvPr>
        </p:nvSpPr>
        <p:spPr>
          <a:xfrm>
            <a:off x="758776" y="1813465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7" name="Рисунок 25"/>
          <p:cNvSpPr>
            <a:spLocks noGrp="1"/>
          </p:cNvSpPr>
          <p:nvPr>
            <p:ph type="pic" sz="quarter" idx="31"/>
          </p:nvPr>
        </p:nvSpPr>
        <p:spPr>
          <a:xfrm>
            <a:off x="6464251" y="1813465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8" name="Рисунок 25"/>
          <p:cNvSpPr>
            <a:spLocks noGrp="1"/>
          </p:cNvSpPr>
          <p:nvPr>
            <p:ph type="pic" sz="quarter" idx="32"/>
          </p:nvPr>
        </p:nvSpPr>
        <p:spPr>
          <a:xfrm>
            <a:off x="6464251" y="4070112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9" name="Рисунок 25"/>
          <p:cNvSpPr>
            <a:spLocks noGrp="1"/>
          </p:cNvSpPr>
          <p:nvPr>
            <p:ph type="pic" sz="quarter" idx="33"/>
          </p:nvPr>
        </p:nvSpPr>
        <p:spPr>
          <a:xfrm>
            <a:off x="758776" y="4070112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аблица 1"/>
          <p:cNvSpPr>
            <a:spLocks noGrp="1"/>
          </p:cNvSpPr>
          <p:nvPr userDrawn="1">
            <p:ph type="tbl" sz="quarter" idx="12"/>
          </p:nvPr>
        </p:nvSpPr>
        <p:spPr>
          <a:xfrm>
            <a:off x="487617" y="2109174"/>
            <a:ext cx="11204580" cy="4027474"/>
          </a:xfrm>
        </p:spPr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9" name="Заголовок 1"/>
          <p:cNvSpPr txBox="1">
            <a:spLocks/>
          </p:cNvSpPr>
          <p:nvPr userDrawn="1"/>
        </p:nvSpPr>
        <p:spPr>
          <a:xfrm>
            <a:off x="311110" y="1"/>
            <a:ext cx="11119190" cy="777014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l">
              <a:defRPr/>
            </a:lvl1pPr>
          </a:lstStyle>
          <a:p>
            <a:pPr marL="0" marR="0" lvl="0" indent="0" algn="l" defTabSz="11722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Образец заголовка</a:t>
            </a:r>
          </a:p>
        </p:txBody>
      </p:sp>
      <p:sp>
        <p:nvSpPr>
          <p:cNvPr id="12" name="Текст 10"/>
          <p:cNvSpPr>
            <a:spLocks noGrp="1"/>
          </p:cNvSpPr>
          <p:nvPr>
            <p:ph type="body" sz="quarter" idx="14"/>
          </p:nvPr>
        </p:nvSpPr>
        <p:spPr>
          <a:xfrm>
            <a:off x="487616" y="991957"/>
            <a:ext cx="11204580" cy="1117217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а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 txBox="1">
            <a:spLocks/>
          </p:cNvSpPr>
          <p:nvPr userDrawn="1"/>
        </p:nvSpPr>
        <p:spPr>
          <a:xfrm>
            <a:off x="311110" y="1"/>
            <a:ext cx="11119190" cy="777014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l">
              <a:defRPr/>
            </a:lvl1pPr>
          </a:lstStyle>
          <a:p>
            <a:pPr marL="0" marR="0" lvl="0" indent="0" algn="l" defTabSz="11722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Образец заголовка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6"/>
          </p:nvPr>
        </p:nvSpPr>
        <p:spPr>
          <a:xfrm>
            <a:off x="561820" y="3263209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5" name="Текст 13"/>
          <p:cNvSpPr>
            <a:spLocks noGrp="1"/>
          </p:cNvSpPr>
          <p:nvPr>
            <p:ph type="body" sz="quarter" idx="17"/>
          </p:nvPr>
        </p:nvSpPr>
        <p:spPr>
          <a:xfrm>
            <a:off x="3390024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6" name="Текст 13"/>
          <p:cNvSpPr>
            <a:spLocks noGrp="1"/>
          </p:cNvSpPr>
          <p:nvPr>
            <p:ph type="body" sz="quarter" idx="18"/>
          </p:nvPr>
        </p:nvSpPr>
        <p:spPr>
          <a:xfrm>
            <a:off x="6218227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7" name="Текст 13"/>
          <p:cNvSpPr>
            <a:spLocks noGrp="1"/>
          </p:cNvSpPr>
          <p:nvPr>
            <p:ph type="body" sz="quarter" idx="19"/>
          </p:nvPr>
        </p:nvSpPr>
        <p:spPr>
          <a:xfrm>
            <a:off x="9046431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8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Рисунок 19"/>
          <p:cNvSpPr>
            <a:spLocks noGrp="1"/>
          </p:cNvSpPr>
          <p:nvPr>
            <p:ph type="pic" sz="quarter" idx="20"/>
          </p:nvPr>
        </p:nvSpPr>
        <p:spPr>
          <a:xfrm>
            <a:off x="859466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21" name="Рисунок 19"/>
          <p:cNvSpPr>
            <a:spLocks noGrp="1"/>
          </p:cNvSpPr>
          <p:nvPr>
            <p:ph type="pic" sz="quarter" idx="21"/>
          </p:nvPr>
        </p:nvSpPr>
        <p:spPr>
          <a:xfrm>
            <a:off x="3687670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22" name="Рисунок 19"/>
          <p:cNvSpPr>
            <a:spLocks noGrp="1"/>
          </p:cNvSpPr>
          <p:nvPr>
            <p:ph type="pic" sz="quarter" idx="22"/>
          </p:nvPr>
        </p:nvSpPr>
        <p:spPr>
          <a:xfrm>
            <a:off x="6515873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23" name="Рисунок 19"/>
          <p:cNvSpPr>
            <a:spLocks noGrp="1"/>
          </p:cNvSpPr>
          <p:nvPr>
            <p:ph type="pic" sz="quarter" idx="23"/>
          </p:nvPr>
        </p:nvSpPr>
        <p:spPr>
          <a:xfrm>
            <a:off x="9344077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21" y="274701"/>
            <a:ext cx="10971372" cy="1143265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521" y="1600571"/>
            <a:ext cx="10971372" cy="4527011"/>
          </a:xfrm>
          <a:prstGeom prst="rect">
            <a:avLst/>
          </a:prstGeom>
        </p:spPr>
        <p:txBody>
          <a:bodyPr vert="horz" lIns="117226" tIns="58613" rIns="117226" bIns="58613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1111" y="6357823"/>
            <a:ext cx="7714245" cy="365210"/>
          </a:xfrm>
          <a:prstGeom prst="rect">
            <a:avLst/>
          </a:prstGeom>
        </p:spPr>
        <p:txBody>
          <a:bodyPr vert="horz" lIns="117226" tIns="58613" rIns="117226" bIns="58613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1119776" y="6357823"/>
            <a:ext cx="757411" cy="365210"/>
          </a:xfrm>
          <a:prstGeom prst="rect">
            <a:avLst/>
          </a:prstGeom>
        </p:spPr>
        <p:txBody>
          <a:bodyPr vert="horz" lIns="117226" tIns="58613" rIns="117226" bIns="58613" rtlCol="0" anchor="ctr"/>
          <a:lstStyle>
            <a:lvl1pPr algn="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hf hdr="0" dt="0"/>
  <p:txStyles>
    <p:titleStyle>
      <a:lvl1pPr algn="l" defTabSz="1172261" rtl="0" eaLnBrk="1" latinLnBrk="0" hangingPunct="1">
        <a:spcBef>
          <a:spcPct val="0"/>
        </a:spcBef>
        <a:buNone/>
        <a:defRPr sz="31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036" indent="-2036" algn="l" defTabSz="1172261" rtl="0" eaLnBrk="1" latinLnBrk="0" hangingPunct="1">
        <a:spcBef>
          <a:spcPct val="20000"/>
        </a:spcBef>
        <a:buFont typeface="Arial" pitchFamily="34" charset="0"/>
        <a:buNone/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461985" indent="-4070" algn="l" defTabSz="1172261" rtl="0" eaLnBrk="1" latinLnBrk="0" hangingPunct="1">
        <a:spcBef>
          <a:spcPct val="20000"/>
        </a:spcBef>
        <a:buFont typeface="Arial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373744" indent="2036" algn="l" defTabSz="1172261" rtl="0" eaLnBrk="1" latinLnBrk="0" hangingPunct="1">
        <a:spcBef>
          <a:spcPct val="20000"/>
        </a:spcBef>
        <a:buFont typeface="Arial" pitchFamily="34" charset="0"/>
        <a:buNone/>
        <a:defRPr sz="1500" kern="1200">
          <a:solidFill>
            <a:schemeClr val="bg1">
              <a:lumMod val="75000"/>
            </a:schemeClr>
          </a:solidFill>
          <a:latin typeface="+mn-lt"/>
          <a:ea typeface="+mn-ea"/>
          <a:cs typeface="+mn-cs"/>
        </a:defRPr>
      </a:lvl3pPr>
      <a:lvl4pPr marL="2051456" indent="-293065" algn="l" defTabSz="1172261" rtl="0" eaLnBrk="1" latinLnBrk="0" hangingPunct="1">
        <a:spcBef>
          <a:spcPct val="20000"/>
        </a:spcBef>
        <a:buFont typeface="Arial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37587" indent="-293065" algn="l" defTabSz="1172261" rtl="0" eaLnBrk="1" latinLnBrk="0" hangingPunct="1">
        <a:spcBef>
          <a:spcPct val="20000"/>
        </a:spcBef>
        <a:buFont typeface="Arial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23717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80984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39597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498210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586130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1172261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758391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452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93065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51678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102913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689043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281" y="1636354"/>
            <a:ext cx="5753344" cy="1838366"/>
          </a:xfrm>
        </p:spPr>
        <p:txBody>
          <a:bodyPr>
            <a:normAutofit/>
          </a:bodyPr>
          <a:lstStyle/>
          <a:p>
            <a:r>
              <a:rPr lang="ru-RU" sz="3200" dirty="0"/>
              <a:t>Ветер Успеха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5771" y="5106389"/>
            <a:ext cx="1529004" cy="14529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657" y="5813806"/>
            <a:ext cx="2505075" cy="71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9168" y="5813806"/>
            <a:ext cx="1552575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8890" y="5777723"/>
            <a:ext cx="774596" cy="767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013" y="5793054"/>
            <a:ext cx="758535" cy="762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176030" y="3404503"/>
            <a:ext cx="7174795" cy="1495017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ctr" defTabSz="1172261" rtl="0" eaLnBrk="1" latinLnBrk="0" hangingPunct="1">
              <a:spcBef>
                <a:spcPct val="0"/>
              </a:spcBef>
              <a:buNone/>
              <a:defRPr sz="31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marR="5080" algn="ctr">
              <a:lnSpc>
                <a:spcPts val="3820"/>
              </a:lnSpc>
              <a:spcBef>
                <a:spcPts val="70"/>
              </a:spcBef>
            </a:pPr>
            <a:r>
              <a:rPr lang="ru-RU" sz="200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Исследование</a:t>
            </a:r>
            <a:r>
              <a:rPr lang="ru-RU" sz="2000" spc="-14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lang="ru-RU" sz="200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возможности </a:t>
            </a:r>
            <a:r>
              <a:rPr lang="ru-RU" sz="2000" dirty="0">
                <a:solidFill>
                  <a:srgbClr val="FFFFFF"/>
                </a:solidFill>
                <a:latin typeface="Lucida Sans Unicode"/>
                <a:cs typeface="Lucida Sans Unicode"/>
              </a:rPr>
              <a:t>ветроустановок</a:t>
            </a:r>
            <a:r>
              <a:rPr lang="ru-RU" sz="2000" spc="-22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lang="ru-RU" sz="2000" dirty="0">
                <a:solidFill>
                  <a:srgbClr val="FFFFFF"/>
                </a:solidFill>
                <a:latin typeface="Lucida Sans Unicode"/>
                <a:cs typeface="Lucida Sans Unicode"/>
              </a:rPr>
              <a:t>на</a:t>
            </a:r>
            <a:r>
              <a:rPr lang="ru-RU" sz="2000" spc="-22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lang="ru-RU" sz="200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острове </a:t>
            </a:r>
            <a:r>
              <a:rPr lang="ru-RU" sz="2000" spc="-10" dirty="0" err="1">
                <a:solidFill>
                  <a:srgbClr val="FFFFFF"/>
                </a:solidFill>
                <a:latin typeface="Lucida Sans Unicode"/>
                <a:cs typeface="Lucida Sans Unicode"/>
              </a:rPr>
              <a:t>Ваганиха</a:t>
            </a:r>
            <a:endParaRPr lang="ru-RU" sz="2000" dirty="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94985" y="1"/>
            <a:ext cx="11119190" cy="777014"/>
          </a:xfrm>
        </p:spPr>
        <p:txBody>
          <a:bodyPr/>
          <a:lstStyle/>
          <a:p>
            <a:r>
              <a:rPr lang="ru-RU" dirty="0"/>
              <a:t>Актуальность проекта и проблема клиента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97250" y="995132"/>
            <a:ext cx="10971372" cy="5144573"/>
          </a:xfrm>
        </p:spPr>
        <p:txBody>
          <a:bodyPr>
            <a:normAutofit/>
          </a:bodyPr>
          <a:lstStyle/>
          <a:p>
            <a:r>
              <a:rPr lang="ru-RU" sz="2000" dirty="0"/>
              <a:t>Актуальность проекта связана с необходимостью обеспечения надежного и доступного источника энергии для изолированных территорий. </a:t>
            </a:r>
          </a:p>
          <a:p>
            <a:pPr marL="15875" indent="0"/>
            <a:r>
              <a:rPr lang="ru-RU" sz="2000" dirty="0"/>
              <a:t>1. Экономическая эффективность.</a:t>
            </a:r>
          </a:p>
          <a:p>
            <a:pPr marL="15875" indent="0"/>
            <a:r>
              <a:rPr lang="ru-RU" sz="2000" dirty="0"/>
              <a:t>2. Уменьшение зависимости от централизованных систем. </a:t>
            </a:r>
          </a:p>
          <a:p>
            <a:pPr marL="15875" indent="0"/>
            <a:r>
              <a:rPr lang="ru-RU" sz="2000" dirty="0"/>
              <a:t>3. Экологическая устойчивость. </a:t>
            </a:r>
          </a:p>
          <a:p>
            <a:pPr marL="15875" indent="0"/>
            <a:r>
              <a:rPr lang="ru-RU" sz="2000" dirty="0"/>
              <a:t>4. Комфорт.</a:t>
            </a:r>
          </a:p>
          <a:p>
            <a:pPr marL="15875" indent="0"/>
            <a:r>
              <a:rPr lang="ru-RU" sz="2000" b="0" i="0" dirty="0">
                <a:effectLst/>
              </a:rPr>
              <a:t>Проблема клиента в данном случае заключается в необходимости обеспечения надежного и доступного источника энергии для острова </a:t>
            </a:r>
            <a:r>
              <a:rPr lang="ru-RU" sz="2000" b="0" i="0" dirty="0" err="1">
                <a:effectLst/>
              </a:rPr>
              <a:t>Ваганиха</a:t>
            </a:r>
            <a:r>
              <a:rPr lang="ru-RU" sz="2000" b="0" i="0" dirty="0">
                <a:effectLst/>
              </a:rPr>
              <a:t>. В связи с изолированностью острова, традиционные методы генерации энергии, такие как использование ископаемого топлива или подключение к централизованной электросети, могут быть недоступны или экономически невыгодными.</a:t>
            </a:r>
            <a:endParaRPr lang="ru-RU" sz="2000" dirty="0"/>
          </a:p>
          <a:p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41726" y="4503019"/>
            <a:ext cx="3767628" cy="2722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0824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3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Решение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b="1" dirty="0"/>
              <a:t>Техническое решение: </a:t>
            </a:r>
          </a:p>
          <a:p>
            <a:r>
              <a:rPr lang="ru-RU" sz="2400" dirty="0"/>
              <a:t>В качестве технического решения наш Стартап-проект решает проблему обеспечения острова </a:t>
            </a:r>
            <a:r>
              <a:rPr lang="ru-RU" sz="2400" dirty="0" err="1"/>
              <a:t>Ваганиха</a:t>
            </a:r>
            <a:r>
              <a:rPr lang="ru-RU" sz="2400" dirty="0"/>
              <a:t> экологически чистой и возобновляемой энергией за счет </a:t>
            </a:r>
            <a:r>
              <a:rPr lang="ru-RU" sz="2400" dirty="0" err="1"/>
              <a:t>ветрогенераторной</a:t>
            </a:r>
            <a:r>
              <a:rPr lang="ru-RU" sz="2400" dirty="0"/>
              <a:t> установки. Проект позволит обеспечить остров электроэнергией, которая будет производиться из возобновляемого источника энергии – ветра, без загрязнения окружающей среды и без необходимости использования ископаемых топлив.</a:t>
            </a:r>
            <a:endParaRPr lang="ru-RU" sz="2400" b="1" dirty="0"/>
          </a:p>
          <a:p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4803" y="3721608"/>
            <a:ext cx="3964973" cy="3137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4534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Целевая аудитория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Основными клиентами </a:t>
            </a:r>
            <a:r>
              <a:rPr lang="ru-RU" b="0" i="0" dirty="0">
                <a:effectLst/>
              </a:rPr>
              <a:t>данного проекта являются жители острова </a:t>
            </a:r>
            <a:r>
              <a:rPr lang="ru-RU" b="0" i="0" dirty="0" err="1">
                <a:effectLst/>
              </a:rPr>
              <a:t>Ваганиха</a:t>
            </a:r>
            <a:r>
              <a:rPr lang="ru-RU" b="0" i="0" dirty="0">
                <a:effectLst/>
              </a:rPr>
              <a:t>, а также организации расположенные на острове и зависящие от стабильного и надежного энергоснабжения.</a:t>
            </a:r>
            <a:r>
              <a:rPr lang="ru-RU" dirty="0"/>
              <a:t>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8869" y="3423210"/>
            <a:ext cx="3415386" cy="2704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9812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91832EEE-1AC9-4BF9-9CFE-491C9C9688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Бизнес-модель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40A7DF5-B479-4F0A-B10E-579C497C72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5</a:t>
            </a:fld>
            <a:endParaRPr lang="ru-RU"/>
          </a:p>
        </p:txBody>
      </p:sp>
      <p:graphicFrame>
        <p:nvGraphicFramePr>
          <p:cNvPr id="15" name="Таблица 15">
            <a:extLst>
              <a:ext uri="{FF2B5EF4-FFF2-40B4-BE49-F238E27FC236}">
                <a16:creationId xmlns:a16="http://schemas.microsoft.com/office/drawing/2014/main" id="{079888EE-7C5B-4286-93A3-72A61607150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12836211"/>
              </p:ext>
            </p:extLst>
          </p:nvPr>
        </p:nvGraphicFramePr>
        <p:xfrm>
          <a:off x="121920" y="914400"/>
          <a:ext cx="11871960" cy="5898552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2374392">
                  <a:extLst>
                    <a:ext uri="{9D8B030D-6E8A-4147-A177-3AD203B41FA5}">
                      <a16:colId xmlns:a16="http://schemas.microsoft.com/office/drawing/2014/main" val="3443851104"/>
                    </a:ext>
                  </a:extLst>
                </a:gridCol>
                <a:gridCol w="2374392">
                  <a:extLst>
                    <a:ext uri="{9D8B030D-6E8A-4147-A177-3AD203B41FA5}">
                      <a16:colId xmlns:a16="http://schemas.microsoft.com/office/drawing/2014/main" val="677470015"/>
                    </a:ext>
                  </a:extLst>
                </a:gridCol>
                <a:gridCol w="1187196">
                  <a:extLst>
                    <a:ext uri="{9D8B030D-6E8A-4147-A177-3AD203B41FA5}">
                      <a16:colId xmlns:a16="http://schemas.microsoft.com/office/drawing/2014/main" val="4030364767"/>
                    </a:ext>
                  </a:extLst>
                </a:gridCol>
                <a:gridCol w="1187196">
                  <a:extLst>
                    <a:ext uri="{9D8B030D-6E8A-4147-A177-3AD203B41FA5}">
                      <a16:colId xmlns:a16="http://schemas.microsoft.com/office/drawing/2014/main" val="2419540326"/>
                    </a:ext>
                  </a:extLst>
                </a:gridCol>
                <a:gridCol w="2374392">
                  <a:extLst>
                    <a:ext uri="{9D8B030D-6E8A-4147-A177-3AD203B41FA5}">
                      <a16:colId xmlns:a16="http://schemas.microsoft.com/office/drawing/2014/main" val="2954151387"/>
                    </a:ext>
                  </a:extLst>
                </a:gridCol>
                <a:gridCol w="2374392">
                  <a:extLst>
                    <a:ext uri="{9D8B030D-6E8A-4147-A177-3AD203B41FA5}">
                      <a16:colId xmlns:a16="http://schemas.microsoft.com/office/drawing/2014/main" val="3464940227"/>
                    </a:ext>
                  </a:extLst>
                </a:gridCol>
              </a:tblGrid>
              <a:tr h="2270760">
                <a:tc rowSpan="3">
                  <a:txBody>
                    <a:bodyPr/>
                    <a:lstStyle/>
                    <a:p>
                      <a:r>
                        <a:rPr lang="ru-RU" sz="2200" b="1" dirty="0"/>
                        <a:t>Ключевые поставщики</a:t>
                      </a:r>
                    </a:p>
                    <a:p>
                      <a:r>
                        <a:rPr lang="ru-RU" sz="20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ООО "ЭНЕРГИЯ ПРО«</a:t>
                      </a:r>
                    </a:p>
                    <a:p>
                      <a:r>
                        <a:rPr lang="ru-RU" sz="20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ООО «Энергосистемы»</a:t>
                      </a:r>
                      <a:endParaRPr lang="ru-RU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200" b="1" dirty="0"/>
                        <a:t>Ключевая деятельность</a:t>
                      </a:r>
                    </a:p>
                    <a:p>
                      <a:r>
                        <a:rPr lang="ru-RU" sz="1950" b="0" dirty="0"/>
                        <a:t>Обеспечение острова </a:t>
                      </a:r>
                      <a:r>
                        <a:rPr lang="ru-RU" sz="1950" b="0" dirty="0" err="1"/>
                        <a:t>Ваганиха</a:t>
                      </a:r>
                      <a:r>
                        <a:rPr lang="ru-RU" sz="1950" b="0" dirty="0"/>
                        <a:t> надежным энергоснабжением</a:t>
                      </a:r>
                    </a:p>
                  </a:txBody>
                  <a:tcPr/>
                </a:tc>
                <a:tc rowSpan="3" gridSpan="2">
                  <a:txBody>
                    <a:bodyPr/>
                    <a:lstStyle/>
                    <a:p>
                      <a:r>
                        <a:rPr lang="ru-RU" sz="2200" b="1" dirty="0"/>
                        <a:t>Ценностное предложение</a:t>
                      </a:r>
                    </a:p>
                    <a:p>
                      <a:r>
                        <a:rPr lang="ru-RU" sz="2000" b="0" dirty="0"/>
                        <a:t>Гарантированное качество ветрогенератора.</a:t>
                      </a:r>
                    </a:p>
                    <a:p>
                      <a:endParaRPr lang="ru-RU" sz="2000" b="0" dirty="0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2200" b="1" dirty="0"/>
                        <a:t>Взаимоотношение с клиентами</a:t>
                      </a:r>
                    </a:p>
                    <a:p>
                      <a:r>
                        <a:rPr lang="ru-RU" sz="2000" b="0" dirty="0"/>
                        <a:t>Установка ветрогенератора учитывает местоположение участка и пожеланий клиента</a:t>
                      </a:r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r>
                        <a:rPr lang="ru-RU" sz="2200" b="1" dirty="0"/>
                        <a:t>Потребительский сегмент</a:t>
                      </a:r>
                    </a:p>
                    <a:p>
                      <a:r>
                        <a:rPr lang="ru-RU" sz="2000" b="0" dirty="0"/>
                        <a:t>Жители острова </a:t>
                      </a:r>
                      <a:r>
                        <a:rPr lang="ru-RU" sz="2000" b="0" dirty="0" err="1"/>
                        <a:t>Ваганиха</a:t>
                      </a:r>
                      <a:endParaRPr lang="ru-RU" sz="20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1424811"/>
                  </a:ext>
                </a:extLst>
              </a:tr>
              <a:tr h="65337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2200" b="1" dirty="0"/>
                        <a:t>Ключевые ресурсы</a:t>
                      </a:r>
                    </a:p>
                    <a:p>
                      <a:r>
                        <a:rPr lang="ru-RU" sz="2000" b="0" dirty="0"/>
                        <a:t>Качественные ветрогенераторы, надежные работники</a:t>
                      </a:r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2000" b="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7443833"/>
                  </a:ext>
                </a:extLst>
              </a:tr>
              <a:tr h="120396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r>
                        <a:rPr lang="ru-RU" sz="2000" b="1" dirty="0"/>
                        <a:t>Ключевые ресурсы</a:t>
                      </a:r>
                    </a:p>
                    <a:p>
                      <a:r>
                        <a:rPr lang="ru-RU" sz="2000" b="0" dirty="0"/>
                        <a:t>Качественные ветрогенераторы, надежные работники</a:t>
                      </a:r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/>
                        <a:t>Каналы сбыта</a:t>
                      </a:r>
                    </a:p>
                    <a:p>
                      <a:r>
                        <a:rPr lang="ru-RU" sz="2000" b="0" dirty="0"/>
                        <a:t>Прямая связь с администрацией острова</a:t>
                      </a:r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9763094"/>
                  </a:ext>
                </a:extLst>
              </a:tr>
              <a:tr h="1357032">
                <a:tc gridSpan="3">
                  <a:txBody>
                    <a:bodyPr/>
                    <a:lstStyle/>
                    <a:p>
                      <a:r>
                        <a:rPr lang="ru-RU" sz="2200" b="1" dirty="0"/>
                        <a:t>Структура издержек</a:t>
                      </a:r>
                    </a:p>
                    <a:p>
                      <a:r>
                        <a:rPr lang="ru-RU" sz="2000" b="0" dirty="0"/>
                        <a:t>Оплата труда, стоимость закупки </a:t>
                      </a:r>
                      <a:r>
                        <a:rPr lang="ru-RU" sz="2000" b="0" dirty="0" err="1"/>
                        <a:t>ветрогенерирующих</a:t>
                      </a:r>
                      <a:r>
                        <a:rPr lang="ru-RU" sz="2000" b="0" dirty="0"/>
                        <a:t> установок и их транспортировка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ru-RU" sz="2200" b="1" dirty="0"/>
                        <a:t>Потоки доходов</a:t>
                      </a:r>
                    </a:p>
                    <a:p>
                      <a:r>
                        <a:rPr lang="ru-RU" sz="2000" b="0" dirty="0"/>
                        <a:t>Заключение договоров об использовании электроэнергии </a:t>
                      </a:r>
                      <a:r>
                        <a:rPr lang="ru-RU" sz="2000" b="0" dirty="0" err="1"/>
                        <a:t>ветрогенерирующих</a:t>
                      </a:r>
                      <a:r>
                        <a:rPr lang="ru-RU" sz="2000" b="0" dirty="0"/>
                        <a:t> установок(аренда ветряков)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20223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722371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Рынок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27109" y="995132"/>
            <a:ext cx="10971372" cy="5144573"/>
          </a:xfrm>
        </p:spPr>
        <p:txBody>
          <a:bodyPr>
            <a:normAutofit/>
          </a:bodyPr>
          <a:lstStyle/>
          <a:p>
            <a:pPr marL="0" indent="0" algn="l"/>
            <a:r>
              <a:rPr lang="ru-RU" sz="2000" dirty="0"/>
              <a:t>С</a:t>
            </a:r>
            <a:r>
              <a:rPr lang="ru-RU" sz="2000" b="0" i="0" dirty="0">
                <a:effectLst/>
              </a:rPr>
              <a:t>прос на рынке на возобновляемые источники энергии постоянно растет. Разработка проекта </a:t>
            </a:r>
            <a:r>
              <a:rPr lang="ru-RU" sz="2000" b="0" i="0" dirty="0" err="1">
                <a:effectLst/>
              </a:rPr>
              <a:t>ветрогенерирующей</a:t>
            </a:r>
            <a:r>
              <a:rPr lang="ru-RU" sz="2000" b="0" i="0" dirty="0">
                <a:effectLst/>
              </a:rPr>
              <a:t> установки на острове </a:t>
            </a:r>
            <a:r>
              <a:rPr lang="ru-RU" sz="2000" b="0" i="0" dirty="0" err="1">
                <a:effectLst/>
              </a:rPr>
              <a:t>Ваганиха</a:t>
            </a:r>
            <a:r>
              <a:rPr lang="ru-RU" sz="2000" b="0" i="0" dirty="0">
                <a:effectLst/>
              </a:rPr>
              <a:t> будет способствовать привлечению инвестиций в отрасль ветроэнергетики. Рынок ветроэнергетики и разработки </a:t>
            </a:r>
            <a:r>
              <a:rPr lang="ru-RU" sz="2000" b="0" i="0" dirty="0" err="1">
                <a:effectLst/>
              </a:rPr>
              <a:t>ветрогенерирующих</a:t>
            </a:r>
            <a:r>
              <a:rPr lang="ru-RU" sz="2000" b="0" i="0" dirty="0">
                <a:effectLst/>
              </a:rPr>
              <a:t> установок на острове </a:t>
            </a:r>
            <a:r>
              <a:rPr lang="ru-RU" sz="2000" b="0" i="0" dirty="0" err="1">
                <a:effectLst/>
              </a:rPr>
              <a:t>Ваганиха</a:t>
            </a:r>
            <a:r>
              <a:rPr lang="ru-RU" sz="2000" b="0" i="0" dirty="0">
                <a:effectLst/>
              </a:rPr>
              <a:t> имеет несколько преимуществ:</a:t>
            </a:r>
          </a:p>
          <a:p>
            <a:pPr marL="0" indent="0" algn="l"/>
            <a:br>
              <a:rPr lang="ru-RU" sz="2000" b="0" i="0" dirty="0">
                <a:effectLst/>
              </a:rPr>
            </a:br>
            <a:r>
              <a:rPr lang="ru-RU" sz="2000" b="0" i="0" dirty="0">
                <a:effectLst/>
              </a:rPr>
              <a:t>1. Возобновляемая энергия: Ветроэнергетика является одним из видов возобновляемой энергии, что означает, что использование ветра для генерации электроэнергии не исчерпает естественные ресурсы и не приводит к выбросам парниковых газов.                       </a:t>
            </a:r>
          </a:p>
          <a:p>
            <a:pPr marL="0" indent="0" algn="l"/>
            <a:br>
              <a:rPr lang="ru-RU" sz="2000" b="0" i="0" dirty="0">
                <a:effectLst/>
              </a:rPr>
            </a:br>
            <a:r>
              <a:rPr lang="ru-RU" sz="2000" b="0" i="0" dirty="0">
                <a:effectLst/>
              </a:rPr>
              <a:t>2. Низкие эксплуатационные расходы: Низкие затраты на топливо</a:t>
            </a:r>
            <a:r>
              <a:rPr lang="en-US" sz="2000" b="0" i="0" dirty="0">
                <a:effectLst/>
              </a:rPr>
              <a:t>/ </a:t>
            </a:r>
            <a:r>
              <a:rPr lang="ru-RU" sz="2000" b="0" i="0" dirty="0">
                <a:effectLst/>
              </a:rPr>
              <a:t>техническое обслуживание, долговечность, </a:t>
            </a:r>
            <a:r>
              <a:rPr lang="ru-RU" sz="2000" dirty="0"/>
              <a:t>э</a:t>
            </a:r>
            <a:r>
              <a:rPr lang="ru-RU" sz="2000" b="0" i="0" dirty="0">
                <a:effectLst/>
              </a:rPr>
              <a:t>ффективное использование земли.</a:t>
            </a:r>
            <a:endParaRPr lang="ru-RU" sz="20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5998" y="4767466"/>
            <a:ext cx="2524415" cy="2092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2997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7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Конкуренты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000" dirty="0"/>
              <a:t>На данный момент существует большое количество организаций</a:t>
            </a:r>
            <a:r>
              <a:rPr lang="en-GB" sz="2000" dirty="0"/>
              <a:t>, </a:t>
            </a:r>
            <a:r>
              <a:rPr lang="ru-RU" sz="2000" dirty="0"/>
              <a:t>которые занимаются установкой ветрогенераторов. И все же они занимаются либо в другой местности, либо крупногабаритными ветряками. Если же кого-либо выделить, то, например ООО НПО Б ЭНД Б ИНДАСТРИЗ, однако они занимаются более габаритными ветряками.</a:t>
            </a:r>
          </a:p>
          <a:p>
            <a:r>
              <a:rPr lang="ru-RU" sz="2000" dirty="0"/>
              <a:t>Из конкурентов мы можем выделить компании продающие дизельные и бензиновые генераторы. Солнечные панели ограничены во времени выработки энергии и также им необходима ясная погода для работы.</a:t>
            </a:r>
            <a:endParaRPr lang="ru-RU" sz="240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AD93774-802C-AC70-3AE9-652686B95F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2546" y="3555295"/>
            <a:ext cx="1842191" cy="1842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1D2DF363-CE4E-C5B0-BD33-32778B9EFF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3865" y="4962380"/>
            <a:ext cx="2922387" cy="1726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E807A1C6-5D12-2843-E91A-763D8E58D0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5187" y="4049985"/>
            <a:ext cx="4572000" cy="2638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7087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8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Текущие результаты команды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09521" y="929490"/>
            <a:ext cx="10971372" cy="5144573"/>
          </a:xfrm>
        </p:spPr>
        <p:txBody>
          <a:bodyPr>
            <a:normAutofit/>
          </a:bodyPr>
          <a:lstStyle/>
          <a:p>
            <a:r>
              <a:rPr lang="ru-RU" sz="2000" b="0" i="0" dirty="0">
                <a:effectLst/>
              </a:rPr>
              <a:t>На данный момент наша команда работает над планом по привлечению внимания к проекту </a:t>
            </a:r>
            <a:r>
              <a:rPr lang="ru-RU" sz="2000" b="0" i="0" dirty="0" err="1">
                <a:effectLst/>
              </a:rPr>
              <a:t>ветрогенерации</a:t>
            </a:r>
            <a:r>
              <a:rPr lang="ru-RU" sz="2000" b="0" i="0" dirty="0">
                <a:effectLst/>
              </a:rPr>
              <a:t> на острове </a:t>
            </a:r>
            <a:r>
              <a:rPr lang="ru-RU" sz="2000" b="0" i="0" dirty="0" err="1">
                <a:effectLst/>
              </a:rPr>
              <a:t>Ваганиха</a:t>
            </a:r>
            <a:r>
              <a:rPr lang="ru-RU" sz="2000" b="0" i="0" dirty="0">
                <a:effectLst/>
              </a:rPr>
              <a:t> и ищет инвесторов. Мы анализируем и отбираем необходимую информацию, делаем расчеты </a:t>
            </a:r>
            <a:r>
              <a:rPr lang="ru-RU" sz="2000" b="0" i="0">
                <a:effectLst/>
              </a:rPr>
              <a:t>и участвуем </a:t>
            </a:r>
            <a:r>
              <a:rPr lang="ru-RU" sz="2000" b="0" i="0" dirty="0">
                <a:effectLst/>
              </a:rPr>
              <a:t>в конкурсе “Умник” с целью привлечения финансирования.</a:t>
            </a:r>
            <a:endParaRPr lang="ru-RU" sz="20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0129" y="3156668"/>
            <a:ext cx="4149501" cy="3282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1485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21F8FD9-CB3D-06A6-9460-0E8706C9BD4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9</a:t>
            </a:fld>
            <a:endParaRPr lang="ru-RU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BC7A1EAF-E809-2AA4-077A-DF27BDE06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План развития стартап-проекта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3"/>
          </p:nvPr>
        </p:nvSpPr>
        <p:spPr/>
        <p:txBody>
          <a:bodyPr>
            <a:normAutofit/>
          </a:bodyPr>
          <a:lstStyle/>
          <a:p>
            <a:br>
              <a:rPr lang="ru-RU" dirty="0"/>
            </a:br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4"/>
          </p:nvPr>
        </p:nvSpPr>
        <p:spPr>
          <a:xfrm>
            <a:off x="524514" y="1057523"/>
            <a:ext cx="5517690" cy="5070376"/>
          </a:xfrm>
        </p:spPr>
        <p:txBody>
          <a:bodyPr/>
          <a:lstStyle/>
          <a:p>
            <a:r>
              <a:rPr lang="ru-RU" sz="2400" b="1" dirty="0"/>
              <a:t>Наш план развития:</a:t>
            </a:r>
            <a:endParaRPr lang="ru-RU" dirty="0"/>
          </a:p>
          <a:p>
            <a:r>
              <a:rPr lang="ru-RU" dirty="0"/>
              <a:t>1. Нахождение проблемы.</a:t>
            </a:r>
            <a:br>
              <a:rPr lang="ru-RU" dirty="0"/>
            </a:br>
            <a:r>
              <a:rPr lang="ru-RU" dirty="0"/>
              <a:t>2. Нахождение простого решения проблемы.</a:t>
            </a:r>
            <a:br>
              <a:rPr lang="ru-RU" dirty="0"/>
            </a:br>
            <a:r>
              <a:rPr lang="ru-RU" dirty="0"/>
              <a:t>3. Создание бизнес-плана.</a:t>
            </a:r>
            <a:br>
              <a:rPr lang="ru-RU" dirty="0"/>
            </a:br>
            <a:r>
              <a:rPr lang="ru-RU" dirty="0"/>
              <a:t>4. Проектирование продукта.</a:t>
            </a:r>
            <a:br>
              <a:rPr lang="ru-RU" dirty="0"/>
            </a:br>
            <a:r>
              <a:rPr lang="ru-RU" dirty="0"/>
              <a:t>5. Привлечение финансирования.</a:t>
            </a:r>
            <a:br>
              <a:rPr lang="ru-RU" dirty="0"/>
            </a:br>
            <a:r>
              <a:rPr lang="ru-RU" dirty="0"/>
              <a:t>6. Развитие маркетинговой стратегии.</a:t>
            </a:r>
            <a:br>
              <a:rPr lang="ru-RU" dirty="0"/>
            </a:br>
            <a:r>
              <a:rPr lang="ru-RU" dirty="0"/>
              <a:t>7. Масштабирование бизнеса.</a:t>
            </a:r>
          </a:p>
          <a:p>
            <a:br>
              <a:rPr lang="ru-RU" dirty="0"/>
            </a:b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7433" y="1057523"/>
            <a:ext cx="5052545" cy="3996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0014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10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Предложение для инвестора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744912" y="983009"/>
            <a:ext cx="10971372" cy="5374814"/>
          </a:xfrm>
        </p:spPr>
        <p:txBody>
          <a:bodyPr numCol="1">
            <a:normAutofit/>
          </a:bodyPr>
          <a:lstStyle/>
          <a:p>
            <a:r>
              <a:rPr lang="ru-RU" sz="2100" b="1" dirty="0"/>
              <a:t>Ветроэнергетический комплекс </a:t>
            </a:r>
            <a:r>
              <a:rPr lang="en-US" sz="2100" b="1" i="0" dirty="0">
                <a:effectLst/>
              </a:rPr>
              <a:t>YASHEL WT1000i</a:t>
            </a:r>
            <a:r>
              <a:rPr lang="ru-RU" sz="2100" b="1" dirty="0"/>
              <a:t>  </a:t>
            </a:r>
          </a:p>
          <a:p>
            <a:r>
              <a:rPr lang="ru-RU" sz="2100" dirty="0"/>
              <a:t>Стоимость 125 000</a:t>
            </a:r>
            <a:r>
              <a:rPr lang="ru-RU" sz="2100" b="1" dirty="0"/>
              <a:t>  </a:t>
            </a:r>
          </a:p>
          <a:p>
            <a:r>
              <a:rPr lang="ru-RU" sz="2100" dirty="0"/>
              <a:t>Затраты на подключение 45 000р  </a:t>
            </a:r>
          </a:p>
          <a:p>
            <a:r>
              <a:rPr lang="ru-RU" sz="2100" dirty="0"/>
              <a:t>Себестоимость 1кВт</a:t>
            </a:r>
            <a:r>
              <a:rPr lang="en-US" sz="2100" dirty="0"/>
              <a:t>/</a:t>
            </a:r>
            <a:r>
              <a:rPr lang="ru-RU" sz="2100" dirty="0"/>
              <a:t>ч 1.8р</a:t>
            </a:r>
          </a:p>
          <a:p>
            <a:r>
              <a:rPr lang="ru-RU" sz="2100" dirty="0"/>
              <a:t>Ресурс установки 10 лет    </a:t>
            </a:r>
          </a:p>
          <a:p>
            <a:r>
              <a:rPr lang="ru-RU" sz="2100" b="1" dirty="0"/>
              <a:t>Бытовой бензиновый генератор </a:t>
            </a:r>
            <a:r>
              <a:rPr lang="en-US" sz="2100" b="1" dirty="0"/>
              <a:t>SDMO ZEPHIR 950</a:t>
            </a:r>
            <a:endParaRPr lang="ru-RU" sz="2100" b="1" dirty="0"/>
          </a:p>
          <a:p>
            <a:r>
              <a:rPr lang="ru-RU" sz="2100" dirty="0"/>
              <a:t>Затраты на подключение 25 000р (стоимость генератора)</a:t>
            </a:r>
          </a:p>
          <a:p>
            <a:r>
              <a:rPr lang="ru-RU" sz="2100" dirty="0"/>
              <a:t>Себестоимость 1кВт</a:t>
            </a:r>
            <a:r>
              <a:rPr lang="en-US" sz="2100" dirty="0"/>
              <a:t>/</a:t>
            </a:r>
            <a:r>
              <a:rPr lang="ru-RU" sz="2100" dirty="0"/>
              <a:t>ч 13.4р</a:t>
            </a:r>
          </a:p>
          <a:p>
            <a:r>
              <a:rPr lang="ru-RU" sz="2100" dirty="0"/>
              <a:t>Ресурс генератора 1800</a:t>
            </a:r>
            <a:r>
              <a:rPr lang="en-US" sz="2100" dirty="0"/>
              <a:t> </a:t>
            </a:r>
            <a:r>
              <a:rPr lang="ru-RU" sz="2100" dirty="0"/>
              <a:t>моточасов (примерно 9 месяц непрерывной работы)</a:t>
            </a:r>
            <a:r>
              <a:rPr lang="ru-RU" sz="2100" b="1" dirty="0"/>
              <a:t>     </a:t>
            </a:r>
          </a:p>
          <a:p>
            <a:r>
              <a:rPr lang="ru-RU" sz="2000" b="0" i="0" dirty="0">
                <a:effectLst/>
              </a:rPr>
              <a:t>Применять </a:t>
            </a:r>
            <a:r>
              <a:rPr lang="ru-RU" sz="2000" b="0" i="0" dirty="0" err="1">
                <a:effectLst/>
              </a:rPr>
              <a:t>бензогенератор</a:t>
            </a:r>
            <a:r>
              <a:rPr lang="ru-RU" sz="2000" b="0" i="0" dirty="0">
                <a:effectLst/>
              </a:rPr>
              <a:t> для долговременного питания маленькой нагрузки очень невыгодно. Причем чем мощнее генератор и меньше нагрузка, тем хуже КПД.</a:t>
            </a:r>
            <a:r>
              <a:rPr lang="ru-RU" sz="2000" b="1" dirty="0"/>
              <a:t>  </a:t>
            </a:r>
            <a:r>
              <a:rPr lang="ru-RU" sz="2100" b="1" dirty="0"/>
              <a:t> </a:t>
            </a:r>
          </a:p>
          <a:p>
            <a:r>
              <a:rPr lang="ru-RU" sz="2100" b="1" dirty="0"/>
              <a:t>       </a:t>
            </a:r>
          </a:p>
        </p:txBody>
      </p:sp>
    </p:spTree>
    <p:extLst>
      <p:ext uri="{BB962C8B-B14F-4D97-AF65-F5344CB8AC3E}">
        <p14:creationId xmlns:p14="http://schemas.microsoft.com/office/powerpoint/2010/main" val="41639994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11</a:t>
            </a:fld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Команда</a:t>
            </a:r>
          </a:p>
        </p:txBody>
      </p:sp>
      <p:sp>
        <p:nvSpPr>
          <p:cNvPr id="6" name="Объект 5"/>
          <p:cNvSpPr>
            <a:spLocks noGrp="1"/>
          </p:cNvSpPr>
          <p:nvPr>
            <p:ph idx="13"/>
          </p:nvPr>
        </p:nvSpPr>
        <p:spPr>
          <a:xfrm>
            <a:off x="7892632" y="777015"/>
            <a:ext cx="5517482" cy="1823801"/>
          </a:xfrm>
        </p:spPr>
        <p:txBody>
          <a:bodyPr/>
          <a:lstStyle/>
          <a:p>
            <a:pPr algn="l"/>
            <a:r>
              <a:rPr lang="en-US" sz="2400" dirty="0"/>
              <a:t>Email</a:t>
            </a:r>
            <a:r>
              <a:rPr lang="ru-RU" sz="2400" dirty="0"/>
              <a:t>: </a:t>
            </a:r>
            <a:r>
              <a:rPr lang="en-US" sz="2400" dirty="0"/>
              <a:t>e.manin.dg@gmail.com</a:t>
            </a:r>
            <a:endParaRPr lang="ru-RU" sz="2400" dirty="0"/>
          </a:p>
          <a:p>
            <a:pPr algn="l"/>
            <a:r>
              <a:rPr lang="ru-RU" sz="2400" dirty="0"/>
              <a:t>Телефон: 8 980-228-59-73. </a:t>
            </a:r>
          </a:p>
          <a:p>
            <a:pPr algn="l"/>
            <a:endParaRPr lang="ru-RU" sz="2400" dirty="0"/>
          </a:p>
          <a:p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457200" indent="-457200">
              <a:buAutoNum type="arabicPeriod"/>
            </a:pPr>
            <a:r>
              <a:rPr lang="ru-RU" dirty="0"/>
              <a:t>Манин Егор Иванович: лидер команды.</a:t>
            </a:r>
            <a:endParaRPr lang="en-US" dirty="0"/>
          </a:p>
          <a:p>
            <a:pPr marL="457200" indent="-457200">
              <a:buAutoNum type="arabicPeriod"/>
            </a:pPr>
            <a:endParaRPr lang="en-US" dirty="0"/>
          </a:p>
          <a:p>
            <a:pPr marL="457200" indent="-457200">
              <a:buAutoNum type="arabicPeriod"/>
            </a:pPr>
            <a:endParaRPr lang="ru-RU" dirty="0"/>
          </a:p>
          <a:p>
            <a:pPr marL="457200" indent="-457200">
              <a:buAutoNum type="arabicPeriod"/>
            </a:pPr>
            <a:r>
              <a:rPr lang="ru-RU" dirty="0"/>
              <a:t>Скородумов Сергей Антонович: участник. </a:t>
            </a:r>
            <a:endParaRPr lang="en-US" dirty="0"/>
          </a:p>
          <a:p>
            <a:pPr marL="457200" indent="-457200">
              <a:buAutoNum type="arabicPeriod"/>
            </a:pPr>
            <a:endParaRPr lang="en-US" dirty="0"/>
          </a:p>
          <a:p>
            <a:pPr marL="457200" indent="-457200">
              <a:buAutoNum type="arabicPeriod"/>
            </a:pPr>
            <a:endParaRPr lang="ru-RU" dirty="0"/>
          </a:p>
          <a:p>
            <a:pPr marL="457200" indent="-457200">
              <a:buAutoNum type="arabicPeriod"/>
            </a:pPr>
            <a:r>
              <a:rPr lang="ru-RU" dirty="0"/>
              <a:t>Петрова Галина Михайловна : наставник команды.</a:t>
            </a:r>
          </a:p>
        </p:txBody>
      </p:sp>
      <p:sp>
        <p:nvSpPr>
          <p:cNvPr id="43" name="Объект 1"/>
          <p:cNvSpPr txBox="1">
            <a:spLocks/>
          </p:cNvSpPr>
          <p:nvPr/>
        </p:nvSpPr>
        <p:spPr>
          <a:xfrm>
            <a:off x="550144" y="962542"/>
            <a:ext cx="10971372" cy="5740024"/>
          </a:xfrm>
          <a:prstGeom prst="rect">
            <a:avLst/>
          </a:prstGeom>
        </p:spPr>
        <p:txBody>
          <a:bodyPr>
            <a:normAutofit/>
          </a:bodyPr>
          <a:lstStyle>
            <a:lvl1pPr marL="2036" indent="-2036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1985" indent="-4070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3744" indent="2036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2051456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37587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23717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0984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39597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98210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9384" y="3407295"/>
            <a:ext cx="3509967" cy="335836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F303662-A3EC-FAC4-87A9-21A20C6C50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192" y="2600816"/>
            <a:ext cx="1419225" cy="14859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4BD4A88-9E9E-724B-AA20-2409318719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58221" y="929389"/>
            <a:ext cx="1419225" cy="129129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069170245"/>
      </p:ext>
    </p:extLst>
  </p:cSld>
  <p:clrMapOvr>
    <a:masterClrMapping/>
  </p:clrMapOvr>
</p:sld>
</file>

<file path=ppt/theme/theme1.xml><?xml version="1.0" encoding="utf-8"?>
<a:theme xmlns:a="http://schemas.openxmlformats.org/drawingml/2006/main" name="Презентация">
  <a:themeElements>
    <a:clrScheme name="ЧГУ">
      <a:dk1>
        <a:srgbClr val="000000"/>
      </a:dk1>
      <a:lt1>
        <a:srgbClr val="FFFFFF"/>
      </a:lt1>
      <a:dk2>
        <a:srgbClr val="121314"/>
      </a:dk2>
      <a:lt2>
        <a:srgbClr val="F5F3F4"/>
      </a:lt2>
      <a:accent1>
        <a:srgbClr val="DA251D"/>
      </a:accent1>
      <a:accent2>
        <a:srgbClr val="A50E13"/>
      </a:accent2>
      <a:accent3>
        <a:srgbClr val="660102"/>
      </a:accent3>
      <a:accent4>
        <a:srgbClr val="E63538"/>
      </a:accent4>
      <a:accent5>
        <a:srgbClr val="B2A8A7"/>
      </a:accent5>
      <a:accent6>
        <a:srgbClr val="D4D4D4"/>
      </a:accent6>
      <a:hlink>
        <a:srgbClr val="DA251D"/>
      </a:hlink>
      <a:folHlink>
        <a:srgbClr val="B2A8A7"/>
      </a:folHlink>
    </a:clrScheme>
    <a:fontScheme name="ЧГУ">
      <a:majorFont>
        <a:latin typeface="Calibri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C87649E7524794AA35A456EA0EAADF8" ma:contentTypeVersion="15" ma:contentTypeDescription="Создание документа." ma:contentTypeScope="" ma:versionID="2dab7c0eba4859789521ec233c299425">
  <xsd:schema xmlns:xsd="http://www.w3.org/2001/XMLSchema" xmlns:xs="http://www.w3.org/2001/XMLSchema" xmlns:p="http://schemas.microsoft.com/office/2006/metadata/properties" xmlns:ns2="2b9d9955-93fb-4bd4-bcdb-8e7ddc259c20" xmlns:ns3="4c612441-9502-4d03-96ef-459065c861af" targetNamespace="http://schemas.microsoft.com/office/2006/metadata/properties" ma:root="true" ma:fieldsID="4956f9d603baee2021465d12568e22ee" ns2:_="" ns3:_="">
    <xsd:import namespace="2b9d9955-93fb-4bd4-bcdb-8e7ddc259c20"/>
    <xsd:import namespace="4c612441-9502-4d03-96ef-459065c861a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b9d9955-93fb-4bd4-bcdb-8e7ddc259c2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Теги изображений" ma:readOnly="false" ma:fieldId="{5cf76f15-5ced-4ddc-b409-7134ff3c332f}" ma:taxonomyMulti="true" ma:sspId="18b14e38-c1c0-4c10-a034-9890b754996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612441-9502-4d03-96ef-459065c861a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24f5d557-526c-428f-9913-5aeff0506f6f}" ma:internalName="TaxCatchAll" ma:showField="CatchAllData" ma:web="4c612441-9502-4d03-96ef-459065c861a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b9d9955-93fb-4bd4-bcdb-8e7ddc259c20">
      <Terms xmlns="http://schemas.microsoft.com/office/infopath/2007/PartnerControls"/>
    </lcf76f155ced4ddcb4097134ff3c332f>
    <TaxCatchAll xmlns="4c612441-9502-4d03-96ef-459065c861af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A6CA5F9-3E3A-4EF6-9E87-40B7E5B5236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b9d9955-93fb-4bd4-bcdb-8e7ddc259c20"/>
    <ds:schemaRef ds:uri="4c612441-9502-4d03-96ef-459065c861a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6200D7A-E42F-473E-ABEB-7993CB9305DC}">
  <ds:schemaRefs>
    <ds:schemaRef ds:uri="http://schemas.microsoft.com/office/2006/documentManagement/types"/>
    <ds:schemaRef ds:uri="http://schemas.microsoft.com/office/infopath/2007/PartnerControls"/>
    <ds:schemaRef ds:uri="4c612441-9502-4d03-96ef-459065c861af"/>
    <ds:schemaRef ds:uri="http://www.w3.org/XML/1998/namespace"/>
    <ds:schemaRef ds:uri="http://purl.org/dc/dcmitype/"/>
    <ds:schemaRef ds:uri="http://purl.org/dc/elements/1.1/"/>
    <ds:schemaRef ds:uri="http://schemas.openxmlformats.org/package/2006/metadata/core-properties"/>
    <ds:schemaRef ds:uri="2b9d9955-93fb-4bd4-bcdb-8e7ddc259c20"/>
    <ds:schemaRef ds:uri="http://schemas.microsoft.com/office/2006/metadata/propertie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FDA8685B-D433-4A50-82AE-0EE899E309F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3106</TotalTime>
  <Words>650</Words>
  <Application>Microsoft Office PowerPoint</Application>
  <PresentationFormat>Произвольный</PresentationFormat>
  <Paragraphs>80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Calibri</vt:lpstr>
      <vt:lpstr>Lucida Sans Unicode</vt:lpstr>
      <vt:lpstr>Презентация</vt:lpstr>
      <vt:lpstr>Ветер Успеха</vt:lpstr>
      <vt:lpstr>Актуальность проекта и проблема клиента</vt:lpstr>
      <vt:lpstr>Решение</vt:lpstr>
      <vt:lpstr>Целевая аудитория</vt:lpstr>
      <vt:lpstr>Бизнес-модель</vt:lpstr>
      <vt:lpstr>Рынок</vt:lpstr>
      <vt:lpstr>Конкуренты</vt:lpstr>
      <vt:lpstr>Текущие результаты команды</vt:lpstr>
      <vt:lpstr>План развития стартап-проекта</vt:lpstr>
      <vt:lpstr>Предложение для инвестора</vt:lpstr>
      <vt:lpstr>Команда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История и достижения кафедры химических технологий  1972-2022 гг.</dc:title>
  <dc:creator>Anastasia</dc:creator>
  <cp:lastModifiedBy>Егор Манин</cp:lastModifiedBy>
  <cp:revision>323</cp:revision>
  <dcterms:created xsi:type="dcterms:W3CDTF">2022-04-04T12:37:27Z</dcterms:created>
  <dcterms:modified xsi:type="dcterms:W3CDTF">2023-11-21T14:57:22Z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0x0101003C87649E7524794AA35A456EA0EAADF8</vt:lpwstr>
  </property>
</Properties>
</file>