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4" r:id="rId8"/>
    <p:sldId id="267" r:id="rId9"/>
    <p:sldId id="26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25T11:16:54.844" idx="1">
    <p:pos x="10" y="1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tiff"/><Relationship Id="rId7" Type="http://schemas.openxmlformats.org/officeDocument/2006/relationships/image" Target="../media/image4.sv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3.png"/><Relationship Id="rId9" Type="http://schemas.openxmlformats.org/officeDocument/2006/relationships/image" Target="../media/image5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tiff"/><Relationship Id="rId7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8.png"/><Relationship Id="rId9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tif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tif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tif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0874-943A-4F78-B109-39E8CF1E4B29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DDDA-CD60-44F1-ACA4-9092D4C505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0874-943A-4F78-B109-39E8CF1E4B29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DDDA-CD60-44F1-ACA4-9092D4C505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0874-943A-4F78-B109-39E8CF1E4B29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DDDA-CD60-44F1-ACA4-9092D4C505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0874-943A-4F78-B109-39E8CF1E4B29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DDDA-CD60-44F1-ACA4-9092D4C505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0874-943A-4F78-B109-39E8CF1E4B29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DDDA-CD60-44F1-ACA4-9092D4C505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0874-943A-4F78-B109-39E8CF1E4B29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DDDA-CD60-44F1-ACA4-9092D4C505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0874-943A-4F78-B109-39E8CF1E4B29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DDDA-CD60-44F1-ACA4-9092D4C505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0874-943A-4F78-B109-39E8CF1E4B29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DDDA-CD60-44F1-ACA4-9092D4C505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0874-943A-4F78-B109-39E8CF1E4B29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DDDA-CD60-44F1-ACA4-9092D4C505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0874-943A-4F78-B109-39E8CF1E4B29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DDDA-CD60-44F1-ACA4-9092D4C505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0874-943A-4F78-B109-39E8CF1E4B29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DDDA-CD60-44F1-ACA4-9092D4C505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bg>
      <p:bgPr>
        <a:solidFill>
          <a:srgbClr val="1E26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7074" y="1522368"/>
            <a:ext cx="9144000" cy="644635"/>
          </a:xfrm>
        </p:spPr>
        <p:txBody>
          <a:bodyPr lIns="0" tIns="0" rIns="0" bIns="0" anchor="t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7074" y="2212452"/>
            <a:ext cx="9144000" cy="29355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7074" y="302822"/>
            <a:ext cx="2446751" cy="88054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7074" y="2743000"/>
            <a:ext cx="10952012" cy="3812178"/>
          </a:xfrm>
          <a:prstGeom prst="rect">
            <a:avLst/>
          </a:prstGeom>
        </p:spPr>
      </p:pic>
      <p:grpSp>
        <p:nvGrpSpPr>
          <p:cNvPr id="15" name="Группа 14"/>
          <p:cNvGrpSpPr/>
          <p:nvPr userDrawn="1"/>
        </p:nvGrpSpPr>
        <p:grpSpPr>
          <a:xfrm>
            <a:off x="9413232" y="205434"/>
            <a:ext cx="2417177" cy="311007"/>
            <a:chOff x="9413232" y="205434"/>
            <a:chExt cx="2417177" cy="311007"/>
          </a:xfrm>
        </p:grpSpPr>
        <p:pic>
          <p:nvPicPr>
            <p:cNvPr id="16" name="Рисунок 15"/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0168874" y="313048"/>
              <a:ext cx="740061" cy="135091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413232" y="307221"/>
              <a:ext cx="418439" cy="209220"/>
            </a:xfrm>
            <a:prstGeom prst="rect">
              <a:avLst/>
            </a:prstGeom>
          </p:spPr>
        </p:pic>
        <p:pic>
          <p:nvPicPr>
            <p:cNvPr id="18" name="Рисунок 17"/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1205187" y="205434"/>
              <a:ext cx="625222" cy="25795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>
            <a:alphaModFix amt="24000"/>
          </a:blip>
          <a:stretch>
            <a:fillRect/>
          </a:stretch>
        </p:blipFill>
        <p:spPr>
          <a:xfrm>
            <a:off x="3281820" y="4607802"/>
            <a:ext cx="8910180" cy="225019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523" y="843876"/>
            <a:ext cx="10515600" cy="636957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523" y="1825625"/>
            <a:ext cx="4948825" cy="4351338"/>
          </a:xfrm>
        </p:spPr>
        <p:txBody>
          <a:bodyPr lIns="0" tIns="0" rIns="0" bIns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2524" y="280882"/>
            <a:ext cx="2769296" cy="253240"/>
          </a:xfrm>
          <a:prstGeom prst="rect">
            <a:avLst/>
          </a:prstGeom>
        </p:spPr>
      </p:pic>
      <p:grpSp>
        <p:nvGrpSpPr>
          <p:cNvPr id="16" name="Группа 15"/>
          <p:cNvGrpSpPr/>
          <p:nvPr userDrawn="1"/>
        </p:nvGrpSpPr>
        <p:grpSpPr>
          <a:xfrm>
            <a:off x="9413232" y="188364"/>
            <a:ext cx="2376892" cy="296839"/>
            <a:chOff x="9413232" y="188364"/>
            <a:chExt cx="2376892" cy="296839"/>
          </a:xfrm>
        </p:grpSpPr>
        <p:pic>
          <p:nvPicPr>
            <p:cNvPr id="11" name="Рисунок 10"/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1164902" y="188364"/>
              <a:ext cx="625222" cy="259775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413232" y="275983"/>
              <a:ext cx="418439" cy="209220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0168874" y="313048"/>
              <a:ext cx="740061" cy="135091"/>
            </a:xfrm>
            <a:prstGeom prst="rect">
              <a:avLst/>
            </a:prstGeom>
          </p:spPr>
        </p:pic>
      </p:grpSp>
      <p:sp>
        <p:nvSpPr>
          <p:cNvPr id="10" name="Объект 2"/>
          <p:cNvSpPr>
            <a:spLocks noGrp="1"/>
          </p:cNvSpPr>
          <p:nvPr>
            <p:ph idx="10"/>
          </p:nvPr>
        </p:nvSpPr>
        <p:spPr>
          <a:xfrm>
            <a:off x="5725812" y="1825625"/>
            <a:ext cx="5302311" cy="4351338"/>
          </a:xfrm>
        </p:spPr>
        <p:txBody>
          <a:bodyPr lIns="0" tIns="0" rIns="0" bIns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523" y="843876"/>
            <a:ext cx="5124189" cy="584091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2524" y="280882"/>
            <a:ext cx="2769296" cy="253240"/>
          </a:xfrm>
          <a:prstGeom prst="rect">
            <a:avLst/>
          </a:prstGeom>
        </p:spPr>
      </p:pic>
      <p:grpSp>
        <p:nvGrpSpPr>
          <p:cNvPr id="16" name="Группа 15"/>
          <p:cNvGrpSpPr/>
          <p:nvPr userDrawn="1"/>
        </p:nvGrpSpPr>
        <p:grpSpPr>
          <a:xfrm>
            <a:off x="9413232" y="188364"/>
            <a:ext cx="2376892" cy="296839"/>
            <a:chOff x="9413232" y="188364"/>
            <a:chExt cx="2376892" cy="296839"/>
          </a:xfrm>
        </p:grpSpPr>
        <p:pic>
          <p:nvPicPr>
            <p:cNvPr id="11" name="Рисунок 10"/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11164902" y="188364"/>
              <a:ext cx="625222" cy="259775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413232" y="275983"/>
              <a:ext cx="418439" cy="209220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10168874" y="313048"/>
              <a:ext cx="740061" cy="135091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523" y="843876"/>
            <a:ext cx="5124189" cy="584091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2524" y="280882"/>
            <a:ext cx="2769296" cy="253240"/>
          </a:xfrm>
          <a:prstGeom prst="rect">
            <a:avLst/>
          </a:prstGeom>
        </p:spPr>
      </p:pic>
      <p:grpSp>
        <p:nvGrpSpPr>
          <p:cNvPr id="16" name="Группа 15"/>
          <p:cNvGrpSpPr/>
          <p:nvPr userDrawn="1"/>
        </p:nvGrpSpPr>
        <p:grpSpPr>
          <a:xfrm>
            <a:off x="9413232" y="188364"/>
            <a:ext cx="2376892" cy="296839"/>
            <a:chOff x="9413232" y="188364"/>
            <a:chExt cx="2376892" cy="296839"/>
          </a:xfrm>
        </p:grpSpPr>
        <p:pic>
          <p:nvPicPr>
            <p:cNvPr id="11" name="Рисунок 10"/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11164902" y="188364"/>
              <a:ext cx="625222" cy="259775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413232" y="275983"/>
              <a:ext cx="418439" cy="209220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10168874" y="313048"/>
              <a:ext cx="740061" cy="135091"/>
            </a:xfrm>
            <a:prstGeom prst="rect">
              <a:avLst/>
            </a:prstGeom>
          </p:spPr>
        </p:pic>
      </p:grp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512763" y="1825625"/>
            <a:ext cx="3620826" cy="2107547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4"/>
          <p:cNvSpPr>
            <a:spLocks noGrp="1"/>
          </p:cNvSpPr>
          <p:nvPr>
            <p:ph type="pic" sz="quarter" idx="12"/>
          </p:nvPr>
        </p:nvSpPr>
        <p:spPr>
          <a:xfrm>
            <a:off x="4285587" y="1825625"/>
            <a:ext cx="3620826" cy="2107547"/>
          </a:xfrm>
        </p:spPr>
        <p:txBody>
          <a:bodyPr/>
          <a:lstStyle/>
          <a:p>
            <a:endParaRPr lang="ru-RU"/>
          </a:p>
        </p:txBody>
      </p:sp>
      <p:sp>
        <p:nvSpPr>
          <p:cNvPr id="14" name="Рисунок 4"/>
          <p:cNvSpPr>
            <a:spLocks noGrp="1"/>
          </p:cNvSpPr>
          <p:nvPr>
            <p:ph type="pic" sz="quarter" idx="13"/>
          </p:nvPr>
        </p:nvSpPr>
        <p:spPr>
          <a:xfrm>
            <a:off x="8058413" y="1825625"/>
            <a:ext cx="3620826" cy="2107547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Рисунок 4"/>
          <p:cNvSpPr>
            <a:spLocks noGrp="1"/>
          </p:cNvSpPr>
          <p:nvPr>
            <p:ph type="pic" sz="quarter" idx="14"/>
          </p:nvPr>
        </p:nvSpPr>
        <p:spPr>
          <a:xfrm>
            <a:off x="512763" y="4105362"/>
            <a:ext cx="3620826" cy="2107547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4"/>
          <p:cNvSpPr>
            <a:spLocks noGrp="1"/>
          </p:cNvSpPr>
          <p:nvPr>
            <p:ph type="pic" sz="quarter" idx="15"/>
          </p:nvPr>
        </p:nvSpPr>
        <p:spPr>
          <a:xfrm>
            <a:off x="4285587" y="4105362"/>
            <a:ext cx="3620826" cy="2107547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4"/>
          <p:cNvSpPr>
            <a:spLocks noGrp="1"/>
          </p:cNvSpPr>
          <p:nvPr>
            <p:ph type="pic" sz="quarter" idx="16"/>
          </p:nvPr>
        </p:nvSpPr>
        <p:spPr>
          <a:xfrm>
            <a:off x="8058413" y="4105362"/>
            <a:ext cx="3620826" cy="210754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523" y="843876"/>
            <a:ext cx="5124189" cy="584091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2524" y="280882"/>
            <a:ext cx="2769296" cy="253240"/>
          </a:xfrm>
          <a:prstGeom prst="rect">
            <a:avLst/>
          </a:prstGeom>
        </p:spPr>
      </p:pic>
      <p:grpSp>
        <p:nvGrpSpPr>
          <p:cNvPr id="16" name="Группа 15"/>
          <p:cNvGrpSpPr/>
          <p:nvPr userDrawn="1"/>
        </p:nvGrpSpPr>
        <p:grpSpPr>
          <a:xfrm>
            <a:off x="9413232" y="188364"/>
            <a:ext cx="2376892" cy="296839"/>
            <a:chOff x="9413232" y="188364"/>
            <a:chExt cx="2376892" cy="296839"/>
          </a:xfrm>
        </p:grpSpPr>
        <p:pic>
          <p:nvPicPr>
            <p:cNvPr id="11" name="Рисунок 10"/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11164902" y="188364"/>
              <a:ext cx="625222" cy="259775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413232" y="275983"/>
              <a:ext cx="418439" cy="209220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10168874" y="313048"/>
              <a:ext cx="740061" cy="135091"/>
            </a:xfrm>
            <a:prstGeom prst="rect">
              <a:avLst/>
            </a:prstGeom>
          </p:spPr>
        </p:pic>
      </p:grpSp>
      <p:sp>
        <p:nvSpPr>
          <p:cNvPr id="10" name="Объект 2"/>
          <p:cNvSpPr>
            <a:spLocks noGrp="1"/>
          </p:cNvSpPr>
          <p:nvPr>
            <p:ph idx="10"/>
          </p:nvPr>
        </p:nvSpPr>
        <p:spPr>
          <a:xfrm>
            <a:off x="6003686" y="1825625"/>
            <a:ext cx="5786438" cy="4351338"/>
          </a:xfrm>
        </p:spPr>
        <p:txBody>
          <a:bodyPr lIns="0" tIns="0" rIns="0" bIns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512763" y="1825625"/>
            <a:ext cx="5024437" cy="4351338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rgbClr val="1E26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 userDrawn="1"/>
        </p:nvGrpSpPr>
        <p:grpSpPr>
          <a:xfrm>
            <a:off x="9413232" y="205434"/>
            <a:ext cx="2417177" cy="311007"/>
            <a:chOff x="9413232" y="205434"/>
            <a:chExt cx="2417177" cy="311007"/>
          </a:xfrm>
        </p:grpSpPr>
        <p:pic>
          <p:nvPicPr>
            <p:cNvPr id="11" name="Рисунок 10"/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0168874" y="313048"/>
              <a:ext cx="740061" cy="135091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413232" y="307221"/>
              <a:ext cx="418439" cy="209220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11205187" y="205434"/>
              <a:ext cx="625222" cy="257959"/>
            </a:xfrm>
            <a:prstGeom prst="rect">
              <a:avLst/>
            </a:prstGeom>
          </p:spPr>
        </p:pic>
      </p:grp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12525" y="280882"/>
            <a:ext cx="2753318" cy="25324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9">
            <a:alphaModFix amt="10000"/>
          </a:blip>
          <a:stretch>
            <a:fillRect/>
          </a:stretch>
        </p:blipFill>
        <p:spPr>
          <a:xfrm>
            <a:off x="512525" y="874368"/>
            <a:ext cx="11317884" cy="5666114"/>
          </a:xfrm>
          <a:prstGeom prst="rect">
            <a:avLst/>
          </a:prstGeom>
        </p:spPr>
      </p:pic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512523" y="843876"/>
            <a:ext cx="10515600" cy="636957"/>
          </a:xfrm>
        </p:spPr>
        <p:txBody>
          <a:bodyPr lIns="0" tIns="0" rIns="0" bIns="0" anchor="t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1"/>
          </p:nvPr>
        </p:nvSpPr>
        <p:spPr>
          <a:xfrm>
            <a:off x="512523" y="1825625"/>
            <a:ext cx="10515600" cy="4351338"/>
          </a:xfrm>
        </p:spPr>
        <p:txBody>
          <a:bodyPr lIns="0" tIns="0" rIns="0" bIns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00874-943A-4F78-B109-39E8CF1E4B29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7DDDA-CD60-44F1-ACA4-9092D4C505A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NUL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comments" Target="../comments/commen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Улыбка детям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97074" y="6492240"/>
            <a:ext cx="6636846" cy="365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</a:rPr>
              <a:t>Руководитель проекта:</a:t>
            </a:r>
          </a:p>
        </p:txBody>
      </p:sp>
      <p:sp>
        <p:nvSpPr>
          <p:cNvPr id="5" name="Подзаголовок 2"/>
          <p:cNvSpPr txBox="1"/>
          <p:nvPr/>
        </p:nvSpPr>
        <p:spPr>
          <a:xfrm>
            <a:off x="7233920" y="6492240"/>
            <a:ext cx="6636846" cy="365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/>
                </a:solidFill>
              </a:rPr>
              <a:t>Telegram</a:t>
            </a:r>
            <a:r>
              <a:rPr lang="ru-RU" sz="1600" dirty="0">
                <a:solidFill>
                  <a:schemeClr val="bg1"/>
                </a:solidFill>
              </a:rPr>
              <a:t> / </a:t>
            </a:r>
            <a:r>
              <a:rPr lang="en-US" sz="1600" dirty="0" err="1">
                <a:solidFill>
                  <a:schemeClr val="bg1"/>
                </a:solidFill>
              </a:rPr>
              <a:t>Whatsapp</a:t>
            </a:r>
            <a:r>
              <a:rPr lang="ru-RU" sz="1600" dirty="0">
                <a:solidFill>
                  <a:schemeClr val="bg1"/>
                </a:solidFill>
              </a:rPr>
              <a:t>: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" t="704" r="454" b="443"/>
          <a:stretch>
            <a:fillRect/>
          </a:stretch>
        </p:blipFill>
        <p:spPr>
          <a:xfrm>
            <a:off x="0" y="17397"/>
            <a:ext cx="12192000" cy="684060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523" y="1957705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Исходя из проведенного опроса мы выяснили, что проблема правильного детского ухода за полостью рта волнует большинство родителей. У них возникают следующие проблемы:</a:t>
            </a:r>
          </a:p>
          <a:p>
            <a:pPr>
              <a:buFont typeface="Wingdings" panose="05000000000000000000" charset="0"/>
              <a:buChar char="ü"/>
            </a:pPr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 ребенок плохо справляется с щеткой;</a:t>
            </a:r>
          </a:p>
          <a:p>
            <a:pPr>
              <a:buFont typeface="Wingdings" panose="05000000000000000000" charset="0"/>
              <a:buChar char="ü"/>
            </a:pPr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 не хочет чистить зубы;</a:t>
            </a:r>
          </a:p>
          <a:p>
            <a:pPr>
              <a:buFont typeface="Wingdings" panose="05000000000000000000" charset="0"/>
              <a:buChar char="ü"/>
            </a:pPr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 не слушается родителей;</a:t>
            </a:r>
          </a:p>
          <a:p>
            <a:pPr>
              <a:buFont typeface="Wingdings" panose="05000000000000000000" charset="0"/>
              <a:buChar char="ü"/>
            </a:pPr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 у родителей не хватает терпения, времени;</a:t>
            </a:r>
          </a:p>
          <a:p>
            <a:pPr marL="0" indent="0">
              <a:buFont typeface="Wingdings" panose="05000000000000000000" charset="0"/>
              <a:buNone/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Font typeface="Wingdings" panose="05000000000000000000" charset="0"/>
              <a:buNone/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ü"/>
            </a:pP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512523" y="802956"/>
            <a:ext cx="10515600" cy="1066483"/>
          </a:xfrm>
        </p:spPr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Проблема </a:t>
            </a:r>
            <a:endParaRPr lang="ru-RU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0" y="1825625"/>
            <a:ext cx="6639560" cy="4351655"/>
          </a:xfrm>
        </p:spPr>
        <p:txBody>
          <a:bodyPr/>
          <a:lstStyle/>
          <a:p>
            <a:r>
              <a:rPr lang="ru-RU" sz="2400" dirty="0">
                <a:latin typeface="Times New Roman" panose="02020603050405020304" charset="0"/>
                <a:cs typeface="Times New Roman" panose="02020603050405020304" charset="0"/>
              </a:rPr>
              <a:t>Целевой аудиторией данного проекта являются родители детей дошкольного возраста (4-6 лет).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0" name="Изображение 9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Замещающая рамка рисунка 13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tretch>
            <a:fillRect/>
          </a:stretch>
        </p:blipFill>
        <p:spPr>
          <a:xfrm>
            <a:off x="6831965" y="3907790"/>
            <a:ext cx="3803015" cy="2269490"/>
          </a:xfrm>
          <a:prstGeom prst="rect">
            <a:avLst/>
          </a:prstGeom>
        </p:spPr>
      </p:pic>
      <p:pic>
        <p:nvPicPr>
          <p:cNvPr id="16" name="Замещающая рамка рисунка 15"/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tretch>
            <a:fillRect/>
          </a:stretch>
        </p:blipFill>
        <p:spPr>
          <a:xfrm>
            <a:off x="894080" y="2943225"/>
            <a:ext cx="4851400" cy="3234055"/>
          </a:xfrm>
          <a:prstGeom prst="rect">
            <a:avLst/>
          </a:prstGeom>
        </p:spPr>
      </p:pic>
      <p:pic>
        <p:nvPicPr>
          <p:cNvPr id="17" name="Замещающая рамка рисунка 16"/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tretch>
            <a:fillRect/>
          </a:stretch>
        </p:blipFill>
        <p:spPr>
          <a:xfrm>
            <a:off x="8127365" y="843915"/>
            <a:ext cx="2784475" cy="27844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0215" y="799465"/>
            <a:ext cx="11516995" cy="675640"/>
          </a:xfrm>
        </p:spPr>
        <p:txBody>
          <a:bodyPr/>
          <a:lstStyle/>
          <a:p>
            <a:pPr marL="0" indent="0">
              <a:buFont typeface="Arial" panose="020B0604020202020204" pitchFamily="34" charset="0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Текстовое поле 100"/>
          <p:cNvSpPr txBox="1"/>
          <p:nvPr/>
        </p:nvSpPr>
        <p:spPr>
          <a:xfrm>
            <a:off x="810895" y="1475105"/>
            <a:ext cx="10570210" cy="5507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ru-RU" altLang="en-US" sz="2400"/>
              <a:t>Создание курса, направленного на формирование знаний и навыков детей дошкольного возраста о правильной гигиене полости рта, который сэкономит время и сохранит нервы родителей в этом нелегком процессе.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ru-RU" altLang="en-US" sz="2400"/>
              <a:t>Наш курс включает в себя: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altLang="en-US" sz="2400"/>
              <a:t>Осмотр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altLang="en-US" sz="2400"/>
              <a:t>Выявление базовых знаний и построение индивидуального плана работы с детьми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altLang="en-US" sz="2400"/>
              <a:t>Обучающие лекции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altLang="en-US" sz="2400">
                <a:sym typeface="+mn-ea"/>
              </a:rPr>
              <a:t>Практические занятия</a:t>
            </a:r>
            <a:endParaRPr lang="ru-RU" altLang="en-US" sz="240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altLang="en-US" sz="2400"/>
              <a:t>Закрепление полученных знаний в игровой форме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ru-RU" altLang="en-US" sz="280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ru-RU" altLang="en-US" sz="2800"/>
          </a:p>
          <a:p>
            <a:pPr marL="514350" indent="-514350">
              <a:buFont typeface="+mj-lt"/>
              <a:buAutoNum type="arabicPeriod"/>
            </a:pPr>
            <a:endParaRPr lang="ru-RU" altLang="en-US" sz="2800"/>
          </a:p>
          <a:p>
            <a:pPr indent="0">
              <a:buFont typeface="Arial" panose="020B0604020202020204" pitchFamily="34" charset="0"/>
              <a:buNone/>
            </a:pPr>
            <a:endParaRPr lang="ru-RU" altLang="en-US"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12523" y="843876"/>
            <a:ext cx="11166716" cy="809559"/>
          </a:xfrm>
        </p:spPr>
        <p:txBody>
          <a:bodyPr/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Конкуренты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668020" y="2160270"/>
          <a:ext cx="10688955" cy="30149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63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9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6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6895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Преимущества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Врач гигиенист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Авторы обучающих роликов и игр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r>
                        <a:rPr lang="ru-RU" altLang="en-US" sz="1600" dirty="0"/>
                        <a:t>Очный формат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785">
                <a:tc>
                  <a:txBody>
                    <a:bodyPr/>
                    <a:lstStyle/>
                    <a:p>
                      <a:r>
                        <a:rPr lang="ru-RU" altLang="en-US" sz="1600"/>
                        <a:t>Индивидуальный подход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r>
                        <a:rPr lang="ru-RU" sz="1600"/>
                        <a:t>Обратная связь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Планы развития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913765" y="1859280"/>
            <a:ext cx="9623425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Договориться с садиками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Оповестить родителей, провести беседу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Получить согласие родителей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Начать реализацию проекта</a:t>
            </a:r>
          </a:p>
          <a:p>
            <a:pPr indent="0">
              <a:buFont typeface="Arial" panose="020B0604020202020204" pitchFamily="34" charset="0"/>
              <a:buNone/>
            </a:pPr>
            <a:endParaRPr lang="ru-RU" sz="2400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endParaRPr lang="ru-RU" sz="2400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После успешной реализации проекта планируется расширение целевой аудитории за счет вовлечения в программу дошкольников всех детских садов г. Майкопа и региона </a:t>
            </a:r>
          </a:p>
          <a:p>
            <a:pPr indent="0" algn="l">
              <a:buFont typeface="Arial" panose="020B0604020202020204" pitchFamily="34" charset="0"/>
              <a:buNone/>
            </a:pP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В перспективе вывести проект на коммерческую основу</a:t>
            </a:r>
          </a:p>
          <a:p>
            <a:pPr indent="0" algn="l">
              <a:buFont typeface="Arial" panose="020B0604020202020204" pitchFamily="34" charset="0"/>
              <a:buNone/>
            </a:pPr>
            <a:endParaRPr lang="ru-RU" alt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4208760" y="3423285"/>
            <a:ext cx="791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2" name="Замещающее содержимое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79285" y="1083310"/>
            <a:ext cx="4374515" cy="28124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165" y="761365"/>
            <a:ext cx="10515600" cy="623570"/>
          </a:xfrm>
        </p:spPr>
        <p:txBody>
          <a:bodyPr/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1" name="Изображение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Изображение 10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Изображение 102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70" y="1970151"/>
            <a:ext cx="1673606" cy="22464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49" y="4461597"/>
            <a:ext cx="26043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Кравчук Анастасия</a:t>
            </a:r>
          </a:p>
          <a:p>
            <a:r>
              <a:rPr lang="ru-RU" sz="1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Капитан команды. Является координатором всех действий по реализации проекта.</a:t>
            </a:r>
          </a:p>
          <a:p>
            <a:r>
              <a:rPr lang="ru-RU" sz="1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Характеристика: ответственность, трудолюбие, решительность, лидерские качества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983" y="2879672"/>
            <a:ext cx="1803964" cy="21882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92913" y="5050718"/>
            <a:ext cx="25420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Саркисян Лилия</a:t>
            </a:r>
          </a:p>
          <a:p>
            <a:r>
              <a:rPr lang="ru-RU" sz="1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Занимается поиском информации, которая будет использована в проекте.</a:t>
            </a:r>
          </a:p>
          <a:p>
            <a:r>
              <a:rPr lang="ru-RU" sz="1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Характеристика: толерантность, </a:t>
            </a:r>
            <a:r>
              <a:rPr lang="ru-RU" sz="12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эмпатичность</a:t>
            </a:r>
            <a:r>
              <a:rPr lang="ru-RU" sz="1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, хорошо ладит с детьми</a:t>
            </a:r>
            <a:endParaRPr lang="ru-RU" sz="1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473" y="2839696"/>
            <a:ext cx="1677151" cy="216756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21166" y="5044050"/>
            <a:ext cx="244817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Цеева</a:t>
            </a:r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Даниелла</a:t>
            </a:r>
            <a:endParaRPr lang="ru-RU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1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Анализирует и поясняет предлагаемые варианты работы в проекте.</a:t>
            </a:r>
          </a:p>
          <a:p>
            <a:r>
              <a:rPr lang="ru-RU" sz="1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Характеристика: </a:t>
            </a:r>
            <a:r>
              <a:rPr lang="ru-RU" sz="12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коммуникативность</a:t>
            </a:r>
            <a:r>
              <a:rPr lang="ru-RU" sz="1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, инициативность, имеет опыт в волонтерской деятельности</a:t>
            </a:r>
            <a:endParaRPr lang="ru-RU" sz="1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640" y="2839696"/>
            <a:ext cx="1701175" cy="226823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198297" y="5107929"/>
            <a:ext cx="213066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Григорян Лилия</a:t>
            </a:r>
          </a:p>
          <a:p>
            <a:r>
              <a:rPr lang="ru-RU" sz="1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Занимается подборкой необходимого инвентаря для реализации проекта.</a:t>
            </a:r>
          </a:p>
          <a:p>
            <a:r>
              <a:rPr lang="ru-RU" sz="1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Характеристика: умение абстрагироваться, педантичность, находчивость</a:t>
            </a:r>
            <a:endParaRPr lang="ru-RU" sz="1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102" y="2810533"/>
            <a:ext cx="1805107" cy="224018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85102" y="5038508"/>
            <a:ext cx="217627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Гунажокова</a:t>
            </a:r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Аида</a:t>
            </a:r>
          </a:p>
          <a:p>
            <a:r>
              <a:rPr lang="ru-RU" sz="1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Изучает работу с детьми с психологической точки зрения.</a:t>
            </a:r>
          </a:p>
          <a:p>
            <a:r>
              <a:rPr lang="ru-RU" sz="1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Характеристика: педагогичность, креативность, </a:t>
            </a:r>
            <a:r>
              <a:rPr lang="ru-RU" sz="12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адаптативность</a:t>
            </a:r>
            <a:endParaRPr lang="ru-RU" sz="1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5036" y="47833"/>
            <a:ext cx="2864588" cy="27627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429624" y="764897"/>
            <a:ext cx="296426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«Зубные феи»</a:t>
            </a:r>
          </a:p>
          <a:p>
            <a:r>
              <a:rPr lang="ru-RU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Студентки 2 курса стоматологического факультета</a:t>
            </a:r>
            <a:endParaRPr lang="ru-RU" sz="2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9830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Вопросы экспертам от команды</a:t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1. Какие приемы и механизмы мы должны применить для успешной реализации нашего проекта?</a:t>
            </a:r>
            <a:b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2. Какие коррективы вы предложили бы внести в программу?</a:t>
            </a:r>
            <a:b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3. Можем ли мы рассчитывать на дальнейшее сотрудничество с предприятиями в целях расширения проекта и его коммерциализации?</a:t>
            </a:r>
            <a:r>
              <a:rPr lang="ru-RU" sz="31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31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10089" cy="6858000"/>
          </a:xfrm>
          <a:prstGeom prst="rect">
            <a:avLst/>
          </a:prstGeom>
        </p:spPr>
      </p:pic>
      <p:sp>
        <p:nvSpPr>
          <p:cNvPr id="2" name="Заголовок 3"/>
          <p:cNvSpPr txBox="1"/>
          <p:nvPr/>
        </p:nvSpPr>
        <p:spPr>
          <a:xfrm>
            <a:off x="1181622" y="2670208"/>
            <a:ext cx="4914378" cy="1150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</a:p>
        </p:txBody>
      </p:sp>
      <p:sp>
        <p:nvSpPr>
          <p:cNvPr id="3" name="Подзаголовок 4"/>
          <p:cNvSpPr txBox="1"/>
          <p:nvPr/>
        </p:nvSpPr>
        <p:spPr>
          <a:xfrm>
            <a:off x="1181622" y="3820757"/>
            <a:ext cx="4914378" cy="1495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Телефон: 89649124555</a:t>
            </a:r>
          </a:p>
          <a:p>
            <a:pPr marL="0" indent="0">
              <a:buNone/>
            </a:pP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lisarkisyanlili@mail.ru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Ссылка на соц. сеть:</a:t>
            </a:r>
            <a:r>
              <a:rPr lang="en-US" alt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89649124555 </a:t>
            </a:r>
            <a:r>
              <a:rPr lang="ru-RU" alt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WhatsApp</a:t>
            </a:r>
            <a:r>
              <a:rPr lang="ru-RU" alt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Telegram)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334</Words>
  <Application>Microsoft Office PowerPoint</Application>
  <PresentationFormat>Широкоэкранный</PresentationFormat>
  <Paragraphs>70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Office Theme</vt:lpstr>
      <vt:lpstr>Улыбка детям</vt:lpstr>
      <vt:lpstr>Проблема </vt:lpstr>
      <vt:lpstr>Целевая аудитория  </vt:lpstr>
      <vt:lpstr>Решение  </vt:lpstr>
      <vt:lpstr>Конкуренты </vt:lpstr>
      <vt:lpstr>Планы развития </vt:lpstr>
      <vt:lpstr>Команда         </vt:lpstr>
      <vt:lpstr>     Вопросы экспертам от команды  1. Какие приемы и механизмы мы должны применить для успешной реализации нашего проекта? 2. Какие коррективы вы предложили бы внести в программу? 3. Можем ли мы рассчитывать на дальнейшее сотрудничество с предприятиями в целях расширения проекта и его коммерциализации?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владислав федюков</dc:creator>
  <cp:lastModifiedBy>А</cp:lastModifiedBy>
  <cp:revision>13</cp:revision>
  <dcterms:created xsi:type="dcterms:W3CDTF">2021-11-19T10:49:00Z</dcterms:created>
  <dcterms:modified xsi:type="dcterms:W3CDTF">2021-12-06T18:49:43Z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C303D40C39F14BC1B8C3116CBCDDEFA1</vt:lpwstr>
  </property>
  <property fmtid="{D5CDD505-2E9C-101B-9397-08002B2CF9AE}" pid="3" name="KSOProductBuildVer">
    <vt:lpwstr>1049-11.2.0.10382</vt:lpwstr>
  </property>
</Properties>
</file>