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9" r:id="rId3"/>
    <p:sldId id="327" r:id="rId4"/>
    <p:sldId id="328" r:id="rId5"/>
    <p:sldId id="329" r:id="rId6"/>
    <p:sldId id="330" r:id="rId7"/>
    <p:sldId id="333" r:id="rId8"/>
    <p:sldId id="33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D43C5"/>
    <a:srgbClr val="1CBAD4"/>
    <a:srgbClr val="523DD0"/>
    <a:srgbClr val="507C36"/>
    <a:srgbClr val="CC631C"/>
    <a:srgbClr val="CAA911"/>
    <a:srgbClr val="3D6FCF"/>
    <a:srgbClr val="29AFDF"/>
    <a:srgbClr val="3FC9BC"/>
    <a:srgbClr val="9E204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Опрос среди студентов</c:v>
                </c:pt>
              </c:strCache>
            </c:strRef>
          </c:tx>
          <c:spPr>
            <a:solidFill>
              <a:srgbClr val="AD1E13"/>
            </a:solidFill>
          </c:spPr>
          <c:dPt>
            <c:idx val="0"/>
            <c:spPr>
              <a:solidFill>
                <a:srgbClr val="AD1E1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DE9-48DE-9A24-8F2B7160824D}"/>
              </c:ext>
            </c:extLst>
          </c:dPt>
          <c:dPt>
            <c:idx val="1"/>
            <c:explosion val="5"/>
            <c:spPr>
              <a:solidFill>
                <a:srgbClr val="90232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E9-48DE-9A24-8F2B7160824D}"/>
              </c:ext>
            </c:extLst>
          </c:dPt>
          <c:cat>
            <c:strRef>
              <c:f>Лист1!$A$3:$A$4</c:f>
              <c:strCache>
                <c:ptCount val="2"/>
                <c:pt idx="0">
                  <c:v>Нужна</c:v>
                </c:pt>
                <c:pt idx="1">
                  <c:v>Не нужна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E9-48DE-9A24-8F2B7160824D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40FF2-7FCF-4930-AD99-DC783BCD1AF9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A2E37-58AD-40F5-99A5-50B75D762E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938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695269-2F5F-4BF5-9884-6C100B00F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DF124ED-1284-4553-8AFB-949932972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EDB0B4-BD22-4695-B429-A1AB455BB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CE43F3A-DC61-461A-8EE1-E4CCDFC82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5E292D-27CF-4C23-BA0D-841CA6B6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01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53861E-7540-4C0A-A5FE-7D2A15B1B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811963-4FE7-44DC-867F-35B52D76A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A28716C-55A2-4DB7-A650-616F42469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227D0E0-1993-465D-A218-B60711516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B00DD94-995E-4595-8F4B-6993444B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962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9BBF43-25AF-4AEF-B0CA-E4C1E083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99454B3-A9CF-4788-972F-7040BEC7B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7DC0CB-E4F3-4FED-A26F-69F3C6909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9D24E4-E35F-44DF-9444-9467DC6AD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057B7E-846D-4A35-95AD-E8734B6A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623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EC0497-FD7E-4238-9A2B-B08C91E51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7AAD7E-C428-4167-AE61-00AEE40E1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38C6A25-42C4-4370-BF5D-B2A56E923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AC363F5-3893-4B3E-A2FD-131EFE2CE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DD9C2E3-279A-43C1-A5E7-5B9649DCF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EC7F2ED-F68A-4A87-905D-023BDC003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6529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B2CF85-31B3-40DD-B8B6-F07F8FAB9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EE2E78-3BF3-4263-8F9F-D2F588E51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0521F05-743D-47E6-AAD3-C6D71AD3B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7B58C58-DE47-4E17-B083-D23A1F2BA3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E603027-2B2D-44AE-ACC8-8A5D98F59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D3FE7F1-BF86-413A-BB28-B13189F92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48CAA32-F106-4A77-97CA-EB2B1F6E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2C394F9-1DE3-4095-B5AC-DAC2E48F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5259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3F821F-9358-4753-AFEE-EB3EEA23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0B03408-0F0F-4F21-91EE-13520AE12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B5F1CAC-61AA-46A0-8A83-A61AEAC4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D28AF58-C983-45B5-871A-3B4A5B89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6650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14FD82F-183E-48EC-80CA-60801717D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A8D560D-2B76-40E0-9281-40B0BCECB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3F0D8D6-25E5-401B-B921-D69C638B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952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32969B-2643-4190-9963-9F9ABD13B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EF53FF-9FD9-4BC3-9096-D8E080FB0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E851B34-7DFE-4C1C-98D7-F5473A886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A1090E0-D8CD-4BE6-8882-D036EE9F0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1DFAFA2-FCB8-457C-9912-04FB72DC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5130857-90D1-4C76-8B1F-D2A01F39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706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8A1044-6BC5-4672-A0E1-4698BB71E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A5D4A41-6A34-4879-B53D-8C429D25E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AB03480-697D-4351-8683-A862764CA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D57B0BA-C11A-4B37-A54C-7E65A34F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044985A-D0EC-4C3E-8EDE-5E287DC81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2E62BF5-6046-43F5-8488-A57D4A575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956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76F55D-4C59-475F-9718-BDFFD83E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C6F2C94-F68E-4840-8964-44F212CBE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BEF573B-558B-48A1-A040-ADC1C81F5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1A9BB9-EB38-4E84-9D1C-99B17D1DD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E63FF25-1DB2-44D2-8D43-A4330878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253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B9B8306-59C3-4B7E-B7B2-0D2B7DF2C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48DF937-8C69-4F90-94AA-4FC5D7B9E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7B88E78-0A5A-4439-9074-2AF498642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718D6E8-C986-49EC-BE8C-75CB493C3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4272E12-AC75-492D-A7CD-0FED34C8A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723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94837F-86A9-454D-B8A1-D681180A4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B374A4A-7A45-4BB5-9BE8-32E977EAE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C3F18E-AC4F-4501-B736-E328F3F995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A11ED-8D18-412F-A61B-65F22124B721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68DFC3B-4C01-4948-8306-E10BC3A7A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32A3DB1-1DAA-420E-B433-1F9B9E92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E779C-6E85-4128-A12E-60B12E782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9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631EAC-8BB3-4B33-AEB9-F28C92BED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84" y="2206087"/>
            <a:ext cx="9057047" cy="2121976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Цифровая карта </a:t>
            </a: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Тихоокеанского 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государственного университета</a:t>
            </a:r>
            <a:endParaRPr lang="ru-RU" sz="3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E561BCD-791E-404D-BF0E-956E69756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4" y="4847254"/>
            <a:ext cx="9728390" cy="649877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Руководитель проекта: </a:t>
            </a:r>
            <a:r>
              <a:rPr lang="ru-RU" sz="2900" dirty="0">
                <a:solidFill>
                  <a:schemeClr val="bg1"/>
                </a:solidFill>
                <a:latin typeface="Bahnschrift Light SemiCondensed" panose="020B0502040204020203" pitchFamily="34" charset="0"/>
                <a:ea typeface="Microsoft YaHei UI" panose="020B0503020204020204" pitchFamily="34" charset="-122"/>
              </a:rPr>
              <a:t>Ряйсянен Татьяна Николаевна</a:t>
            </a:r>
            <a:endParaRPr lang="ru-RU" sz="4000" dirty="0">
              <a:solidFill>
                <a:schemeClr val="bg1"/>
              </a:solidFill>
              <a:latin typeface="Bahnschrift Light SemiCondensed" panose="020B0502040204020203" pitchFamily="34" charset="0"/>
              <a:ea typeface="Microsoft YaHei UI" panose="020B0503020204020204" pitchFamily="34" charset="-122"/>
            </a:endParaRPr>
          </a:p>
          <a:p>
            <a:pPr algn="l"/>
            <a:endParaRPr lang="ru-RU" sz="4000" dirty="0">
              <a:solidFill>
                <a:schemeClr val="bg1"/>
              </a:solidFill>
              <a:latin typeface="Russo One" panose="0200050305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92144A-D183-4CFE-A5E6-529FF29A4048}"/>
              </a:ext>
            </a:extLst>
          </p:cNvPr>
          <p:cNvSpPr txBox="1"/>
          <p:nvPr/>
        </p:nvSpPr>
        <p:spPr>
          <a:xfrm>
            <a:off x="10416094" y="6384175"/>
            <a:ext cx="171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Хабаровск 2023</a:t>
            </a:r>
          </a:p>
        </p:txBody>
      </p:sp>
    </p:spTree>
    <p:extLst>
      <p:ext uri="{BB962C8B-B14F-4D97-AF65-F5344CB8AC3E}">
        <p14:creationId xmlns:p14="http://schemas.microsoft.com/office/powerpoint/2010/main" xmlns="" val="3929372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8DE14B1-1A25-4E98-8B73-4F5D6D55B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470" y="1389638"/>
            <a:ext cx="5712171" cy="4351338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>
                <a:solidFill>
                  <a:srgbClr val="902325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Цифровая карта </a:t>
            </a:r>
            <a:r>
              <a:rPr lang="ru-RU" sz="1400" dirty="0">
                <a:solidFill>
                  <a:srgbClr val="902325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– </a:t>
            </a:r>
            <a:r>
              <a:rPr lang="ru-RU" sz="1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приложение, которое используют миллионы людей по всему миру для ориентирования в городе. Однако существуют не только цифровые карты городов, но и цифровые карты зданий, благодаря которым пользователи могут с легкостью найти интересующий объект внутри. Несмотря на столь полезную функцию цифровой карты, в Тихоокеанском государственном университете до сих пор отсутствует карта, на которой студенты могли бы искать необходимую им аудиторию и организацию, а также узнавать, как к ней пройти. Мы же хотим исправить эту проблему, разработав собственную цифровую карту для ориентирования внутри ТОГУ.</a:t>
            </a:r>
            <a:endParaRPr lang="ru-RU" sz="1400" dirty="0">
              <a:solidFill>
                <a:srgbClr val="9E204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xmlns="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pPr algn="ctr"/>
              <a:t>2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5AEF7E-7D9F-4AF8-97FA-67ED9CE3EE26}"/>
              </a:ext>
            </a:extLst>
          </p:cNvPr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chemeClr val="bg1"/>
                </a:solidFill>
              </a:rPr>
              <a:t>ПРОБЛЕМА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51EED9-A141-40E9-BAA7-EEC32091BC17}"/>
              </a:ext>
            </a:extLst>
          </p:cNvPr>
          <p:cNvSpPr txBox="1"/>
          <p:nvPr/>
        </p:nvSpPr>
        <p:spPr>
          <a:xfrm>
            <a:off x="8336939" y="1659285"/>
            <a:ext cx="3518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solidFill>
                  <a:srgbClr val="902325"/>
                </a:solidFill>
                <a:latin typeface="Bahnschrift Light Condensed" panose="020B0502040204020203" pitchFamily="34" charset="0"/>
              </a:rPr>
              <a:t>1</a:t>
            </a:r>
          </a:p>
          <a:p>
            <a:pPr algn="just"/>
            <a:endParaRPr lang="ru-RU" sz="3200" dirty="0">
              <a:solidFill>
                <a:srgbClr val="902325"/>
              </a:solidFill>
              <a:latin typeface="Bahnschrift Light Condensed" panose="020B0502040204020203" pitchFamily="34" charset="0"/>
            </a:endParaRPr>
          </a:p>
          <a:p>
            <a:pPr algn="just"/>
            <a:r>
              <a:rPr lang="ru-RU" sz="3200" dirty="0">
                <a:solidFill>
                  <a:srgbClr val="902325"/>
                </a:solidFill>
                <a:latin typeface="Bahnschrift Light Condensed" panose="020B0502040204020203" pitchFamily="34" charset="0"/>
              </a:rPr>
              <a:t>2</a:t>
            </a:r>
          </a:p>
          <a:p>
            <a:pPr algn="just"/>
            <a:endParaRPr lang="ru-RU" sz="3200" dirty="0">
              <a:solidFill>
                <a:srgbClr val="902325"/>
              </a:solidFill>
              <a:latin typeface="Bahnschrift Light Condensed" panose="020B0502040204020203" pitchFamily="34" charset="0"/>
            </a:endParaRPr>
          </a:p>
          <a:p>
            <a:pPr algn="just"/>
            <a:r>
              <a:rPr lang="ru-RU" sz="3200" dirty="0">
                <a:solidFill>
                  <a:srgbClr val="902325"/>
                </a:solidFill>
                <a:latin typeface="Bahnschrift Light Condensed" panose="020B0502040204020203" pitchFamily="34" charset="0"/>
              </a:rPr>
              <a:t>3</a:t>
            </a:r>
          </a:p>
          <a:p>
            <a:pPr algn="just"/>
            <a:endParaRPr lang="ru-RU" sz="3200" dirty="0">
              <a:solidFill>
                <a:srgbClr val="902325"/>
              </a:solidFill>
              <a:latin typeface="Bahnschrift Light Condensed" panose="020B0502040204020203" pitchFamily="34" charset="0"/>
            </a:endParaRPr>
          </a:p>
          <a:p>
            <a:pPr algn="just"/>
            <a:r>
              <a:rPr lang="ru-RU" sz="3200" dirty="0">
                <a:solidFill>
                  <a:srgbClr val="902325"/>
                </a:solidFill>
                <a:latin typeface="Bahnschrift Light Condensed" panose="020B0502040204020203" pitchFamily="34" charset="0"/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38DB5F2-5EC7-4EF9-B299-71D562E3E236}"/>
              </a:ext>
            </a:extLst>
          </p:cNvPr>
          <p:cNvSpPr txBox="1"/>
          <p:nvPr/>
        </p:nvSpPr>
        <p:spPr>
          <a:xfrm>
            <a:off x="8627219" y="1750625"/>
            <a:ext cx="337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  <a:ea typeface="Microsoft YaHei UI" panose="020B0503020204020204" pitchFamily="34" charset="-122"/>
              </a:rPr>
              <a:t>Отсутствие Тех. Плана ТОГУ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A1FA57-0666-40F2-9295-5A8ED4004346}"/>
              </a:ext>
            </a:extLst>
          </p:cNvPr>
          <p:cNvSpPr txBox="1"/>
          <p:nvPr/>
        </p:nvSpPr>
        <p:spPr>
          <a:xfrm>
            <a:off x="8625179" y="2585267"/>
            <a:ext cx="337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  <a:ea typeface="Microsoft YaHei UI" panose="020B0503020204020204" pitchFamily="34" charset="-122"/>
              </a:rPr>
              <a:t>Отсутствие должной осведомленности аудитории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414BE8D-3D10-43D4-B116-F6FFD4039450}"/>
              </a:ext>
            </a:extLst>
          </p:cNvPr>
          <p:cNvSpPr txBox="1"/>
          <p:nvPr/>
        </p:nvSpPr>
        <p:spPr>
          <a:xfrm>
            <a:off x="8625179" y="3697577"/>
            <a:ext cx="337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  <a:ea typeface="Microsoft YaHei UI" panose="020B0503020204020204" pitchFamily="34" charset="-122"/>
              </a:rPr>
              <a:t>Отсутствие нужных знаний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7C581C-1696-41EA-8440-F8AA5EB4F33F}"/>
              </a:ext>
            </a:extLst>
          </p:cNvPr>
          <p:cNvSpPr txBox="1"/>
          <p:nvPr/>
        </p:nvSpPr>
        <p:spPr>
          <a:xfrm>
            <a:off x="8625179" y="4658928"/>
            <a:ext cx="337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  <a:ea typeface="Microsoft YaHei UI" panose="020B0503020204020204" pitchFamily="34" charset="-122"/>
              </a:rPr>
              <a:t>Конкуренты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41D5007-42C6-4B8D-BAF4-6DDE6BAFD132}"/>
              </a:ext>
            </a:extLst>
          </p:cNvPr>
          <p:cNvSpPr/>
          <p:nvPr/>
        </p:nvSpPr>
        <p:spPr>
          <a:xfrm>
            <a:off x="8169963" y="1493005"/>
            <a:ext cx="45719" cy="3880237"/>
          </a:xfrm>
          <a:prstGeom prst="rect">
            <a:avLst/>
          </a:prstGeom>
          <a:solidFill>
            <a:srgbClr val="902325"/>
          </a:solidFill>
          <a:ln>
            <a:solidFill>
              <a:srgbClr val="9023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271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8;p14">
            <a:extLst>
              <a:ext uri="{FF2B5EF4-FFF2-40B4-BE49-F238E27FC236}">
                <a16:creationId xmlns:a16="http://schemas.microsoft.com/office/drawing/2014/main" xmlns="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pPr algn="ctr"/>
              <a:t>3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5AEF7E-7D9F-4AF8-97FA-67ED9CE3EE26}"/>
              </a:ext>
            </a:extLst>
          </p:cNvPr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chemeClr val="bg1"/>
                </a:solidFill>
              </a:rPr>
              <a:t>РЕШЕНИЕ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FCD0748-4BAA-4526-A6DF-5A1EF25FE040}"/>
              </a:ext>
            </a:extLst>
          </p:cNvPr>
          <p:cNvSpPr txBox="1"/>
          <p:nvPr/>
        </p:nvSpPr>
        <p:spPr>
          <a:xfrm>
            <a:off x="2277337" y="878323"/>
            <a:ext cx="5600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902325"/>
                </a:solidFill>
                <a:latin typeface="Bahnschrift SemiCondensed" panose="020B0502040204020203" pitchFamily="34" charset="0"/>
              </a:rPr>
              <a:t>Цель проекта:</a:t>
            </a:r>
          </a:p>
          <a:p>
            <a:r>
              <a:rPr lang="ru-RU" sz="2400" dirty="0">
                <a:latin typeface="Bahnschrift Light SemiCondensed" panose="020B0502040204020203" pitchFamily="34" charset="0"/>
              </a:rPr>
              <a:t>Создание цифровой карты Тихоокеанского государственного университета</a:t>
            </a:r>
          </a:p>
          <a:p>
            <a:r>
              <a:rPr lang="ru-RU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41B2925-C6B1-42AB-AE88-7CC0DCC3371D}"/>
              </a:ext>
            </a:extLst>
          </p:cNvPr>
          <p:cNvSpPr txBox="1"/>
          <p:nvPr/>
        </p:nvSpPr>
        <p:spPr>
          <a:xfrm>
            <a:off x="5755562" y="5259907"/>
            <a:ext cx="23518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902325"/>
                </a:solidFill>
                <a:latin typeface="Bahnschrift SemiCondensed" panose="020B0502040204020203" pitchFamily="34" charset="0"/>
              </a:rPr>
              <a:t>ЗАДАЧИ ПРОЕКТА</a:t>
            </a:r>
            <a:endParaRPr lang="ru-RU" sz="2400" b="1" dirty="0">
              <a:latin typeface="Bahnschrift SemiCondensed" panose="020B0502040204020203" pitchFamily="34" charset="0"/>
            </a:endParaRPr>
          </a:p>
          <a:p>
            <a:r>
              <a:rPr lang="ru-RU" dirty="0">
                <a:latin typeface="Bahnschrift SemiCondensed" panose="020B0502040204020203" pitchFamily="34" charset="0"/>
              </a:rPr>
              <a:t> 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3A51FD3F-79BE-4006-BBCC-8744D8245826}"/>
              </a:ext>
            </a:extLst>
          </p:cNvPr>
          <p:cNvGrpSpPr/>
          <p:nvPr/>
        </p:nvGrpSpPr>
        <p:grpSpPr>
          <a:xfrm>
            <a:off x="2416948" y="3426864"/>
            <a:ext cx="9029058" cy="2750099"/>
            <a:chOff x="2416949" y="3202234"/>
            <a:chExt cx="9029058" cy="2750099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xmlns="" id="{9B7FF5EE-100A-4001-915D-C823C6B6B23A}"/>
                </a:ext>
              </a:extLst>
            </p:cNvPr>
            <p:cNvGrpSpPr/>
            <p:nvPr/>
          </p:nvGrpSpPr>
          <p:grpSpPr>
            <a:xfrm>
              <a:off x="2416949" y="3208227"/>
              <a:ext cx="9029058" cy="2744106"/>
              <a:chOff x="1909944" y="4113894"/>
              <a:chExt cx="9029058" cy="2744106"/>
            </a:xfrm>
            <a:solidFill>
              <a:srgbClr val="902325"/>
            </a:solidFill>
          </p:grpSpPr>
          <p:sp>
            <p:nvSpPr>
              <p:cNvPr id="4" name="Шестиугольник 3">
                <a:extLst>
                  <a:ext uri="{FF2B5EF4-FFF2-40B4-BE49-F238E27FC236}">
                    <a16:creationId xmlns:a16="http://schemas.microsoft.com/office/drawing/2014/main" xmlns="" id="{76FB1FA7-4CCC-4F18-A604-1E101CA3FBC4}"/>
                  </a:ext>
                </a:extLst>
              </p:cNvPr>
              <p:cNvSpPr/>
              <p:nvPr/>
            </p:nvSpPr>
            <p:spPr>
              <a:xfrm>
                <a:off x="1909944" y="4113894"/>
                <a:ext cx="2036174" cy="1755322"/>
              </a:xfrm>
              <a:prstGeom prst="hexagon">
                <a:avLst/>
              </a:prstGeom>
              <a:grpFill/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9" name="Шестиугольник 8">
                <a:extLst>
                  <a:ext uri="{FF2B5EF4-FFF2-40B4-BE49-F238E27FC236}">
                    <a16:creationId xmlns:a16="http://schemas.microsoft.com/office/drawing/2014/main" xmlns="" id="{757FA0C4-D6F1-44F3-8634-D75B6FD7B611}"/>
                  </a:ext>
                </a:extLst>
              </p:cNvPr>
              <p:cNvSpPr/>
              <p:nvPr/>
            </p:nvSpPr>
            <p:spPr>
              <a:xfrm>
                <a:off x="3658165" y="5074671"/>
                <a:ext cx="2036174" cy="1755322"/>
              </a:xfrm>
              <a:prstGeom prst="hexagon">
                <a:avLst/>
              </a:prstGeom>
              <a:grpFill/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1" name="Шестиугольник 10">
                <a:extLst>
                  <a:ext uri="{FF2B5EF4-FFF2-40B4-BE49-F238E27FC236}">
                    <a16:creationId xmlns:a16="http://schemas.microsoft.com/office/drawing/2014/main" xmlns="" id="{A7DCDE37-B2F6-43E3-8F70-798183EE3B59}"/>
                  </a:ext>
                </a:extLst>
              </p:cNvPr>
              <p:cNvSpPr/>
              <p:nvPr/>
            </p:nvSpPr>
            <p:spPr>
              <a:xfrm>
                <a:off x="5406386" y="4113894"/>
                <a:ext cx="2036174" cy="1755322"/>
              </a:xfrm>
              <a:prstGeom prst="hexagon">
                <a:avLst/>
              </a:prstGeom>
              <a:grpFill/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2" name="Шестиугольник 11">
                <a:extLst>
                  <a:ext uri="{FF2B5EF4-FFF2-40B4-BE49-F238E27FC236}">
                    <a16:creationId xmlns:a16="http://schemas.microsoft.com/office/drawing/2014/main" xmlns="" id="{990DD433-5C19-4A43-9F40-180DAA9CD0A7}"/>
                  </a:ext>
                </a:extLst>
              </p:cNvPr>
              <p:cNvSpPr/>
              <p:nvPr/>
            </p:nvSpPr>
            <p:spPr>
              <a:xfrm>
                <a:off x="7154607" y="5102678"/>
                <a:ext cx="2036174" cy="1755322"/>
              </a:xfrm>
              <a:prstGeom prst="hexagon">
                <a:avLst/>
              </a:prstGeom>
              <a:grpFill/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3" name="Шестиугольник 12">
                <a:extLst>
                  <a:ext uri="{FF2B5EF4-FFF2-40B4-BE49-F238E27FC236}">
                    <a16:creationId xmlns:a16="http://schemas.microsoft.com/office/drawing/2014/main" xmlns="" id="{8A919D33-C0D5-4FA7-921E-40F75B031951}"/>
                  </a:ext>
                </a:extLst>
              </p:cNvPr>
              <p:cNvSpPr/>
              <p:nvPr/>
            </p:nvSpPr>
            <p:spPr>
              <a:xfrm>
                <a:off x="8902828" y="4113894"/>
                <a:ext cx="2036174" cy="1755322"/>
              </a:xfrm>
              <a:prstGeom prst="hexagon">
                <a:avLst/>
              </a:prstGeom>
              <a:grpFill/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21206C2C-8AB9-431F-8884-070246739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18461" y="3334708"/>
              <a:ext cx="633149" cy="633149"/>
            </a:xfrm>
            <a:prstGeom prst="rect">
              <a:avLst/>
            </a:prstGeom>
            <a:noFill/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7D1D3CB1-43B5-4013-9C7B-D9C7F564E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866682" y="4309049"/>
              <a:ext cx="633149" cy="633149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299E8730-3D64-44DB-9B0E-F230FC6FC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22785" y="3334708"/>
              <a:ext cx="617385" cy="617385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04B77CEE-865B-4C4C-9B2F-DFF4888D9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251086" y="4197011"/>
              <a:ext cx="857226" cy="857226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A06B1FBD-7041-4889-9EEB-B134B3C86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045108" y="3202234"/>
              <a:ext cx="765623" cy="76562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30561FC0-3EED-4F5E-AC26-CF0469570786}"/>
                </a:ext>
              </a:extLst>
            </p:cNvPr>
            <p:cNvSpPr txBox="1"/>
            <p:nvPr/>
          </p:nvSpPr>
          <p:spPr>
            <a:xfrm>
              <a:off x="2523362" y="3939717"/>
              <a:ext cx="1871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Сбор информации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3543A115-DC43-4BC8-9403-CB1CF0363751}"/>
                </a:ext>
              </a:extLst>
            </p:cNvPr>
            <p:cNvSpPr txBox="1"/>
            <p:nvPr/>
          </p:nvSpPr>
          <p:spPr>
            <a:xfrm>
              <a:off x="4556830" y="4897577"/>
              <a:ext cx="1241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Разработка</a:t>
              </a:r>
              <a:r>
                <a:rPr lang="ru-RU" b="1" dirty="0">
                  <a:solidFill>
                    <a:schemeClr val="bg1"/>
                  </a:solidFill>
                  <a:latin typeface="Bahnschrift Light SemiCondensed" panose="020B0502040204020203" pitchFamily="34" charset="0"/>
                </a:rPr>
                <a:t>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B270964B-FB28-4487-BE50-C900339A952D}"/>
                </a:ext>
              </a:extLst>
            </p:cNvPr>
            <p:cNvSpPr txBox="1"/>
            <p:nvPr/>
          </p:nvSpPr>
          <p:spPr>
            <a:xfrm>
              <a:off x="5990320" y="3915558"/>
              <a:ext cx="1887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Создание дизайна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4F03138A-9FA1-4BF6-9DA8-20D9CB7FA017}"/>
                </a:ext>
              </a:extLst>
            </p:cNvPr>
            <p:cNvSpPr txBox="1"/>
            <p:nvPr/>
          </p:nvSpPr>
          <p:spPr>
            <a:xfrm>
              <a:off x="7693416" y="4891234"/>
              <a:ext cx="2036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Внедрение на сайт</a:t>
              </a:r>
              <a:r>
                <a:rPr lang="ru-RU" b="1" dirty="0">
                  <a:solidFill>
                    <a:schemeClr val="bg1"/>
                  </a:solidFill>
                  <a:latin typeface="Bahnschrift Light SemiCondensed" panose="020B0502040204020203" pitchFamily="34" charset="0"/>
                </a:rPr>
                <a:t>	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384B172E-F674-450E-844F-36986D6E4639}"/>
                </a:ext>
              </a:extLst>
            </p:cNvPr>
            <p:cNvSpPr txBox="1"/>
            <p:nvPr/>
          </p:nvSpPr>
          <p:spPr>
            <a:xfrm>
              <a:off x="9548567" y="3865065"/>
              <a:ext cx="1758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Поиск аудитории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79955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8DE14B1-1A25-4E98-8B73-4F5D6D55B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1980" y="883766"/>
            <a:ext cx="828803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>
                <a:solidFill>
                  <a:srgbClr val="9E2041"/>
                </a:solidFill>
                <a:latin typeface="Bahnschrift SemiCondensed" panose="020B0502040204020203" pitchFamily="34" charset="0"/>
              </a:rPr>
              <a:t>Заинтересованные стороны: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Bahnschrift Light SemiCondensed" panose="020B0502040204020203" pitchFamily="34" charset="0"/>
              </a:rPr>
              <a:t>-</a:t>
            </a:r>
            <a:r>
              <a:rPr lang="ru-RU" dirty="0">
                <a:latin typeface="Bahnschrift Light SemiCondensed" panose="020B0502040204020203" pitchFamily="34" charset="0"/>
              </a:rPr>
              <a:t> Тихоокеанский государственный университет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Bahnschrift Light SemiCondensed" panose="020B0502040204020203" pitchFamily="34" charset="0"/>
              </a:rPr>
              <a:t>- </a:t>
            </a:r>
            <a:r>
              <a:rPr lang="ru-RU" dirty="0">
                <a:latin typeface="Bahnschrift Light SemiCondensed" panose="020B0502040204020203" pitchFamily="34" charset="0"/>
              </a:rPr>
              <a:t>Студенты ТОГУ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rgbClr val="9E2041"/>
                </a:solidFill>
                <a:latin typeface="Bahnschrift Light SemiCondensed" panose="020B0502040204020203" pitchFamily="34" charset="0"/>
              </a:rPr>
              <a:t>- </a:t>
            </a:r>
            <a:r>
              <a:rPr lang="ru-RU" dirty="0">
                <a:latin typeface="Bahnschrift Light SemiCondensed" panose="020B0502040204020203" pitchFamily="34" charset="0"/>
              </a:rPr>
              <a:t>Преподаватели ТОГУ </a:t>
            </a:r>
            <a:r>
              <a:rPr lang="ru-RU" dirty="0">
                <a:solidFill>
                  <a:srgbClr val="9E2041"/>
                </a:solidFill>
                <a:latin typeface="Manrope Medium" pitchFamily="2" charset="0"/>
              </a:rPr>
              <a:t/>
            </a:r>
            <a:br>
              <a:rPr lang="ru-RU" dirty="0">
                <a:solidFill>
                  <a:srgbClr val="9E2041"/>
                </a:solidFill>
                <a:latin typeface="Manrope Medium" pitchFamily="2" charset="0"/>
              </a:rPr>
            </a:br>
            <a:r>
              <a:rPr lang="ru-RU" sz="2800" dirty="0">
                <a:solidFill>
                  <a:srgbClr val="9E2041"/>
                </a:solidFill>
                <a:latin typeface="Manrope Medium" pitchFamily="2" charset="0"/>
              </a:rPr>
              <a:t/>
            </a:r>
            <a:br>
              <a:rPr lang="ru-RU" sz="2800" dirty="0">
                <a:solidFill>
                  <a:srgbClr val="9E2041"/>
                </a:solidFill>
                <a:latin typeface="Manrope Medium" pitchFamily="2" charset="0"/>
              </a:rPr>
            </a:br>
            <a:r>
              <a:rPr lang="ru-RU" sz="2800" dirty="0">
                <a:solidFill>
                  <a:srgbClr val="9E2041"/>
                </a:solidFill>
                <a:latin typeface="Manrope Medium" pitchFamily="2" charset="0"/>
              </a:rPr>
              <a:t/>
            </a:r>
            <a:br>
              <a:rPr lang="ru-RU" sz="2800" dirty="0">
                <a:solidFill>
                  <a:srgbClr val="9E2041"/>
                </a:solidFill>
                <a:latin typeface="Manrope Medium" pitchFamily="2" charset="0"/>
              </a:rPr>
            </a:br>
            <a:endParaRPr lang="ru-RU" sz="2800" dirty="0">
              <a:solidFill>
                <a:srgbClr val="9E2041"/>
              </a:solidFill>
              <a:latin typeface="Manrope Medium" pitchFamily="2" charset="0"/>
            </a:endParaRP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xmlns="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pPr algn="ctr"/>
              <a:t>4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5AEF7E-7D9F-4AF8-97FA-67ED9CE3EE26}"/>
              </a:ext>
            </a:extLst>
          </p:cNvPr>
          <p:cNvSpPr txBox="1"/>
          <p:nvPr/>
        </p:nvSpPr>
        <p:spPr>
          <a:xfrm>
            <a:off x="5216434" y="0"/>
            <a:ext cx="6975567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chemeClr val="bg1"/>
                </a:solidFill>
              </a:rPr>
              <a:t>ЗАИНТЕРЕСОВАННЫЕ СТОРОНЫ И ПАРТНЕРЫ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ADF3064-4FC5-49B5-B493-EDB5A1F946D4}"/>
              </a:ext>
            </a:extLst>
          </p:cNvPr>
          <p:cNvSpPr txBox="1"/>
          <p:nvPr/>
        </p:nvSpPr>
        <p:spPr>
          <a:xfrm>
            <a:off x="1951980" y="3758264"/>
            <a:ext cx="5915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9E2041"/>
                </a:solidFill>
                <a:latin typeface="Bahnschrift SemiCondensed" panose="020B0502040204020203" pitchFamily="34" charset="0"/>
              </a:rPr>
              <a:t>Опрос среди студентов показал, что</a:t>
            </a:r>
          </a:p>
          <a:p>
            <a:pPr algn="just"/>
            <a:endParaRPr lang="ru-RU" sz="2400" dirty="0">
              <a:latin typeface="Bahnschrift Light SemiCondensed" panose="020B0502040204020203" pitchFamily="34" charset="0"/>
            </a:endParaRPr>
          </a:p>
          <a:p>
            <a:pPr algn="just"/>
            <a:r>
              <a:rPr lang="ru-RU" sz="2400" dirty="0">
                <a:solidFill>
                  <a:srgbClr val="9E2041"/>
                </a:solidFill>
                <a:latin typeface="Bahnschrift Light SemiCondensed" panose="020B0502040204020203" pitchFamily="34" charset="0"/>
              </a:rPr>
              <a:t>-</a:t>
            </a:r>
            <a:r>
              <a:rPr lang="ru-RU" sz="2400" dirty="0">
                <a:latin typeface="Bahnschrift Light SemiCondensed" panose="020B0502040204020203" pitchFamily="34" charset="0"/>
              </a:rPr>
              <a:t> 73</a:t>
            </a:r>
            <a:r>
              <a:rPr lang="en-US" sz="2400" dirty="0">
                <a:latin typeface="Bahnschrift Light SemiCondensed" panose="020B0502040204020203" pitchFamily="34" charset="0"/>
              </a:rPr>
              <a:t>%  </a:t>
            </a:r>
            <a:r>
              <a:rPr lang="ru-RU" sz="2400" dirty="0">
                <a:latin typeface="Bahnschrift Light SemiCondensed" panose="020B0502040204020203" pitchFamily="34" charset="0"/>
              </a:rPr>
              <a:t>учащихся </a:t>
            </a:r>
            <a:r>
              <a:rPr lang="ru-RU" sz="2400" dirty="0" smtClean="0">
                <a:latin typeface="Bahnschrift Light SemiCondensed" panose="020B0502040204020203" pitchFamily="34" charset="0"/>
              </a:rPr>
              <a:t>считают, </a:t>
            </a:r>
            <a:r>
              <a:rPr lang="ru-RU" sz="2400" dirty="0">
                <a:latin typeface="Bahnschrift Light SemiCondensed" panose="020B0502040204020203" pitchFamily="34" charset="0"/>
              </a:rPr>
              <a:t>что карта нужна</a:t>
            </a:r>
          </a:p>
          <a:p>
            <a:pPr algn="just"/>
            <a:r>
              <a:rPr lang="ru-RU" sz="2400" dirty="0" smtClean="0">
                <a:solidFill>
                  <a:srgbClr val="9E2041"/>
                </a:solidFill>
                <a:latin typeface="Bahnschrift Light SemiCondensed" panose="020B0502040204020203" pitchFamily="34" charset="0"/>
              </a:rPr>
              <a:t>-</a:t>
            </a:r>
            <a:r>
              <a:rPr lang="ru-RU" sz="2400" dirty="0" smtClean="0">
                <a:latin typeface="Bahnschrift Light SemiCondensed" panose="020B0502040204020203" pitchFamily="34" charset="0"/>
              </a:rPr>
              <a:t> 27</a:t>
            </a:r>
            <a:r>
              <a:rPr lang="ru-RU" sz="2400" dirty="0">
                <a:latin typeface="Bahnschrift Light SemiCondensed" panose="020B0502040204020203" pitchFamily="34" charset="0"/>
              </a:rPr>
              <a:t>% учащихся </a:t>
            </a:r>
            <a:r>
              <a:rPr lang="ru-RU" sz="2400" dirty="0" smtClean="0">
                <a:latin typeface="Bahnschrift Light SemiCondensed" panose="020B0502040204020203" pitchFamily="34" charset="0"/>
              </a:rPr>
              <a:t>считают, </a:t>
            </a:r>
            <a:r>
              <a:rPr lang="ru-RU" sz="2400" dirty="0">
                <a:latin typeface="Bahnschrift Light SemiCondensed" panose="020B0502040204020203" pitchFamily="34" charset="0"/>
              </a:rPr>
              <a:t>что карта не нужна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96944DC4-A316-47F1-B074-7E18EE31A4D2}"/>
              </a:ext>
            </a:extLst>
          </p:cNvPr>
          <p:cNvGrpSpPr/>
          <p:nvPr/>
        </p:nvGrpSpPr>
        <p:grpSpPr>
          <a:xfrm>
            <a:off x="6830391" y="2186935"/>
            <a:ext cx="5448300" cy="3589978"/>
            <a:chOff x="6830391" y="2186935"/>
            <a:chExt cx="5448300" cy="3589978"/>
          </a:xfrm>
        </p:grpSpPr>
        <p:graphicFrame>
          <p:nvGraphicFramePr>
            <p:cNvPr id="4" name="Диаграмма 3">
              <a:extLst>
                <a:ext uri="{FF2B5EF4-FFF2-40B4-BE49-F238E27FC236}">
                  <a16:creationId xmlns:a16="http://schemas.microsoft.com/office/drawing/2014/main" xmlns="" id="{A05EF3DC-439D-4822-BF17-BF8C94F6889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2259980549"/>
                </p:ext>
              </p:extLst>
            </p:nvPr>
          </p:nvGraphicFramePr>
          <p:xfrm>
            <a:off x="6830391" y="2186935"/>
            <a:ext cx="5448300" cy="35899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7021901F-CA69-4E30-A7B3-7CB407990695}"/>
                </a:ext>
              </a:extLst>
            </p:cNvPr>
            <p:cNvSpPr txBox="1"/>
            <p:nvPr/>
          </p:nvSpPr>
          <p:spPr>
            <a:xfrm>
              <a:off x="8362949" y="3050378"/>
              <a:ext cx="10763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27%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393198EA-FB23-48DB-83ED-A2C4E796193B}"/>
                </a:ext>
              </a:extLst>
            </p:cNvPr>
            <p:cNvSpPr txBox="1"/>
            <p:nvPr/>
          </p:nvSpPr>
          <p:spPr>
            <a:xfrm>
              <a:off x="9935218" y="4147269"/>
              <a:ext cx="10763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73%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37460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8DE14B1-1A25-4E98-8B73-4F5D6D55B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017" y="4802716"/>
            <a:ext cx="9296400" cy="103610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dirty="0">
                <a:latin typeface="Bahnschrift SemiCondensed" panose="020B0502040204020203" pitchFamily="34" charset="0"/>
              </a:rPr>
              <a:t>Расчёт проводился по ставке на 10% ниже среднерыночной стоимости часа работ по данным специальностям</a:t>
            </a: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xmlns="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pPr algn="ctr"/>
              <a:t>5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5AEF7E-7D9F-4AF8-97FA-67ED9CE3EE26}"/>
              </a:ext>
            </a:extLst>
          </p:cNvPr>
          <p:cNvSpPr txBox="1"/>
          <p:nvPr/>
        </p:nvSpPr>
        <p:spPr>
          <a:xfrm>
            <a:off x="9505950" y="0"/>
            <a:ext cx="2686050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chemeClr val="bg1"/>
                </a:solidFill>
              </a:rPr>
              <a:t>СМЕТА ПРОЕКТА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3605339"/>
              </p:ext>
            </p:extLst>
          </p:nvPr>
        </p:nvGraphicFramePr>
        <p:xfrm>
          <a:off x="2259742" y="1929341"/>
          <a:ext cx="9296400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8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09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Специальность</a:t>
                      </a:r>
                    </a:p>
                  </a:txBody>
                  <a:tcPr anchor="ctr">
                    <a:solidFill>
                      <a:srgbClr val="9E20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Стоимость часа </a:t>
                      </a:r>
                    </a:p>
                    <a:p>
                      <a:pPr algn="ctr"/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(в рублях)</a:t>
                      </a:r>
                    </a:p>
                  </a:txBody>
                  <a:tcPr anchor="ctr">
                    <a:solidFill>
                      <a:srgbClr val="9E20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Количество часов</a:t>
                      </a:r>
                      <a:r>
                        <a:rPr lang="ru-RU" baseline="0" dirty="0">
                          <a:latin typeface="Bahnschrift SemiCondensed" panose="020B0502040204020203" pitchFamily="34" charset="0"/>
                        </a:rPr>
                        <a:t> в месяц</a:t>
                      </a:r>
                      <a:endParaRPr lang="ru-RU" dirty="0">
                        <a:latin typeface="Bahnschrift SemiCondensed" panose="020B0502040204020203" pitchFamily="34" charset="0"/>
                      </a:endParaRPr>
                    </a:p>
                  </a:txBody>
                  <a:tcPr anchor="ctr">
                    <a:solidFill>
                      <a:srgbClr val="9E20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Количество месяцев</a:t>
                      </a:r>
                      <a:r>
                        <a:rPr lang="ru-RU" baseline="0" dirty="0">
                          <a:latin typeface="Bahnschrift SemiCondensed" panose="020B0502040204020203" pitchFamily="34" charset="0"/>
                        </a:rPr>
                        <a:t> в работе</a:t>
                      </a:r>
                      <a:endParaRPr lang="ru-RU" dirty="0">
                        <a:latin typeface="Bahnschrift SemiCondensed" panose="020B0502040204020203" pitchFamily="34" charset="0"/>
                      </a:endParaRPr>
                    </a:p>
                  </a:txBody>
                  <a:tcPr anchor="ctr">
                    <a:solidFill>
                      <a:srgbClr val="9E20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Количество человек в команде </a:t>
                      </a:r>
                    </a:p>
                  </a:txBody>
                  <a:tcPr anchor="ctr">
                    <a:solidFill>
                      <a:srgbClr val="9E20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Итого </a:t>
                      </a:r>
                    </a:p>
                    <a:p>
                      <a:pPr algn="ctr"/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(в</a:t>
                      </a:r>
                      <a:r>
                        <a:rPr lang="ru-RU" baseline="0" dirty="0">
                          <a:latin typeface="Bahnschrift SemiCondensed" panose="020B0502040204020203" pitchFamily="34" charset="0"/>
                        </a:rPr>
                        <a:t> рублях</a:t>
                      </a:r>
                      <a:r>
                        <a:rPr lang="ru-RU" dirty="0">
                          <a:latin typeface="Bahnschrift SemiCondensed" panose="020B0502040204020203" pitchFamily="34" charset="0"/>
                        </a:rPr>
                        <a:t>) </a:t>
                      </a:r>
                    </a:p>
                  </a:txBody>
                  <a:tcPr anchor="ctr">
                    <a:solidFill>
                      <a:srgbClr val="9E20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Программист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330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118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 800</a:t>
                      </a:r>
                      <a:endParaRPr lang="ru-RU" dirty="0">
                        <a:solidFill>
                          <a:schemeClr val="bg1"/>
                        </a:solidFill>
                        <a:latin typeface="Bahnschrift SemiCondensed" panose="020B0502040204020203" pitchFamily="34" charset="0"/>
                      </a:endParaRP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Дизайнер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360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86 400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Менеджер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300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36 000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Тестировщик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200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24 000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ИТОГО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  <a:latin typeface="Bahnschrift SemiCondensed" panose="020B0502040204020203" pitchFamily="34" charset="0"/>
                      </a:endParaRP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  <a:latin typeface="Bahnschrift SemiCondensed" panose="020B0502040204020203" pitchFamily="34" charset="0"/>
                      </a:endParaRP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  <a:latin typeface="Bahnschrift SemiCondensed" panose="020B0502040204020203" pitchFamily="34" charset="0"/>
                      </a:endParaRP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  <a:latin typeface="Bahnschrift SemiCondensed" panose="020B0502040204020203" pitchFamily="34" charset="0"/>
                      </a:endParaRP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Bahnschrift SemiCondensed" panose="020B0502040204020203" pitchFamily="34" charset="0"/>
                        </a:rPr>
                        <a:t>265 200</a:t>
                      </a:r>
                    </a:p>
                  </a:txBody>
                  <a:tcPr anchor="ctr">
                    <a:solidFill>
                      <a:srgbClr val="A858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71621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53A20A51-A266-47EE-B206-51810D154AC3}"/>
              </a:ext>
            </a:extLst>
          </p:cNvPr>
          <p:cNvSpPr/>
          <p:nvPr/>
        </p:nvSpPr>
        <p:spPr>
          <a:xfrm>
            <a:off x="2192405" y="1991021"/>
            <a:ext cx="1371183" cy="1609725"/>
          </a:xfrm>
          <a:prstGeom prst="roundRect">
            <a:avLst/>
          </a:prstGeom>
          <a:solidFill>
            <a:srgbClr val="9E2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xmlns="" id="{CFED53ED-C5D1-446C-A9EB-66A71189F3CC}"/>
              </a:ext>
            </a:extLst>
          </p:cNvPr>
          <p:cNvSpPr/>
          <p:nvPr/>
        </p:nvSpPr>
        <p:spPr>
          <a:xfrm>
            <a:off x="6924276" y="4926326"/>
            <a:ext cx="1371183" cy="1609725"/>
          </a:xfrm>
          <a:prstGeom prst="roundRect">
            <a:avLst/>
          </a:prstGeom>
          <a:solidFill>
            <a:srgbClr val="9E2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xmlns="" id="{7C25D985-049F-4532-B737-8DD2E9DF676E}"/>
              </a:ext>
            </a:extLst>
          </p:cNvPr>
          <p:cNvSpPr/>
          <p:nvPr/>
        </p:nvSpPr>
        <p:spPr>
          <a:xfrm>
            <a:off x="9469976" y="4933480"/>
            <a:ext cx="1371183" cy="1609725"/>
          </a:xfrm>
          <a:prstGeom prst="roundRect">
            <a:avLst/>
          </a:prstGeom>
          <a:solidFill>
            <a:srgbClr val="9E2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xmlns="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pPr algn="ctr"/>
              <a:t>6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5AEF7E-7D9F-4AF8-97FA-67ED9CE3EE26}"/>
              </a:ext>
            </a:extLst>
          </p:cNvPr>
          <p:cNvSpPr txBox="1"/>
          <p:nvPr/>
        </p:nvSpPr>
        <p:spPr>
          <a:xfrm>
            <a:off x="8816109" y="0"/>
            <a:ext cx="3375891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chemeClr val="bg1"/>
                </a:solidFill>
              </a:rPr>
              <a:t>КОМАНДА ПРОЕКТА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605CD0E-FDBF-4DD7-B0D8-08B810725C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55" t="11087" r="14397"/>
          <a:stretch/>
        </p:blipFill>
        <p:spPr>
          <a:xfrm>
            <a:off x="6916137" y="3852712"/>
            <a:ext cx="1363045" cy="1878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E2041"/>
            </a:solidFill>
          </a:ln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7F9854A-07F1-4709-9F91-63B50AD76A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939"/>
          <a:stretch/>
        </p:blipFill>
        <p:spPr>
          <a:xfrm>
            <a:off x="9464174" y="3867079"/>
            <a:ext cx="1367460" cy="1878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E2041"/>
            </a:solidFill>
          </a:ln>
          <a:effectLst/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C9616673-B5A6-4CA9-8CE0-CE2DA192ED7F}"/>
              </a:ext>
            </a:extLst>
          </p:cNvPr>
          <p:cNvGrpSpPr/>
          <p:nvPr/>
        </p:nvGrpSpPr>
        <p:grpSpPr>
          <a:xfrm>
            <a:off x="2155443" y="3857329"/>
            <a:ext cx="1457325" cy="2714334"/>
            <a:chOff x="4518575" y="905166"/>
            <a:chExt cx="1457325" cy="2714334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xmlns="" id="{96D738B5-9683-4A98-AB0A-9FDB7394A1D9}"/>
                </a:ext>
              </a:extLst>
            </p:cNvPr>
            <p:cNvSpPr/>
            <p:nvPr/>
          </p:nvSpPr>
          <p:spPr>
            <a:xfrm>
              <a:off x="4544745" y="2009775"/>
              <a:ext cx="1371183" cy="1609725"/>
            </a:xfrm>
            <a:prstGeom prst="roundRect">
              <a:avLst/>
            </a:prstGeom>
            <a:solidFill>
              <a:srgbClr val="9E2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C234E52E-0803-40D8-A0E0-863DBF95D2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106" t="15556" r="8286" b="7330"/>
            <a:stretch/>
          </p:blipFill>
          <p:spPr>
            <a:xfrm rot="10800000">
              <a:off x="4541783" y="905166"/>
              <a:ext cx="1371184" cy="189071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38100">
              <a:solidFill>
                <a:srgbClr val="9E2041"/>
              </a:solidFill>
            </a:ln>
            <a:effectLst/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30D0DF0D-6D56-458E-BAB2-B2BFDFB23701}"/>
                </a:ext>
              </a:extLst>
            </p:cNvPr>
            <p:cNvSpPr txBox="1"/>
            <p:nvPr/>
          </p:nvSpPr>
          <p:spPr>
            <a:xfrm>
              <a:off x="4518575" y="2827234"/>
              <a:ext cx="14573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Разуваев Сергей</a:t>
              </a:r>
              <a:endParaRPr lang="ru-RU" sz="1200" dirty="0">
                <a:solidFill>
                  <a:schemeClr val="bg1"/>
                </a:solidFill>
              </a:endParaRPr>
            </a:p>
            <a:p>
              <a:r>
                <a:rPr lang="ru-RU" sz="1400" dirty="0">
                  <a:solidFill>
                    <a:schemeClr val="bg1"/>
                  </a:solidFill>
                </a:rPr>
                <a:t>Тех. специалист 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E46CD74F-3449-45F7-98A2-A63873AECB46}"/>
              </a:ext>
            </a:extLst>
          </p:cNvPr>
          <p:cNvGrpSpPr/>
          <p:nvPr/>
        </p:nvGrpSpPr>
        <p:grpSpPr>
          <a:xfrm>
            <a:off x="4534231" y="3845557"/>
            <a:ext cx="1457325" cy="2690376"/>
            <a:chOff x="7000209" y="904520"/>
            <a:chExt cx="1457325" cy="2690376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xmlns="" id="{7BECD6CE-FA77-4727-A1B7-86881D3EAEFB}"/>
                </a:ext>
              </a:extLst>
            </p:cNvPr>
            <p:cNvSpPr/>
            <p:nvPr/>
          </p:nvSpPr>
          <p:spPr>
            <a:xfrm>
              <a:off x="7010533" y="1985171"/>
              <a:ext cx="1371183" cy="1609725"/>
            </a:xfrm>
            <a:prstGeom prst="roundRect">
              <a:avLst/>
            </a:prstGeom>
            <a:solidFill>
              <a:srgbClr val="9E2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3B0C7FD6-59E9-41EF-8ACC-468308B2C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8363"/>
            <a:stretch/>
          </p:blipFill>
          <p:spPr>
            <a:xfrm>
              <a:off x="7007048" y="904520"/>
              <a:ext cx="1366959" cy="188551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38100">
              <a:solidFill>
                <a:srgbClr val="9E2041"/>
              </a:solidFill>
            </a:ln>
            <a:effectLst/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AA0E7BE6-3F69-4218-9D1A-FEC6B9E28691}"/>
                </a:ext>
              </a:extLst>
            </p:cNvPr>
            <p:cNvSpPr txBox="1"/>
            <p:nvPr/>
          </p:nvSpPr>
          <p:spPr>
            <a:xfrm>
              <a:off x="7000209" y="2825763"/>
              <a:ext cx="14573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Седов Иван</a:t>
              </a:r>
              <a:r>
                <a:rPr lang="ru-RU" sz="1200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ru-RU" sz="1400" dirty="0">
                  <a:solidFill>
                    <a:schemeClr val="bg1"/>
                  </a:solidFill>
                </a:rPr>
                <a:t>Тех. специалист 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EE0624CC-E57D-486C-A763-0B7B93DA64BA}"/>
              </a:ext>
            </a:extLst>
          </p:cNvPr>
          <p:cNvGrpSpPr/>
          <p:nvPr/>
        </p:nvGrpSpPr>
        <p:grpSpPr>
          <a:xfrm>
            <a:off x="2178587" y="905165"/>
            <a:ext cx="1457325" cy="2606288"/>
            <a:chOff x="2078956" y="3867079"/>
            <a:chExt cx="1457325" cy="2606288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528C247D-62E5-4F20-974E-824C372DF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686" t="13247" r="19042"/>
            <a:stretch/>
          </p:blipFill>
          <p:spPr>
            <a:xfrm>
              <a:off x="2078956" y="3867079"/>
              <a:ext cx="1371184" cy="189071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38100">
              <a:solidFill>
                <a:srgbClr val="9E2041"/>
              </a:solidFill>
            </a:ln>
            <a:effectLst/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9A0B29B8-F90A-4FAB-8F11-E13AFDFAEC39}"/>
                </a:ext>
              </a:extLst>
            </p:cNvPr>
            <p:cNvSpPr txBox="1"/>
            <p:nvPr/>
          </p:nvSpPr>
          <p:spPr>
            <a:xfrm>
              <a:off x="2078956" y="5734703"/>
              <a:ext cx="14573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 Бакай Максим</a:t>
              </a:r>
            </a:p>
            <a:p>
              <a:r>
                <a:rPr lang="ru-RU" sz="1400" dirty="0">
                  <a:solidFill>
                    <a:schemeClr val="bg1"/>
                  </a:solidFill>
                </a:rPr>
                <a:t> Гл. Дизайнер</a:t>
              </a:r>
            </a:p>
            <a:p>
              <a:r>
                <a:rPr lang="ru-RU" sz="1400" dirty="0">
                  <a:solidFill>
                    <a:schemeClr val="bg1"/>
                  </a:solidFill>
                </a:rPr>
                <a:t> Руководитель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A6A03021-AC69-4ED5-8C19-92370656DFE2}"/>
              </a:ext>
            </a:extLst>
          </p:cNvPr>
          <p:cNvGrpSpPr/>
          <p:nvPr/>
        </p:nvGrpSpPr>
        <p:grpSpPr>
          <a:xfrm>
            <a:off x="4537351" y="905165"/>
            <a:ext cx="1462384" cy="3121824"/>
            <a:chOff x="4546008" y="3867079"/>
            <a:chExt cx="1462384" cy="3121824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xmlns="" id="{C2902560-EC7F-4D8C-942D-71985CEB4170}"/>
                </a:ext>
              </a:extLst>
            </p:cNvPr>
            <p:cNvSpPr/>
            <p:nvPr/>
          </p:nvSpPr>
          <p:spPr>
            <a:xfrm>
              <a:off x="4550785" y="4940694"/>
              <a:ext cx="1371183" cy="1609725"/>
            </a:xfrm>
            <a:prstGeom prst="roundRect">
              <a:avLst/>
            </a:prstGeom>
            <a:solidFill>
              <a:srgbClr val="9E2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xmlns="" id="{A68FB887-E74F-4617-AF3B-A88DE90D9F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761" t="13535" r="13396" b="9114"/>
            <a:stretch/>
          </p:blipFill>
          <p:spPr>
            <a:xfrm>
              <a:off x="4546008" y="3867079"/>
              <a:ext cx="1366959" cy="189071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38100">
              <a:solidFill>
                <a:srgbClr val="9E2041"/>
              </a:solidFill>
            </a:ln>
            <a:effectLst/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E6A72F5C-92B0-4AB2-BB0B-8AF1727A1B1B}"/>
                </a:ext>
              </a:extLst>
            </p:cNvPr>
            <p:cNvSpPr txBox="1"/>
            <p:nvPr/>
          </p:nvSpPr>
          <p:spPr>
            <a:xfrm>
              <a:off x="4551067" y="5757797"/>
              <a:ext cx="1457325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Артемов </a:t>
              </a:r>
              <a:r>
                <a:rPr lang="ru-RU" sz="1400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Евгений</a:t>
              </a:r>
            </a:p>
            <a:p>
              <a:r>
                <a:rPr lang="ru-RU" sz="1400" dirty="0">
                  <a:solidFill>
                    <a:schemeClr val="bg1"/>
                  </a:solidFill>
                </a:rPr>
                <a:t>Менеджер</a:t>
              </a:r>
              <a:br>
                <a:rPr lang="ru-RU" sz="1400" dirty="0">
                  <a:solidFill>
                    <a:schemeClr val="bg1"/>
                  </a:solidFill>
                </a:rPr>
              </a:br>
              <a:endParaRPr lang="ru-RU" sz="1400" dirty="0">
                <a:solidFill>
                  <a:schemeClr val="bg1"/>
                </a:solidFill>
              </a:endParaRPr>
            </a:p>
            <a:p>
              <a:endParaRPr lang="ru-RU" sz="1600" dirty="0">
                <a:solidFill>
                  <a:schemeClr val="bg1"/>
                </a:solidFill>
              </a:endParaRPr>
            </a:p>
            <a:p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E33A68D-1621-4624-AEDA-2322EFFA7F4F}"/>
              </a:ext>
            </a:extLst>
          </p:cNvPr>
          <p:cNvSpPr txBox="1"/>
          <p:nvPr/>
        </p:nvSpPr>
        <p:spPr>
          <a:xfrm>
            <a:off x="6877307" y="5751689"/>
            <a:ext cx="168707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7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Бянкина Екатерина</a:t>
            </a:r>
          </a:p>
          <a:p>
            <a:r>
              <a:rPr lang="ru-RU" sz="1400" dirty="0">
                <a:solidFill>
                  <a:schemeClr val="bg1"/>
                </a:solidFill>
              </a:rPr>
              <a:t>Дизайнер</a:t>
            </a:r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E55466C-52D5-4E65-9782-842907502520}"/>
              </a:ext>
            </a:extLst>
          </p:cNvPr>
          <p:cNvSpPr txBox="1"/>
          <p:nvPr/>
        </p:nvSpPr>
        <p:spPr>
          <a:xfrm>
            <a:off x="9419241" y="5768327"/>
            <a:ext cx="1457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Корейбо Дмитрий</a:t>
            </a:r>
          </a:p>
          <a:p>
            <a:r>
              <a:rPr lang="ru-RU" sz="14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Тестировщик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1FBEB502-8FBB-4FE6-91D9-4C3CE0B63F1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5055" y="1059288"/>
            <a:ext cx="2181760" cy="1999947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1A7BEC3-8059-44D0-B56B-B6344ADFC7F3}"/>
              </a:ext>
            </a:extLst>
          </p:cNvPr>
          <p:cNvGrpSpPr/>
          <p:nvPr/>
        </p:nvGrpSpPr>
        <p:grpSpPr>
          <a:xfrm>
            <a:off x="6888500" y="905165"/>
            <a:ext cx="1493101" cy="2723193"/>
            <a:chOff x="2387616" y="855787"/>
            <a:chExt cx="1493101" cy="2723193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xmlns="" id="{4DE2E1FF-A862-4615-8986-27046D7EECC5}"/>
                </a:ext>
              </a:extLst>
            </p:cNvPr>
            <p:cNvSpPr/>
            <p:nvPr/>
          </p:nvSpPr>
          <p:spPr>
            <a:xfrm>
              <a:off x="2415253" y="1969255"/>
              <a:ext cx="1371183" cy="1609725"/>
            </a:xfrm>
            <a:prstGeom prst="roundRect">
              <a:avLst/>
            </a:prstGeom>
            <a:solidFill>
              <a:srgbClr val="9E2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CA6699FB-F06C-4FAC-867D-FCFAB701CF82}"/>
                </a:ext>
              </a:extLst>
            </p:cNvPr>
            <p:cNvSpPr txBox="1"/>
            <p:nvPr/>
          </p:nvSpPr>
          <p:spPr>
            <a:xfrm>
              <a:off x="2423392" y="2723411"/>
              <a:ext cx="14573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Соколов Михаил</a:t>
              </a:r>
            </a:p>
            <a:p>
              <a:r>
                <a:rPr lang="ru-RU" sz="1400" dirty="0">
                  <a:solidFill>
                    <a:schemeClr val="bg1"/>
                  </a:solidFill>
                </a:rPr>
                <a:t>Гл. Тех. специалист </a:t>
              </a:r>
            </a:p>
          </p:txBody>
        </p: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xmlns="" id="{6AA41EE2-E329-4105-B9E0-3BB9C4C03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87616" y="855787"/>
              <a:ext cx="1426455" cy="190193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38100">
              <a:solidFill>
                <a:srgbClr val="902325"/>
              </a:solidFill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xmlns="" val="3922015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8;p14">
            <a:extLst>
              <a:ext uri="{FF2B5EF4-FFF2-40B4-BE49-F238E27FC236}">
                <a16:creationId xmlns:a16="http://schemas.microsoft.com/office/drawing/2014/main" xmlns="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pPr algn="ctr"/>
              <a:t>7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5AEF7E-7D9F-4AF8-97FA-67ED9CE3EE26}"/>
              </a:ext>
            </a:extLst>
          </p:cNvPr>
          <p:cNvSpPr txBox="1"/>
          <p:nvPr/>
        </p:nvSpPr>
        <p:spPr>
          <a:xfrm>
            <a:off x="7550331" y="0"/>
            <a:ext cx="4641669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chemeClr val="bg1"/>
                </a:solidFill>
              </a:rPr>
              <a:t>ДОРОЖНАЯ КАРТА  ПРОЕКТА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DF7E482-3328-4ACA-AD8C-9A3C206AE347}"/>
              </a:ext>
            </a:extLst>
          </p:cNvPr>
          <p:cNvSpPr/>
          <p:nvPr/>
        </p:nvSpPr>
        <p:spPr>
          <a:xfrm>
            <a:off x="1653871" y="3918255"/>
            <a:ext cx="10448014" cy="1351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C6544D1C-4498-46FA-B7FE-FF76C78D1BA1}"/>
              </a:ext>
            </a:extLst>
          </p:cNvPr>
          <p:cNvGrpSpPr/>
          <p:nvPr/>
        </p:nvGrpSpPr>
        <p:grpSpPr>
          <a:xfrm>
            <a:off x="2051437" y="3681029"/>
            <a:ext cx="628153" cy="628153"/>
            <a:chOff x="2528515" y="3951798"/>
            <a:chExt cx="628153" cy="628153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xmlns="" id="{B89C05FF-A309-43F3-B50A-65135ABEAD49}"/>
                </a:ext>
              </a:extLst>
            </p:cNvPr>
            <p:cNvSpPr/>
            <p:nvPr/>
          </p:nvSpPr>
          <p:spPr>
            <a:xfrm>
              <a:off x="2528515" y="3951798"/>
              <a:ext cx="628153" cy="62815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xmlns="" id="{9E5E51E4-DA2B-4A82-B541-6221389E0C9C}"/>
                </a:ext>
              </a:extLst>
            </p:cNvPr>
            <p:cNvSpPr/>
            <p:nvPr/>
          </p:nvSpPr>
          <p:spPr>
            <a:xfrm>
              <a:off x="2604052" y="4027335"/>
              <a:ext cx="477077" cy="4770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E8D987E6-5409-42F0-9BA7-33D7175EDE94}"/>
              </a:ext>
            </a:extLst>
          </p:cNvPr>
          <p:cNvSpPr/>
          <p:nvPr/>
        </p:nvSpPr>
        <p:spPr>
          <a:xfrm>
            <a:off x="3851080" y="3681029"/>
            <a:ext cx="628153" cy="628153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919D599E-BD00-4D94-878A-042019CAF7CE}"/>
              </a:ext>
            </a:extLst>
          </p:cNvPr>
          <p:cNvSpPr/>
          <p:nvPr/>
        </p:nvSpPr>
        <p:spPr>
          <a:xfrm>
            <a:off x="3926617" y="3756566"/>
            <a:ext cx="477077" cy="477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2D8F38E8-84D0-4CA5-A9E6-709AEC09B605}"/>
              </a:ext>
            </a:extLst>
          </p:cNvPr>
          <p:cNvSpPr/>
          <p:nvPr/>
        </p:nvSpPr>
        <p:spPr>
          <a:xfrm>
            <a:off x="5650723" y="3681029"/>
            <a:ext cx="628153" cy="62815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096F4601-FB28-4ACF-864B-7D74C9AB02F0}"/>
              </a:ext>
            </a:extLst>
          </p:cNvPr>
          <p:cNvSpPr/>
          <p:nvPr/>
        </p:nvSpPr>
        <p:spPr>
          <a:xfrm>
            <a:off x="5726260" y="3756566"/>
            <a:ext cx="477077" cy="477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6FA66186-9EA0-4083-8705-70BD4A545971}"/>
              </a:ext>
            </a:extLst>
          </p:cNvPr>
          <p:cNvSpPr/>
          <p:nvPr/>
        </p:nvSpPr>
        <p:spPr>
          <a:xfrm>
            <a:off x="7449053" y="3669088"/>
            <a:ext cx="628153" cy="6281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664DD7BE-C47A-41AE-B094-3CA9E175F581}"/>
              </a:ext>
            </a:extLst>
          </p:cNvPr>
          <p:cNvSpPr/>
          <p:nvPr/>
        </p:nvSpPr>
        <p:spPr>
          <a:xfrm>
            <a:off x="7524590" y="3744625"/>
            <a:ext cx="477077" cy="477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20007AEB-8A95-4A50-9FF4-9926AC9564C0}"/>
              </a:ext>
            </a:extLst>
          </p:cNvPr>
          <p:cNvSpPr/>
          <p:nvPr/>
        </p:nvSpPr>
        <p:spPr>
          <a:xfrm>
            <a:off x="9247383" y="3665113"/>
            <a:ext cx="628153" cy="628153"/>
          </a:xfrm>
          <a:prstGeom prst="ellipse">
            <a:avLst/>
          </a:prstGeom>
          <a:solidFill>
            <a:srgbClr val="8D4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7B43C3BC-B134-448B-9893-138D1ACA4A35}"/>
              </a:ext>
            </a:extLst>
          </p:cNvPr>
          <p:cNvSpPr/>
          <p:nvPr/>
        </p:nvSpPr>
        <p:spPr>
          <a:xfrm>
            <a:off x="9322920" y="3740650"/>
            <a:ext cx="477077" cy="477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C3FA24DE-1A16-4CEF-824D-F54648DD3925}"/>
              </a:ext>
            </a:extLst>
          </p:cNvPr>
          <p:cNvSpPr/>
          <p:nvPr/>
        </p:nvSpPr>
        <p:spPr>
          <a:xfrm>
            <a:off x="11045713" y="3665111"/>
            <a:ext cx="628153" cy="628153"/>
          </a:xfrm>
          <a:prstGeom prst="ellipse">
            <a:avLst/>
          </a:prstGeom>
          <a:solidFill>
            <a:srgbClr val="29A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AFD0E7E8-0A72-456C-93E9-A0C0D972762E}"/>
              </a:ext>
            </a:extLst>
          </p:cNvPr>
          <p:cNvSpPr/>
          <p:nvPr/>
        </p:nvSpPr>
        <p:spPr>
          <a:xfrm>
            <a:off x="11121250" y="3740648"/>
            <a:ext cx="477077" cy="477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AE190AA6-0E02-45CD-A5AA-6416A18E6D9B}"/>
              </a:ext>
            </a:extLst>
          </p:cNvPr>
          <p:cNvSpPr/>
          <p:nvPr/>
        </p:nvSpPr>
        <p:spPr>
          <a:xfrm>
            <a:off x="2298175" y="2615141"/>
            <a:ext cx="118771" cy="9143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6057169A-830C-4723-BED6-19A54C9A1457}"/>
              </a:ext>
            </a:extLst>
          </p:cNvPr>
          <p:cNvGrpSpPr/>
          <p:nvPr/>
        </p:nvGrpSpPr>
        <p:grpSpPr>
          <a:xfrm>
            <a:off x="1725426" y="1638226"/>
            <a:ext cx="1280168" cy="1280164"/>
            <a:chOff x="2528515" y="3951798"/>
            <a:chExt cx="628153" cy="628153"/>
          </a:xfrm>
        </p:grpSpPr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xmlns="" id="{FBF6346A-A2D9-4533-83E1-548F1E6C8A69}"/>
                </a:ext>
              </a:extLst>
            </p:cNvPr>
            <p:cNvSpPr/>
            <p:nvPr/>
          </p:nvSpPr>
          <p:spPr>
            <a:xfrm>
              <a:off x="2528515" y="3951798"/>
              <a:ext cx="628153" cy="62815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xmlns="" id="{F46CDAE6-05D3-4AE9-B328-8316614EA9FB}"/>
                </a:ext>
              </a:extLst>
            </p:cNvPr>
            <p:cNvSpPr/>
            <p:nvPr/>
          </p:nvSpPr>
          <p:spPr>
            <a:xfrm>
              <a:off x="2604052" y="4027335"/>
              <a:ext cx="477077" cy="4770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D25A518-0E93-455D-8CBB-FADC0B637733}"/>
              </a:ext>
            </a:extLst>
          </p:cNvPr>
          <p:cNvSpPr/>
          <p:nvPr/>
        </p:nvSpPr>
        <p:spPr>
          <a:xfrm>
            <a:off x="5903022" y="2620856"/>
            <a:ext cx="118771" cy="91438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91E67375-E9DC-4D67-AD9C-72440C8D3DBF}"/>
              </a:ext>
            </a:extLst>
          </p:cNvPr>
          <p:cNvSpPr/>
          <p:nvPr/>
        </p:nvSpPr>
        <p:spPr>
          <a:xfrm>
            <a:off x="5330273" y="1643941"/>
            <a:ext cx="1280168" cy="128016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303695AF-2125-4CAF-A902-7D0B5AE7C4EB}"/>
              </a:ext>
            </a:extLst>
          </p:cNvPr>
          <p:cNvSpPr/>
          <p:nvPr/>
        </p:nvSpPr>
        <p:spPr>
          <a:xfrm>
            <a:off x="5484216" y="1797884"/>
            <a:ext cx="972277" cy="9722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CBCE8446-7A01-4C00-9DF2-07D0D625BD36}"/>
              </a:ext>
            </a:extLst>
          </p:cNvPr>
          <p:cNvSpPr/>
          <p:nvPr/>
        </p:nvSpPr>
        <p:spPr>
          <a:xfrm>
            <a:off x="9493290" y="2614880"/>
            <a:ext cx="118771" cy="914384"/>
          </a:xfrm>
          <a:prstGeom prst="rect">
            <a:avLst/>
          </a:prstGeom>
          <a:solidFill>
            <a:srgbClr val="8D4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xmlns="" id="{AD0BC19E-477E-4070-A778-814F96C61532}"/>
              </a:ext>
            </a:extLst>
          </p:cNvPr>
          <p:cNvSpPr/>
          <p:nvPr/>
        </p:nvSpPr>
        <p:spPr>
          <a:xfrm>
            <a:off x="8920541" y="1637965"/>
            <a:ext cx="1280168" cy="1280164"/>
          </a:xfrm>
          <a:prstGeom prst="ellipse">
            <a:avLst/>
          </a:prstGeom>
          <a:solidFill>
            <a:srgbClr val="8D4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xmlns="" id="{52850526-79DE-4E09-B9C0-DD6547D32B91}"/>
              </a:ext>
            </a:extLst>
          </p:cNvPr>
          <p:cNvSpPr/>
          <p:nvPr/>
        </p:nvSpPr>
        <p:spPr>
          <a:xfrm>
            <a:off x="9074484" y="1791908"/>
            <a:ext cx="972277" cy="9722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6CF19C57-C2A6-48F6-BBCB-072BDB345370}"/>
              </a:ext>
            </a:extLst>
          </p:cNvPr>
          <p:cNvSpPr/>
          <p:nvPr/>
        </p:nvSpPr>
        <p:spPr>
          <a:xfrm rot="10800000">
            <a:off x="11309249" y="4444768"/>
            <a:ext cx="118771" cy="914384"/>
          </a:xfrm>
          <a:prstGeom prst="rect">
            <a:avLst/>
          </a:prstGeom>
          <a:solidFill>
            <a:srgbClr val="29A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xmlns="" id="{BD3BD38D-AAA6-4E96-8C14-E22FE4F41543}"/>
              </a:ext>
            </a:extLst>
          </p:cNvPr>
          <p:cNvSpPr/>
          <p:nvPr/>
        </p:nvSpPr>
        <p:spPr>
          <a:xfrm rot="10800000">
            <a:off x="10720601" y="5055903"/>
            <a:ext cx="1280168" cy="1280164"/>
          </a:xfrm>
          <a:prstGeom prst="ellipse">
            <a:avLst/>
          </a:prstGeom>
          <a:solidFill>
            <a:srgbClr val="29A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xmlns="" id="{17152E30-D173-42A7-9A98-B81AD0B8332B}"/>
              </a:ext>
            </a:extLst>
          </p:cNvPr>
          <p:cNvSpPr/>
          <p:nvPr/>
        </p:nvSpPr>
        <p:spPr>
          <a:xfrm rot="10800000">
            <a:off x="10874549" y="5209850"/>
            <a:ext cx="972277" cy="9722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D1C22688-71AC-40F7-A9E6-98A7CDBBCEF9}"/>
              </a:ext>
            </a:extLst>
          </p:cNvPr>
          <p:cNvSpPr/>
          <p:nvPr/>
        </p:nvSpPr>
        <p:spPr>
          <a:xfrm rot="10800000">
            <a:off x="7704402" y="4439053"/>
            <a:ext cx="118771" cy="91438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xmlns="" id="{9EDC031E-B63B-42A1-BD96-4A11885415C6}"/>
              </a:ext>
            </a:extLst>
          </p:cNvPr>
          <p:cNvSpPr/>
          <p:nvPr/>
        </p:nvSpPr>
        <p:spPr>
          <a:xfrm rot="10800000">
            <a:off x="7115754" y="5050188"/>
            <a:ext cx="1280168" cy="12801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xmlns="" id="{2B9BF778-3A24-4DC5-95A4-D6139AC5A224}"/>
              </a:ext>
            </a:extLst>
          </p:cNvPr>
          <p:cNvSpPr/>
          <p:nvPr/>
        </p:nvSpPr>
        <p:spPr>
          <a:xfrm rot="10800000">
            <a:off x="7269702" y="5204135"/>
            <a:ext cx="972277" cy="9722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51B8A541-E5AF-41AE-BE6A-727552262FCE}"/>
              </a:ext>
            </a:extLst>
          </p:cNvPr>
          <p:cNvSpPr/>
          <p:nvPr/>
        </p:nvSpPr>
        <p:spPr>
          <a:xfrm rot="10800000">
            <a:off x="4114134" y="4445029"/>
            <a:ext cx="118771" cy="91438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xmlns="" id="{8B7D9943-E892-4FFB-BBD6-E93E49E6C11C}"/>
              </a:ext>
            </a:extLst>
          </p:cNvPr>
          <p:cNvSpPr/>
          <p:nvPr/>
        </p:nvSpPr>
        <p:spPr>
          <a:xfrm rot="10800000">
            <a:off x="3525486" y="5056164"/>
            <a:ext cx="1280168" cy="1280164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xmlns="" id="{212F46B6-F321-4478-A902-B1C9FA4F394C}"/>
              </a:ext>
            </a:extLst>
          </p:cNvPr>
          <p:cNvSpPr/>
          <p:nvPr/>
        </p:nvSpPr>
        <p:spPr>
          <a:xfrm rot="10800000">
            <a:off x="3679434" y="5210111"/>
            <a:ext cx="972277" cy="9722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Арка 69">
            <a:extLst>
              <a:ext uri="{FF2B5EF4-FFF2-40B4-BE49-F238E27FC236}">
                <a16:creationId xmlns:a16="http://schemas.microsoft.com/office/drawing/2014/main" xmlns="" id="{E88EF83E-F9DF-4FA6-9AEF-CDB5AE165FBB}"/>
              </a:ext>
            </a:extLst>
          </p:cNvPr>
          <p:cNvSpPr/>
          <p:nvPr/>
        </p:nvSpPr>
        <p:spPr>
          <a:xfrm>
            <a:off x="2177333" y="3436098"/>
            <a:ext cx="376347" cy="433345"/>
          </a:xfrm>
          <a:prstGeom prst="blockArc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1" name="Арка 70">
            <a:extLst>
              <a:ext uri="{FF2B5EF4-FFF2-40B4-BE49-F238E27FC236}">
                <a16:creationId xmlns:a16="http://schemas.microsoft.com/office/drawing/2014/main" xmlns="" id="{D56BE626-3310-472A-BACB-2024F765FEA8}"/>
              </a:ext>
            </a:extLst>
          </p:cNvPr>
          <p:cNvSpPr/>
          <p:nvPr/>
        </p:nvSpPr>
        <p:spPr>
          <a:xfrm>
            <a:off x="5782180" y="3441813"/>
            <a:ext cx="376347" cy="433345"/>
          </a:xfrm>
          <a:prstGeom prst="blockArc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2" name="Арка 71">
            <a:extLst>
              <a:ext uri="{FF2B5EF4-FFF2-40B4-BE49-F238E27FC236}">
                <a16:creationId xmlns:a16="http://schemas.microsoft.com/office/drawing/2014/main" xmlns="" id="{A8BD6E96-58BC-435F-B4EB-E4264831A10D}"/>
              </a:ext>
            </a:extLst>
          </p:cNvPr>
          <p:cNvSpPr/>
          <p:nvPr/>
        </p:nvSpPr>
        <p:spPr>
          <a:xfrm>
            <a:off x="9366419" y="3435837"/>
            <a:ext cx="376347" cy="433345"/>
          </a:xfrm>
          <a:prstGeom prst="blockArc">
            <a:avLst/>
          </a:prstGeom>
          <a:solidFill>
            <a:srgbClr val="8D4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3" name="Арка 72">
            <a:extLst>
              <a:ext uri="{FF2B5EF4-FFF2-40B4-BE49-F238E27FC236}">
                <a16:creationId xmlns:a16="http://schemas.microsoft.com/office/drawing/2014/main" xmlns="" id="{70F81A35-0D6A-4375-A05A-3366972B1F77}"/>
              </a:ext>
            </a:extLst>
          </p:cNvPr>
          <p:cNvSpPr/>
          <p:nvPr/>
        </p:nvSpPr>
        <p:spPr>
          <a:xfrm rot="10800000">
            <a:off x="11171623" y="4087262"/>
            <a:ext cx="376347" cy="433345"/>
          </a:xfrm>
          <a:prstGeom prst="blockArc">
            <a:avLst/>
          </a:prstGeom>
          <a:solidFill>
            <a:srgbClr val="29A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4" name="Арка 73">
            <a:extLst>
              <a:ext uri="{FF2B5EF4-FFF2-40B4-BE49-F238E27FC236}">
                <a16:creationId xmlns:a16="http://schemas.microsoft.com/office/drawing/2014/main" xmlns="" id="{3A98E01E-8612-4824-9E11-17AF9BBDD82A}"/>
              </a:ext>
            </a:extLst>
          </p:cNvPr>
          <p:cNvSpPr/>
          <p:nvPr/>
        </p:nvSpPr>
        <p:spPr>
          <a:xfrm rot="10800000">
            <a:off x="7566776" y="4081547"/>
            <a:ext cx="376347" cy="433345"/>
          </a:xfrm>
          <a:prstGeom prst="blockArc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5" name="Арка 74">
            <a:extLst>
              <a:ext uri="{FF2B5EF4-FFF2-40B4-BE49-F238E27FC236}">
                <a16:creationId xmlns:a16="http://schemas.microsoft.com/office/drawing/2014/main" xmlns="" id="{08431194-F176-414B-877C-F18DE506B34A}"/>
              </a:ext>
            </a:extLst>
          </p:cNvPr>
          <p:cNvSpPr/>
          <p:nvPr/>
        </p:nvSpPr>
        <p:spPr>
          <a:xfrm rot="10800000">
            <a:off x="3982537" y="4087523"/>
            <a:ext cx="376347" cy="433345"/>
          </a:xfrm>
          <a:prstGeom prst="blockArc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xmlns="" id="{F2381BFA-DFD2-4F23-AEB6-5A5A8C1812BA}"/>
              </a:ext>
            </a:extLst>
          </p:cNvPr>
          <p:cNvSpPr/>
          <p:nvPr/>
        </p:nvSpPr>
        <p:spPr>
          <a:xfrm>
            <a:off x="3979496" y="3803917"/>
            <a:ext cx="381415" cy="381415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xmlns="" id="{B26A6F0E-FF62-4596-AE26-1833822AA87A}"/>
              </a:ext>
            </a:extLst>
          </p:cNvPr>
          <p:cNvSpPr/>
          <p:nvPr/>
        </p:nvSpPr>
        <p:spPr>
          <a:xfrm>
            <a:off x="2174539" y="3803917"/>
            <a:ext cx="381415" cy="3814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xmlns="" id="{8FA89467-C448-42B1-B51F-7A60A9D438CE}"/>
              </a:ext>
            </a:extLst>
          </p:cNvPr>
          <p:cNvSpPr/>
          <p:nvPr/>
        </p:nvSpPr>
        <p:spPr>
          <a:xfrm>
            <a:off x="5770244" y="3803917"/>
            <a:ext cx="381415" cy="38141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xmlns="" id="{14A300DD-3B0C-4C2C-9DE0-BE1E89C613B6}"/>
              </a:ext>
            </a:extLst>
          </p:cNvPr>
          <p:cNvSpPr/>
          <p:nvPr/>
        </p:nvSpPr>
        <p:spPr>
          <a:xfrm>
            <a:off x="9373293" y="3787300"/>
            <a:ext cx="381415" cy="381415"/>
          </a:xfrm>
          <a:prstGeom prst="ellipse">
            <a:avLst/>
          </a:prstGeom>
          <a:solidFill>
            <a:srgbClr val="8D4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xmlns="" id="{C3D8643C-8853-4310-B1EC-4198DB2EB961}"/>
              </a:ext>
            </a:extLst>
          </p:cNvPr>
          <p:cNvSpPr/>
          <p:nvPr/>
        </p:nvSpPr>
        <p:spPr>
          <a:xfrm>
            <a:off x="7569667" y="3796025"/>
            <a:ext cx="381415" cy="38141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xmlns="" id="{694F6CB2-469B-4D6A-AD8D-2EE56A6AC2B2}"/>
              </a:ext>
            </a:extLst>
          </p:cNvPr>
          <p:cNvSpPr/>
          <p:nvPr/>
        </p:nvSpPr>
        <p:spPr>
          <a:xfrm>
            <a:off x="11173606" y="3787300"/>
            <a:ext cx="381415" cy="381415"/>
          </a:xfrm>
          <a:prstGeom prst="ellipse">
            <a:avLst/>
          </a:prstGeom>
          <a:solidFill>
            <a:srgbClr val="29A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9" name="Рисунок 88">
            <a:extLst>
              <a:ext uri="{FF2B5EF4-FFF2-40B4-BE49-F238E27FC236}">
                <a16:creationId xmlns:a16="http://schemas.microsoft.com/office/drawing/2014/main" xmlns="" id="{720AD9CF-23DF-4220-BEB6-99AD0FC5C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6185" y="1927759"/>
            <a:ext cx="710922" cy="71092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xmlns="" id="{ECF15D76-28FE-4253-9154-7BE2B124D5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33685" y="5346463"/>
            <a:ext cx="687613" cy="687613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D6CA14EE-8629-4566-A9C0-9A7E9481AD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0723" y="1925246"/>
            <a:ext cx="689634" cy="689634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CA1C3732-B5D3-49A7-AEF1-68CB1A0ED7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80751" y="5308528"/>
            <a:ext cx="813264" cy="813264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0FC76483-6E2A-4C27-9086-C19C7255C9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5490" y="5337634"/>
            <a:ext cx="755051" cy="755051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xmlns="" id="{B0E3A794-DA76-43B9-A325-89E36EDEC2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1659" y="1949082"/>
            <a:ext cx="657925" cy="657925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61EE57C6-1BFD-45B2-B10C-C1276F40E219}"/>
              </a:ext>
            </a:extLst>
          </p:cNvPr>
          <p:cNvSpPr txBox="1"/>
          <p:nvPr/>
        </p:nvSpPr>
        <p:spPr>
          <a:xfrm>
            <a:off x="1744757" y="4284981"/>
            <a:ext cx="1247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3D6FCF"/>
                </a:solidFill>
                <a:latin typeface="Bahnschrift SemiCondensed" panose="020B0502040204020203" pitchFamily="34" charset="0"/>
              </a:rPr>
              <a:t>Концепция</a:t>
            </a:r>
          </a:p>
          <a:p>
            <a:pPr algn="ctr"/>
            <a:r>
              <a:rPr lang="ru-RU" dirty="0">
                <a:solidFill>
                  <a:srgbClr val="3D6FCF"/>
                </a:solidFill>
                <a:latin typeface="Bahnschrift SemiCondensed" panose="020B0502040204020203" pitchFamily="34" charset="0"/>
              </a:rPr>
              <a:t>проекта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A29A8633-E2FC-4BCF-8AD8-D7817CEFD585}"/>
              </a:ext>
            </a:extLst>
          </p:cNvPr>
          <p:cNvSpPr txBox="1"/>
          <p:nvPr/>
        </p:nvSpPr>
        <p:spPr>
          <a:xfrm>
            <a:off x="3537362" y="3000602"/>
            <a:ext cx="1247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AA911"/>
                </a:solidFill>
                <a:latin typeface="Bahnschrift SemiCondensed" panose="020B0502040204020203" pitchFamily="34" charset="0"/>
              </a:rPr>
              <a:t>Выбор</a:t>
            </a:r>
          </a:p>
          <a:p>
            <a:pPr algn="ctr"/>
            <a:r>
              <a:rPr lang="ru-RU" dirty="0">
                <a:solidFill>
                  <a:srgbClr val="CAA911"/>
                </a:solidFill>
                <a:latin typeface="Bahnschrift SemiCondensed" panose="020B0502040204020203" pitchFamily="34" charset="0"/>
              </a:rPr>
              <a:t>движка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D1790CFF-490E-457E-AC46-2EAB85331D05}"/>
              </a:ext>
            </a:extLst>
          </p:cNvPr>
          <p:cNvSpPr txBox="1"/>
          <p:nvPr/>
        </p:nvSpPr>
        <p:spPr>
          <a:xfrm>
            <a:off x="5346823" y="4347021"/>
            <a:ext cx="1247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C631C"/>
                </a:solidFill>
                <a:latin typeface="Bahnschrift SemiCondensed" panose="020B0502040204020203" pitchFamily="34" charset="0"/>
              </a:rPr>
              <a:t>Создание</a:t>
            </a:r>
          </a:p>
          <a:p>
            <a:pPr algn="ctr"/>
            <a:r>
              <a:rPr lang="ru-RU" dirty="0">
                <a:solidFill>
                  <a:srgbClr val="CC631C"/>
                </a:solidFill>
                <a:latin typeface="Bahnschrift SemiCondensed" panose="020B0502040204020203" pitchFamily="34" charset="0"/>
              </a:rPr>
              <a:t>карты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FB3CC583-24A0-46A6-A9D4-FA9E550D930A}"/>
              </a:ext>
            </a:extLst>
          </p:cNvPr>
          <p:cNvSpPr txBox="1"/>
          <p:nvPr/>
        </p:nvSpPr>
        <p:spPr>
          <a:xfrm>
            <a:off x="7129485" y="2929841"/>
            <a:ext cx="1247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07C36"/>
                </a:solidFill>
                <a:latin typeface="Bahnschrift SemiCondensed" panose="020B0502040204020203" pitchFamily="34" charset="0"/>
              </a:rPr>
              <a:t>Полная доработка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71482E71-B6F3-4B2F-A3DC-0B87BA624633}"/>
              </a:ext>
            </a:extLst>
          </p:cNvPr>
          <p:cNvSpPr txBox="1"/>
          <p:nvPr/>
        </p:nvSpPr>
        <p:spPr>
          <a:xfrm>
            <a:off x="8942681" y="4368803"/>
            <a:ext cx="1247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23DD0"/>
                </a:solidFill>
                <a:latin typeface="Bahnschrift SemiCondensed" panose="020B0502040204020203" pitchFamily="34" charset="0"/>
              </a:rPr>
              <a:t>Внедрение</a:t>
            </a:r>
          </a:p>
          <a:p>
            <a:pPr algn="ctr"/>
            <a:r>
              <a:rPr lang="ru-RU" dirty="0">
                <a:solidFill>
                  <a:srgbClr val="523DD0"/>
                </a:solidFill>
                <a:latin typeface="Bahnschrift SemiCondensed" panose="020B0502040204020203" pitchFamily="34" charset="0"/>
              </a:rPr>
              <a:t>на сайт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988D1DE8-B9B6-4B4F-BB73-96D89B6CA5BC}"/>
              </a:ext>
            </a:extLst>
          </p:cNvPr>
          <p:cNvSpPr txBox="1"/>
          <p:nvPr/>
        </p:nvSpPr>
        <p:spPr>
          <a:xfrm>
            <a:off x="10730970" y="2937935"/>
            <a:ext cx="1247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CBAD4"/>
                </a:solidFill>
                <a:latin typeface="Bahnschrift SemiCondensed" panose="020B0502040204020203" pitchFamily="34" charset="0"/>
              </a:rPr>
              <a:t>Отладка</a:t>
            </a:r>
          </a:p>
          <a:p>
            <a:pPr algn="ctr"/>
            <a:r>
              <a:rPr lang="ru-RU" dirty="0">
                <a:solidFill>
                  <a:srgbClr val="1CBAD4"/>
                </a:solidFill>
                <a:latin typeface="Bahnschrift SemiCondensed" panose="020B0502040204020203" pitchFamily="34" charset="0"/>
              </a:rPr>
              <a:t>карты</a:t>
            </a:r>
          </a:p>
        </p:txBody>
      </p:sp>
    </p:spTree>
    <p:extLst>
      <p:ext uri="{BB962C8B-B14F-4D97-AF65-F5344CB8AC3E}">
        <p14:creationId xmlns:p14="http://schemas.microsoft.com/office/powerpoint/2010/main" xmlns="" val="102154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8DE14B1-1A25-4E98-8B73-4F5D6D55B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296" y="1742836"/>
            <a:ext cx="5580567" cy="51151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dirty="0">
                <a:solidFill>
                  <a:srgbClr val="9E2041"/>
                </a:solidFill>
                <a:latin typeface="Bahnschrift SemiCondensed" panose="020B0502040204020203" pitchFamily="34" charset="0"/>
              </a:rPr>
              <a:t>Основной результат проекта: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>
                <a:solidFill>
                  <a:srgbClr val="9E2041"/>
                </a:solidFill>
                <a:latin typeface="Bahnschrift Light SemiCondensed" panose="020B0502040204020203" pitchFamily="34" charset="0"/>
              </a:rPr>
              <a:t>-</a:t>
            </a:r>
            <a:r>
              <a:rPr lang="ru-RU" sz="2000" dirty="0">
                <a:latin typeface="Bahnschrift Light SemiCondensed" panose="020B0502040204020203" pitchFamily="34" charset="0"/>
              </a:rPr>
              <a:t> Цифровая карта ТОГУ</a:t>
            </a:r>
            <a:endParaRPr lang="ru-RU" sz="2000" dirty="0">
              <a:solidFill>
                <a:srgbClr val="9E2041"/>
              </a:solidFill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dirty="0">
                <a:solidFill>
                  <a:srgbClr val="9E2041"/>
                </a:solidFill>
                <a:latin typeface="Bahnschrift SemiCondensed" panose="020B0502040204020203" pitchFamily="34" charset="0"/>
              </a:rPr>
              <a:t>Влияние результата на ТОГУ и регион: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>
                <a:solidFill>
                  <a:srgbClr val="9E2041"/>
                </a:solidFill>
                <a:latin typeface="Bahnschrift Light SemiCondensed" panose="020B0502040204020203" pitchFamily="34" charset="0"/>
              </a:rPr>
              <a:t>-</a:t>
            </a:r>
            <a:r>
              <a:rPr lang="ru-RU" sz="2000" dirty="0">
                <a:latin typeface="Bahnschrift Light SemiCondensed" panose="020B0502040204020203" pitchFamily="34" charset="0"/>
              </a:rPr>
              <a:t> Помощь студентам в быстром ориентировании в здании ТОГУ, в поиске нужной аудитории или нужной организации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>
                <a:solidFill>
                  <a:srgbClr val="9E2041"/>
                </a:solidFill>
                <a:latin typeface="Bahnschrift Light SemiCondensed" panose="020B0502040204020203" pitchFamily="34" charset="0"/>
              </a:rPr>
              <a:t>-</a:t>
            </a:r>
            <a:r>
              <a:rPr lang="ru-RU" sz="2000" dirty="0">
                <a:latin typeface="Bahnschrift Light SemiCondensed" panose="020B0502040204020203" pitchFamily="34" charset="0"/>
              </a:rPr>
              <a:t> Цифровизация Хабаровского края за счёт создания новой технологии в виде модели цифровой карты для Тихоокеанского государственного университета. </a:t>
            </a:r>
            <a:endParaRPr lang="ru-RU" sz="2400" dirty="0">
              <a:latin typeface="Bahnschrift Ligh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2800" dirty="0">
              <a:solidFill>
                <a:srgbClr val="9E2041"/>
              </a:solidFill>
              <a:latin typeface="Manrope Medium" pitchFamily="2" charset="0"/>
            </a:endParaRPr>
          </a:p>
        </p:txBody>
      </p:sp>
      <p:sp>
        <p:nvSpPr>
          <p:cNvPr id="6" name="Google Shape;108;p14">
            <a:extLst>
              <a:ext uri="{FF2B5EF4-FFF2-40B4-BE49-F238E27FC236}">
                <a16:creationId xmlns:a16="http://schemas.microsoft.com/office/drawing/2014/main" xmlns="" id="{9DD735B9-57E6-4517-A008-6BD7F38F6D8D}"/>
              </a:ext>
            </a:extLst>
          </p:cNvPr>
          <p:cNvSpPr>
            <a:spLocks noGrp="1" noEditPoints="1"/>
          </p:cNvSpPr>
          <p:nvPr>
            <p:ph type="sldNum" idx="12"/>
          </p:nvPr>
        </p:nvSpPr>
        <p:spPr>
          <a:xfrm>
            <a:off x="418011" y="6176963"/>
            <a:ext cx="701040" cy="4838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00" tIns="60933" rIns="121900" bIns="60933" rtlCol="0" anchor="ctr">
            <a:noAutofit/>
          </a:bodyPr>
          <a:lstStyle/>
          <a:p>
            <a:pPr algn="ctr"/>
            <a:fld id="{00000000-1234-1234-1234-123412341234}" type="slidenum">
              <a:rPr lang="ru-RU" sz="4800" b="1">
                <a:solidFill>
                  <a:schemeClr val="bg1"/>
                </a:solidFill>
                <a:ea typeface="Lobster"/>
                <a:cs typeface="Lobster"/>
                <a:sym typeface="Lobster"/>
              </a:rPr>
              <a:pPr algn="ctr"/>
              <a:t>8</a:t>
            </a:fld>
            <a:endParaRPr sz="4800" b="1" dirty="0">
              <a:solidFill>
                <a:schemeClr val="bg1"/>
              </a:solidFill>
              <a:ea typeface="Lobster"/>
              <a:cs typeface="Lobster"/>
              <a:sym typeface="Lobs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5AEF7E-7D9F-4AF8-97FA-67ED9CE3EE26}"/>
              </a:ext>
            </a:extLst>
          </p:cNvPr>
          <p:cNvSpPr txBox="1"/>
          <p:nvPr/>
        </p:nvSpPr>
        <p:spPr>
          <a:xfrm>
            <a:off x="8829675" y="0"/>
            <a:ext cx="3362325" cy="502766"/>
          </a:xfrm>
          <a:prstGeom prst="rect">
            <a:avLst/>
          </a:prstGeom>
          <a:solidFill>
            <a:srgbClr val="9D204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chemeClr val="bg1"/>
                </a:solidFill>
              </a:rPr>
              <a:t>РЕЗУЛЬТАТ ПРОЕКТА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4435C61-B6F1-41CF-9F80-310BE3FAF2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6863" y="2274957"/>
            <a:ext cx="4164946" cy="280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7752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E561BCD-791E-404D-BF0E-956E69756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9969" y="4608817"/>
            <a:ext cx="8309113" cy="1266538"/>
          </a:xfrm>
        </p:spPr>
        <p:txBody>
          <a:bodyPr>
            <a:normAutofit/>
          </a:bodyPr>
          <a:lstStyle/>
          <a:p>
            <a:pPr algn="just"/>
            <a:r>
              <a:rPr lang="ru-RU" sz="72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Спасибо за внимание!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92144A-D183-4CFE-A5E6-529FF29A4048}"/>
              </a:ext>
            </a:extLst>
          </p:cNvPr>
          <p:cNvSpPr txBox="1"/>
          <p:nvPr/>
        </p:nvSpPr>
        <p:spPr>
          <a:xfrm>
            <a:off x="10321538" y="6303562"/>
            <a:ext cx="1950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Хабаровск </a:t>
            </a:r>
            <a:r>
              <a:rPr lang="ru-RU" sz="24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2023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A3957DA5-6DEA-4408-80F2-50B80C424617}"/>
              </a:ext>
            </a:extLst>
          </p:cNvPr>
          <p:cNvGrpSpPr/>
          <p:nvPr/>
        </p:nvGrpSpPr>
        <p:grpSpPr>
          <a:xfrm>
            <a:off x="1751911" y="6303561"/>
            <a:ext cx="3207077" cy="461665"/>
            <a:chOff x="5299368" y="6260332"/>
            <a:chExt cx="3207077" cy="46166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45740A03-8A02-4139-9511-32DED28F6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99368" y="6260332"/>
              <a:ext cx="503634" cy="46166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95E71EAC-4236-4CD3-889A-74D538AB353F}"/>
                </a:ext>
              </a:extLst>
            </p:cNvPr>
            <p:cNvSpPr txBox="1"/>
            <p:nvPr/>
          </p:nvSpPr>
          <p:spPr>
            <a:xfrm>
              <a:off x="5803002" y="6303562"/>
              <a:ext cx="270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Bahnschrift SemiCondensed" panose="020B0502040204020203" pitchFamily="34" charset="0"/>
                </a:rPr>
                <a:t>Цифровая карта ТОГУ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98D1A65-D94C-4B7E-964C-0BC5CA2FF2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1772550"/>
            <a:ext cx="895260" cy="8952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C6E0D14-6309-45D7-B2CF-86B44FD682D5}"/>
              </a:ext>
            </a:extLst>
          </p:cNvPr>
          <p:cNvSpPr/>
          <p:nvPr/>
        </p:nvSpPr>
        <p:spPr>
          <a:xfrm rot="2700000">
            <a:off x="5688865" y="1365415"/>
            <a:ext cx="1709530" cy="170953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E84EF6E-8244-436D-93A9-F386CF53BD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0685" y="4069203"/>
            <a:ext cx="336581" cy="33658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4D340CB-45D9-4696-AB50-36C63E10773E}"/>
              </a:ext>
            </a:extLst>
          </p:cNvPr>
          <p:cNvSpPr txBox="1"/>
          <p:nvPr/>
        </p:nvSpPr>
        <p:spPr>
          <a:xfrm>
            <a:off x="3633236" y="3981943"/>
            <a:ext cx="1921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+7 </a:t>
            </a:r>
            <a:r>
              <a:rPr lang="ru-RU" sz="2400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909 </a:t>
            </a:r>
            <a:r>
              <a:rPr lang="ru-RU" sz="24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827 18  98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9750BE8-7AE8-4A69-A6F9-F8C221FABA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9154" y="4012647"/>
            <a:ext cx="400258" cy="40025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9717374-0B95-4CDA-AAA4-86447ACD978E}"/>
              </a:ext>
            </a:extLst>
          </p:cNvPr>
          <p:cNvSpPr txBox="1"/>
          <p:nvPr/>
        </p:nvSpPr>
        <p:spPr>
          <a:xfrm>
            <a:off x="8106032" y="3981943"/>
            <a:ext cx="2515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Plusrupen@gmail.com</a:t>
            </a:r>
            <a:endParaRPr lang="ru-RU" sz="24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27562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3718</TotalTime>
  <Words>396</Words>
  <Application>Microsoft Office PowerPoint</Application>
  <PresentationFormat>Произвольный</PresentationFormat>
  <Paragraphs>120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Цифровая карта  Тихоокеанского государственного университета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lucifer1300@mail.ru</dc:creator>
  <cp:lastModifiedBy>Женя</cp:lastModifiedBy>
  <cp:revision>31</cp:revision>
  <dcterms:created xsi:type="dcterms:W3CDTF">2023-10-11T02:03:22Z</dcterms:created>
  <dcterms:modified xsi:type="dcterms:W3CDTF">2023-12-03T12:38:55Z</dcterms:modified>
</cp:coreProperties>
</file>