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3" r:id="rId2"/>
    <p:sldId id="271" r:id="rId3"/>
    <p:sldId id="272" r:id="rId4"/>
    <p:sldId id="268" r:id="rId5"/>
    <p:sldId id="269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2" r:id="rId14"/>
    <p:sldId id="281" r:id="rId15"/>
    <p:sldId id="270" r:id="rId16"/>
    <p:sldId id="258" r:id="rId17"/>
    <p:sldId id="257" r:id="rId18"/>
    <p:sldId id="260" r:id="rId19"/>
    <p:sldId id="259" r:id="rId20"/>
    <p:sldId id="261" r:id="rId21"/>
    <p:sldId id="266" r:id="rId22"/>
    <p:sldId id="288" r:id="rId23"/>
    <p:sldId id="285" r:id="rId24"/>
    <p:sldId id="287" r:id="rId25"/>
    <p:sldId id="28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7A9B"/>
    <a:srgbClr val="BC799D"/>
    <a:srgbClr val="D09099"/>
    <a:srgbClr val="D17B88"/>
    <a:srgbClr val="6B73BF"/>
    <a:srgbClr val="B79AB7"/>
    <a:srgbClr val="DEEBF7"/>
    <a:srgbClr val="7B8DCA"/>
    <a:srgbClr val="E5876B"/>
    <a:srgbClr val="6D9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70191-B11F-FEB0-E72E-F42DAB174669}" v="80" dt="2023-12-05T15:16:17.336"/>
    <p1510:client id="{1131C497-E805-A649-1E10-4EB4C9BE5815}" v="315" dt="2023-11-15T07:34:56.666"/>
    <p1510:client id="{14DE4E13-82A5-7C35-B147-627576AF743F}" v="205" dt="2023-11-14T12:12:23.778"/>
    <p1510:client id="{1BC9338D-7DA0-6A90-7265-3EBAE32EF13D}" v="10" dt="2023-11-15T12:13:50.779"/>
    <p1510:client id="{26E287C2-2D17-8C1C-1CA8-3813FB3EBB2A}" v="880" dt="2023-11-28T18:49:55.852"/>
    <p1510:client id="{28730967-1ABD-AE91-2311-ABE5B6639898}" v="174" dt="2023-11-11T09:25:43.280"/>
    <p1510:client id="{2ABE9E2E-4E35-E4BD-E563-FDA308EA58FC}" v="35" dt="2023-11-13T16:29:09.402"/>
    <p1510:client id="{3A9F77C3-0E41-4BC5-8741-317F6887F9FF}" v="110" dt="2023-11-12T10:59:25.207"/>
    <p1510:client id="{3CFF499D-775E-AA45-3446-2D33BEA86BDA}" v="239" dt="2023-11-29T05:28:26.759"/>
    <p1510:client id="{4423A174-C302-ECEF-67EA-8476D23F8129}" v="197" dt="2023-12-01T14:20:47.289"/>
    <p1510:client id="{52B5561D-8883-084B-1318-5BD47D1F5930}" v="32" dt="2023-12-05T17:07:48.670"/>
    <p1510:client id="{54116C36-DC2B-E241-E284-D03BB5F226F5}" v="92" dt="2023-12-05T16:52:51.419"/>
    <p1510:client id="{635041E7-A29B-2C1C-4996-DD0B2D514A5F}" v="385" dt="2023-11-12T21:38:18.676"/>
    <p1510:client id="{696AA58C-D4C5-1986-694B-719FAA0FE0F8}" v="55" dt="2023-11-12T15:16:58.022"/>
    <p1510:client id="{6AC98DE2-3841-2C16-C034-C2381B7A1DEC}" v="32" dt="2023-11-27T15:02:32.911"/>
    <p1510:client id="{712F19AB-E9EE-C36F-244C-60469018368D}" v="232" dt="2023-11-12T11:16:06.695"/>
    <p1510:client id="{72085CE5-1B09-6032-0151-144D3D52D541}" v="806" dt="2023-11-11T08:27:41.351"/>
    <p1510:client id="{7FA14B37-A551-5A3A-CB93-2BBC63F2C335}" v="23" dt="2023-05-14T09:08:25.075"/>
    <p1510:client id="{95DD4869-909D-0C9F-E857-871C0F6A48C7}" v="555" dt="2023-11-28T08:40:03.456"/>
    <p1510:client id="{99DB03F2-A7C3-0B70-6BA4-889D8C73637C}" v="67" dt="2023-11-28T19:18:20.902"/>
    <p1510:client id="{B2842431-0B7E-206E-8819-385298766B09}" v="1241" dt="2023-11-15T07:38:34.900"/>
    <p1510:client id="{B7099C96-F00D-2B62-03D3-3CCD37037346}" v="1" dt="2023-11-29T08:28:34.173"/>
    <p1510:client id="{B94EC9C9-DE12-3106-19CD-93C2E78BC0B7}" v="182" dt="2023-11-15T11:03:42.901"/>
    <p1510:client id="{B9815626-670E-2558-1EAF-7F9D5F1FEBCF}" v="36" dt="2023-11-13T14:37:59.621"/>
    <p1510:client id="{BD3FA4C4-0175-7E19-81F8-EE68C167684F}" v="57" dt="2023-11-15T13:22:22.511"/>
    <p1510:client id="{C38B942D-383A-3C02-0C11-B629CB7771AA}" v="19" dt="2023-11-14T11:19:05.840"/>
    <p1510:client id="{D1A41374-96F7-CE4D-F0BE-FDCCEABFFD7F}" v="239" dt="2023-12-05T17:49:02.699"/>
    <p1510:client id="{D64DD43D-34EC-5993-147A-E49C43A9D095}" v="154" dt="2023-11-15T11:17:27.812"/>
    <p1510:client id="{DFCC072E-E64F-0879-84EA-981C67A9C718}" v="168" dt="2023-12-05T11:19:04.418"/>
    <p1510:client id="{EDE437E6-BE2A-48A6-AE3F-50F0FA4F5F66}" v="192" dt="2023-11-13T14:41:55.9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2C7595-AF6C-4D9A-844A-91E11D6CED1B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9B7E2C2C-DE6D-4CF4-8264-D327C562EE81}">
      <dgm:prSet/>
      <dgm:spPr/>
      <dgm:t>
        <a:bodyPr/>
        <a:lstStyle/>
        <a:p>
          <a:r>
            <a:rPr lang="ru-RU"/>
            <a:t>Разработать концепцию сервиса</a:t>
          </a:r>
          <a:endParaRPr lang="en-US"/>
        </a:p>
      </dgm:t>
    </dgm:pt>
    <dgm:pt modelId="{CD7B6939-0E1C-4238-AACA-08AB54464741}" type="parTrans" cxnId="{FD778EF3-BCAF-4D0C-83ED-47150C09AD1A}">
      <dgm:prSet/>
      <dgm:spPr/>
      <dgm:t>
        <a:bodyPr/>
        <a:lstStyle/>
        <a:p>
          <a:endParaRPr lang="en-US"/>
        </a:p>
      </dgm:t>
    </dgm:pt>
    <dgm:pt modelId="{67D11C7F-7D27-46A5-9C3F-9BEA3ACB9E7D}" type="sibTrans" cxnId="{FD778EF3-BCAF-4D0C-83ED-47150C09AD1A}">
      <dgm:prSet/>
      <dgm:spPr/>
      <dgm:t>
        <a:bodyPr/>
        <a:lstStyle/>
        <a:p>
          <a:endParaRPr lang="en-US"/>
        </a:p>
      </dgm:t>
    </dgm:pt>
    <dgm:pt modelId="{BCA9A808-5030-4929-B110-EC22C139D5AF}">
      <dgm:prSet/>
      <dgm:spPr/>
      <dgm:t>
        <a:bodyPr/>
        <a:lstStyle/>
        <a:p>
          <a:r>
            <a:rPr lang="ru-RU"/>
            <a:t>Оформить описание функциональных возможностей в Word</a:t>
          </a:r>
          <a:endParaRPr lang="en-US"/>
        </a:p>
      </dgm:t>
    </dgm:pt>
    <dgm:pt modelId="{A15A4EA5-7514-4983-883C-02FA59822799}" type="parTrans" cxnId="{140149B0-63D2-4DDD-8C3A-11AE68FD3A99}">
      <dgm:prSet/>
      <dgm:spPr/>
      <dgm:t>
        <a:bodyPr/>
        <a:lstStyle/>
        <a:p>
          <a:endParaRPr lang="en-US"/>
        </a:p>
      </dgm:t>
    </dgm:pt>
    <dgm:pt modelId="{289679F6-26F2-4332-9AF7-0E4C4B838EE7}" type="sibTrans" cxnId="{140149B0-63D2-4DDD-8C3A-11AE68FD3A99}">
      <dgm:prSet/>
      <dgm:spPr/>
      <dgm:t>
        <a:bodyPr/>
        <a:lstStyle/>
        <a:p>
          <a:endParaRPr lang="en-US"/>
        </a:p>
      </dgm:t>
    </dgm:pt>
    <dgm:pt modelId="{A610EA59-1875-4D9E-9C6F-1878AFFD9668}">
      <dgm:prSet/>
      <dgm:spPr/>
      <dgm:t>
        <a:bodyPr/>
        <a:lstStyle/>
        <a:p>
          <a:r>
            <a:rPr lang="ru-RU"/>
            <a:t>Провести маркетинговые исследования (ЦА, портрет потребителя, анализ конкурентов, анализ заинтересованных сторон</a:t>
          </a:r>
          <a:r>
            <a:rPr lang="ru-RU">
              <a:latin typeface="Posterama"/>
            </a:rPr>
            <a:t>)</a:t>
          </a:r>
          <a:r>
            <a:rPr lang="ru-RU"/>
            <a:t> </a:t>
          </a:r>
          <a:endParaRPr lang="en-US"/>
        </a:p>
      </dgm:t>
    </dgm:pt>
    <dgm:pt modelId="{BFF2BD54-C1A7-43FA-AB99-C5865E673415}" type="parTrans" cxnId="{88D79E9D-DA4A-4410-AD36-490C86BFD711}">
      <dgm:prSet/>
      <dgm:spPr/>
      <dgm:t>
        <a:bodyPr/>
        <a:lstStyle/>
        <a:p>
          <a:endParaRPr lang="en-US"/>
        </a:p>
      </dgm:t>
    </dgm:pt>
    <dgm:pt modelId="{4CF7D02C-E22F-4195-AE4B-E6645A6A7720}" type="sibTrans" cxnId="{88D79E9D-DA4A-4410-AD36-490C86BFD711}">
      <dgm:prSet/>
      <dgm:spPr/>
      <dgm:t>
        <a:bodyPr/>
        <a:lstStyle/>
        <a:p>
          <a:endParaRPr lang="en-US"/>
        </a:p>
      </dgm:t>
    </dgm:pt>
    <dgm:pt modelId="{A0536449-91CC-4B0B-8425-65EE784F6425}">
      <dgm:prSet/>
      <dgm:spPr/>
      <dgm:t>
        <a:bodyPr/>
        <a:lstStyle/>
        <a:p>
          <a:r>
            <a:rPr lang="ru-RU"/>
            <a:t>Скорректировать концепцию при необходимости</a:t>
          </a:r>
          <a:endParaRPr lang="en-US"/>
        </a:p>
      </dgm:t>
    </dgm:pt>
    <dgm:pt modelId="{8B12D362-7389-47D2-A8F3-C493678D80D9}" type="parTrans" cxnId="{147DED0D-314D-4D55-8C35-8CC49BC65683}">
      <dgm:prSet/>
      <dgm:spPr/>
      <dgm:t>
        <a:bodyPr/>
        <a:lstStyle/>
        <a:p>
          <a:endParaRPr lang="en-US"/>
        </a:p>
      </dgm:t>
    </dgm:pt>
    <dgm:pt modelId="{F11C152D-7C91-4565-9BAB-2FE0C4A395C7}" type="sibTrans" cxnId="{147DED0D-314D-4D55-8C35-8CC49BC65683}">
      <dgm:prSet/>
      <dgm:spPr/>
      <dgm:t>
        <a:bodyPr/>
        <a:lstStyle/>
        <a:p>
          <a:endParaRPr lang="en-US"/>
        </a:p>
      </dgm:t>
    </dgm:pt>
    <dgm:pt modelId="{9AF5BD74-84BD-4C6D-97A8-7F88203A1F98}">
      <dgm:prSet/>
      <dgm:spPr/>
      <dgm:t>
        <a:bodyPr/>
        <a:lstStyle/>
        <a:p>
          <a:r>
            <a:rPr lang="ru-RU"/>
            <a:t>Разработать дизайн сервиса в </a:t>
          </a:r>
          <a:r>
            <a:rPr lang="ru-RU" err="1"/>
            <a:t>Figma</a:t>
          </a:r>
          <a:endParaRPr lang="ru-RU"/>
        </a:p>
      </dgm:t>
    </dgm:pt>
    <dgm:pt modelId="{63053363-EC05-4E81-B3B7-68D1E12A9841}" type="parTrans" cxnId="{1DCB0E96-E1DC-4328-A7BE-051DA56709F8}">
      <dgm:prSet/>
      <dgm:spPr/>
      <dgm:t>
        <a:bodyPr/>
        <a:lstStyle/>
        <a:p>
          <a:endParaRPr lang="en-US"/>
        </a:p>
      </dgm:t>
    </dgm:pt>
    <dgm:pt modelId="{6F213D0D-3D96-48F4-AC62-0BB03B307003}" type="sibTrans" cxnId="{1DCB0E96-E1DC-4328-A7BE-051DA56709F8}">
      <dgm:prSet/>
      <dgm:spPr/>
      <dgm:t>
        <a:bodyPr/>
        <a:lstStyle/>
        <a:p>
          <a:endParaRPr lang="en-US"/>
        </a:p>
      </dgm:t>
    </dgm:pt>
    <dgm:pt modelId="{CCF3AC7E-3FB9-4389-AD5F-F6631AC679B8}" type="pres">
      <dgm:prSet presAssocID="{7B2C7595-AF6C-4D9A-844A-91E11D6CED1B}" presName="vert0" presStyleCnt="0">
        <dgm:presLayoutVars>
          <dgm:dir/>
          <dgm:animOne val="branch"/>
          <dgm:animLvl val="lvl"/>
        </dgm:presLayoutVars>
      </dgm:prSet>
      <dgm:spPr/>
    </dgm:pt>
    <dgm:pt modelId="{60668BBD-C298-4E00-8AF1-E3CD15EF4054}" type="pres">
      <dgm:prSet presAssocID="{9B7E2C2C-DE6D-4CF4-8264-D327C562EE81}" presName="thickLine" presStyleLbl="alignNode1" presStyleIdx="0" presStyleCnt="5"/>
      <dgm:spPr/>
    </dgm:pt>
    <dgm:pt modelId="{D685841C-58D2-473E-84E1-37132E251689}" type="pres">
      <dgm:prSet presAssocID="{9B7E2C2C-DE6D-4CF4-8264-D327C562EE81}" presName="horz1" presStyleCnt="0"/>
      <dgm:spPr/>
    </dgm:pt>
    <dgm:pt modelId="{C8DCE44B-0166-4CE7-86E5-25116FE573AB}" type="pres">
      <dgm:prSet presAssocID="{9B7E2C2C-DE6D-4CF4-8264-D327C562EE81}" presName="tx1" presStyleLbl="revTx" presStyleIdx="0" presStyleCnt="5"/>
      <dgm:spPr/>
    </dgm:pt>
    <dgm:pt modelId="{CB7A5BC4-5F19-4C47-A2CF-972CAB4E1336}" type="pres">
      <dgm:prSet presAssocID="{9B7E2C2C-DE6D-4CF4-8264-D327C562EE81}" presName="vert1" presStyleCnt="0"/>
      <dgm:spPr/>
    </dgm:pt>
    <dgm:pt modelId="{8809D048-0281-4906-BE91-E219ACC172A3}" type="pres">
      <dgm:prSet presAssocID="{BCA9A808-5030-4929-B110-EC22C139D5AF}" presName="thickLine" presStyleLbl="alignNode1" presStyleIdx="1" presStyleCnt="5"/>
      <dgm:spPr/>
    </dgm:pt>
    <dgm:pt modelId="{DF92C93C-A56C-4E0F-8FBF-0DE4780FC91D}" type="pres">
      <dgm:prSet presAssocID="{BCA9A808-5030-4929-B110-EC22C139D5AF}" presName="horz1" presStyleCnt="0"/>
      <dgm:spPr/>
    </dgm:pt>
    <dgm:pt modelId="{156F47AE-E6A3-4985-AA9C-36F513D305FE}" type="pres">
      <dgm:prSet presAssocID="{BCA9A808-5030-4929-B110-EC22C139D5AF}" presName="tx1" presStyleLbl="revTx" presStyleIdx="1" presStyleCnt="5"/>
      <dgm:spPr/>
    </dgm:pt>
    <dgm:pt modelId="{8CCA73E7-FBE3-4B4A-AC26-1712FEEDC9E7}" type="pres">
      <dgm:prSet presAssocID="{BCA9A808-5030-4929-B110-EC22C139D5AF}" presName="vert1" presStyleCnt="0"/>
      <dgm:spPr/>
    </dgm:pt>
    <dgm:pt modelId="{F1D8644F-2637-4D2B-98D8-33D0C144D431}" type="pres">
      <dgm:prSet presAssocID="{A610EA59-1875-4D9E-9C6F-1878AFFD9668}" presName="thickLine" presStyleLbl="alignNode1" presStyleIdx="2" presStyleCnt="5"/>
      <dgm:spPr/>
    </dgm:pt>
    <dgm:pt modelId="{E916BCF3-52B4-4B70-A20C-3558CC180DB2}" type="pres">
      <dgm:prSet presAssocID="{A610EA59-1875-4D9E-9C6F-1878AFFD9668}" presName="horz1" presStyleCnt="0"/>
      <dgm:spPr/>
    </dgm:pt>
    <dgm:pt modelId="{8D472FCD-902E-48D4-8BE7-BAD2C27BDE26}" type="pres">
      <dgm:prSet presAssocID="{A610EA59-1875-4D9E-9C6F-1878AFFD9668}" presName="tx1" presStyleLbl="revTx" presStyleIdx="2" presStyleCnt="5"/>
      <dgm:spPr/>
    </dgm:pt>
    <dgm:pt modelId="{CEC772B9-E659-4EDD-BBA4-97498EA5DE9C}" type="pres">
      <dgm:prSet presAssocID="{A610EA59-1875-4D9E-9C6F-1878AFFD9668}" presName="vert1" presStyleCnt="0"/>
      <dgm:spPr/>
    </dgm:pt>
    <dgm:pt modelId="{2233910D-147F-498B-959E-F1247ED84D00}" type="pres">
      <dgm:prSet presAssocID="{A0536449-91CC-4B0B-8425-65EE784F6425}" presName="thickLine" presStyleLbl="alignNode1" presStyleIdx="3" presStyleCnt="5"/>
      <dgm:spPr/>
    </dgm:pt>
    <dgm:pt modelId="{914C45FE-E6B5-455E-9657-4C8AEA5F42D0}" type="pres">
      <dgm:prSet presAssocID="{A0536449-91CC-4B0B-8425-65EE784F6425}" presName="horz1" presStyleCnt="0"/>
      <dgm:spPr/>
    </dgm:pt>
    <dgm:pt modelId="{EB54CF40-E04D-478F-A933-8DD58F679ACF}" type="pres">
      <dgm:prSet presAssocID="{A0536449-91CC-4B0B-8425-65EE784F6425}" presName="tx1" presStyleLbl="revTx" presStyleIdx="3" presStyleCnt="5"/>
      <dgm:spPr/>
    </dgm:pt>
    <dgm:pt modelId="{87153DE7-DDEA-4817-AE5C-5545A86F7C2F}" type="pres">
      <dgm:prSet presAssocID="{A0536449-91CC-4B0B-8425-65EE784F6425}" presName="vert1" presStyleCnt="0"/>
      <dgm:spPr/>
    </dgm:pt>
    <dgm:pt modelId="{082C456D-017D-4B6C-B5C4-8E805571E651}" type="pres">
      <dgm:prSet presAssocID="{9AF5BD74-84BD-4C6D-97A8-7F88203A1F98}" presName="thickLine" presStyleLbl="alignNode1" presStyleIdx="4" presStyleCnt="5"/>
      <dgm:spPr/>
    </dgm:pt>
    <dgm:pt modelId="{DB351784-4C68-47B0-BB82-B91F87DDAE00}" type="pres">
      <dgm:prSet presAssocID="{9AF5BD74-84BD-4C6D-97A8-7F88203A1F98}" presName="horz1" presStyleCnt="0"/>
      <dgm:spPr/>
    </dgm:pt>
    <dgm:pt modelId="{49DBF9C4-224D-4D1D-B9D9-EE12D2CAE842}" type="pres">
      <dgm:prSet presAssocID="{9AF5BD74-84BD-4C6D-97A8-7F88203A1F98}" presName="tx1" presStyleLbl="revTx" presStyleIdx="4" presStyleCnt="5"/>
      <dgm:spPr/>
    </dgm:pt>
    <dgm:pt modelId="{9760C218-B812-474B-9B5F-236F3BEE2D5C}" type="pres">
      <dgm:prSet presAssocID="{9AF5BD74-84BD-4C6D-97A8-7F88203A1F98}" presName="vert1" presStyleCnt="0"/>
      <dgm:spPr/>
    </dgm:pt>
  </dgm:ptLst>
  <dgm:cxnLst>
    <dgm:cxn modelId="{147DED0D-314D-4D55-8C35-8CC49BC65683}" srcId="{7B2C7595-AF6C-4D9A-844A-91E11D6CED1B}" destId="{A0536449-91CC-4B0B-8425-65EE784F6425}" srcOrd="3" destOrd="0" parTransId="{8B12D362-7389-47D2-A8F3-C493678D80D9}" sibTransId="{F11C152D-7C91-4565-9BAB-2FE0C4A395C7}"/>
    <dgm:cxn modelId="{D3C42C0F-2102-41CF-A3DC-AD629F499CA4}" type="presOf" srcId="{9AF5BD74-84BD-4C6D-97A8-7F88203A1F98}" destId="{49DBF9C4-224D-4D1D-B9D9-EE12D2CAE842}" srcOrd="0" destOrd="0" presId="urn:microsoft.com/office/officeart/2008/layout/LinedList"/>
    <dgm:cxn modelId="{99A5E81A-4E1E-47E9-8DBE-B9480FC5F632}" type="presOf" srcId="{A610EA59-1875-4D9E-9C6F-1878AFFD9668}" destId="{8D472FCD-902E-48D4-8BE7-BAD2C27BDE26}" srcOrd="0" destOrd="0" presId="urn:microsoft.com/office/officeart/2008/layout/LinedList"/>
    <dgm:cxn modelId="{44BB492F-DB52-4106-9561-F5D9A07CCAF1}" type="presOf" srcId="{7B2C7595-AF6C-4D9A-844A-91E11D6CED1B}" destId="{CCF3AC7E-3FB9-4389-AD5F-F6631AC679B8}" srcOrd="0" destOrd="0" presId="urn:microsoft.com/office/officeart/2008/layout/LinedList"/>
    <dgm:cxn modelId="{0C034E5E-50E9-4842-9257-3B73281AE127}" type="presOf" srcId="{BCA9A808-5030-4929-B110-EC22C139D5AF}" destId="{156F47AE-E6A3-4985-AA9C-36F513D305FE}" srcOrd="0" destOrd="0" presId="urn:microsoft.com/office/officeart/2008/layout/LinedList"/>
    <dgm:cxn modelId="{BA4FFF67-7D7B-4B15-9BFC-B02BE304B979}" type="presOf" srcId="{9B7E2C2C-DE6D-4CF4-8264-D327C562EE81}" destId="{C8DCE44B-0166-4CE7-86E5-25116FE573AB}" srcOrd="0" destOrd="0" presId="urn:microsoft.com/office/officeart/2008/layout/LinedList"/>
    <dgm:cxn modelId="{1DCB0E96-E1DC-4328-A7BE-051DA56709F8}" srcId="{7B2C7595-AF6C-4D9A-844A-91E11D6CED1B}" destId="{9AF5BD74-84BD-4C6D-97A8-7F88203A1F98}" srcOrd="4" destOrd="0" parTransId="{63053363-EC05-4E81-B3B7-68D1E12A9841}" sibTransId="{6F213D0D-3D96-48F4-AC62-0BB03B307003}"/>
    <dgm:cxn modelId="{88D79E9D-DA4A-4410-AD36-490C86BFD711}" srcId="{7B2C7595-AF6C-4D9A-844A-91E11D6CED1B}" destId="{A610EA59-1875-4D9E-9C6F-1878AFFD9668}" srcOrd="2" destOrd="0" parTransId="{BFF2BD54-C1A7-43FA-AB99-C5865E673415}" sibTransId="{4CF7D02C-E22F-4195-AE4B-E6645A6A7720}"/>
    <dgm:cxn modelId="{140149B0-63D2-4DDD-8C3A-11AE68FD3A99}" srcId="{7B2C7595-AF6C-4D9A-844A-91E11D6CED1B}" destId="{BCA9A808-5030-4929-B110-EC22C139D5AF}" srcOrd="1" destOrd="0" parTransId="{A15A4EA5-7514-4983-883C-02FA59822799}" sibTransId="{289679F6-26F2-4332-9AF7-0E4C4B838EE7}"/>
    <dgm:cxn modelId="{7DCC62B8-02E9-4731-8882-54AFAAF36B6C}" type="presOf" srcId="{A0536449-91CC-4B0B-8425-65EE784F6425}" destId="{EB54CF40-E04D-478F-A933-8DD58F679ACF}" srcOrd="0" destOrd="0" presId="urn:microsoft.com/office/officeart/2008/layout/LinedList"/>
    <dgm:cxn modelId="{FD778EF3-BCAF-4D0C-83ED-47150C09AD1A}" srcId="{7B2C7595-AF6C-4D9A-844A-91E11D6CED1B}" destId="{9B7E2C2C-DE6D-4CF4-8264-D327C562EE81}" srcOrd="0" destOrd="0" parTransId="{CD7B6939-0E1C-4238-AACA-08AB54464741}" sibTransId="{67D11C7F-7D27-46A5-9C3F-9BEA3ACB9E7D}"/>
    <dgm:cxn modelId="{9828E357-1B70-48A4-AADE-44B5FCD83A1C}" type="presParOf" srcId="{CCF3AC7E-3FB9-4389-AD5F-F6631AC679B8}" destId="{60668BBD-C298-4E00-8AF1-E3CD15EF4054}" srcOrd="0" destOrd="0" presId="urn:microsoft.com/office/officeart/2008/layout/LinedList"/>
    <dgm:cxn modelId="{32510158-4956-427A-9DFA-5F7299802BD3}" type="presParOf" srcId="{CCF3AC7E-3FB9-4389-AD5F-F6631AC679B8}" destId="{D685841C-58D2-473E-84E1-37132E251689}" srcOrd="1" destOrd="0" presId="urn:microsoft.com/office/officeart/2008/layout/LinedList"/>
    <dgm:cxn modelId="{E40C8821-0CD0-419E-BED8-CE369AE1F097}" type="presParOf" srcId="{D685841C-58D2-473E-84E1-37132E251689}" destId="{C8DCE44B-0166-4CE7-86E5-25116FE573AB}" srcOrd="0" destOrd="0" presId="urn:microsoft.com/office/officeart/2008/layout/LinedList"/>
    <dgm:cxn modelId="{466080B7-C7BB-4750-ABEB-9E808DCF0462}" type="presParOf" srcId="{D685841C-58D2-473E-84E1-37132E251689}" destId="{CB7A5BC4-5F19-4C47-A2CF-972CAB4E1336}" srcOrd="1" destOrd="0" presId="urn:microsoft.com/office/officeart/2008/layout/LinedList"/>
    <dgm:cxn modelId="{967111D9-FCB5-40E4-A07C-6DCEA2A2E787}" type="presParOf" srcId="{CCF3AC7E-3FB9-4389-AD5F-F6631AC679B8}" destId="{8809D048-0281-4906-BE91-E219ACC172A3}" srcOrd="2" destOrd="0" presId="urn:microsoft.com/office/officeart/2008/layout/LinedList"/>
    <dgm:cxn modelId="{350E92F1-2F4D-4A02-B8B1-895F315292D6}" type="presParOf" srcId="{CCF3AC7E-3FB9-4389-AD5F-F6631AC679B8}" destId="{DF92C93C-A56C-4E0F-8FBF-0DE4780FC91D}" srcOrd="3" destOrd="0" presId="urn:microsoft.com/office/officeart/2008/layout/LinedList"/>
    <dgm:cxn modelId="{8A125E3E-6232-4962-92EF-4B80D16C4589}" type="presParOf" srcId="{DF92C93C-A56C-4E0F-8FBF-0DE4780FC91D}" destId="{156F47AE-E6A3-4985-AA9C-36F513D305FE}" srcOrd="0" destOrd="0" presId="urn:microsoft.com/office/officeart/2008/layout/LinedList"/>
    <dgm:cxn modelId="{61D415E1-277B-4007-81C3-448DCBB92EE3}" type="presParOf" srcId="{DF92C93C-A56C-4E0F-8FBF-0DE4780FC91D}" destId="{8CCA73E7-FBE3-4B4A-AC26-1712FEEDC9E7}" srcOrd="1" destOrd="0" presId="urn:microsoft.com/office/officeart/2008/layout/LinedList"/>
    <dgm:cxn modelId="{F8D7DD98-C8ED-4507-9055-8636E0E1161D}" type="presParOf" srcId="{CCF3AC7E-3FB9-4389-AD5F-F6631AC679B8}" destId="{F1D8644F-2637-4D2B-98D8-33D0C144D431}" srcOrd="4" destOrd="0" presId="urn:microsoft.com/office/officeart/2008/layout/LinedList"/>
    <dgm:cxn modelId="{0A24C8B8-0897-46C1-8D3A-4A3F73CC6C9D}" type="presParOf" srcId="{CCF3AC7E-3FB9-4389-AD5F-F6631AC679B8}" destId="{E916BCF3-52B4-4B70-A20C-3558CC180DB2}" srcOrd="5" destOrd="0" presId="urn:microsoft.com/office/officeart/2008/layout/LinedList"/>
    <dgm:cxn modelId="{FDC03A6E-CCB7-42E2-A472-012EFA363AD4}" type="presParOf" srcId="{E916BCF3-52B4-4B70-A20C-3558CC180DB2}" destId="{8D472FCD-902E-48D4-8BE7-BAD2C27BDE26}" srcOrd="0" destOrd="0" presId="urn:microsoft.com/office/officeart/2008/layout/LinedList"/>
    <dgm:cxn modelId="{15D941A2-18E1-4BD2-8180-5F6FB19833F5}" type="presParOf" srcId="{E916BCF3-52B4-4B70-A20C-3558CC180DB2}" destId="{CEC772B9-E659-4EDD-BBA4-97498EA5DE9C}" srcOrd="1" destOrd="0" presId="urn:microsoft.com/office/officeart/2008/layout/LinedList"/>
    <dgm:cxn modelId="{C502522B-D076-45DD-A63B-E588858B80D3}" type="presParOf" srcId="{CCF3AC7E-3FB9-4389-AD5F-F6631AC679B8}" destId="{2233910D-147F-498B-959E-F1247ED84D00}" srcOrd="6" destOrd="0" presId="urn:microsoft.com/office/officeart/2008/layout/LinedList"/>
    <dgm:cxn modelId="{C5571B39-4795-45F5-9F0C-03F5CBF654A4}" type="presParOf" srcId="{CCF3AC7E-3FB9-4389-AD5F-F6631AC679B8}" destId="{914C45FE-E6B5-455E-9657-4C8AEA5F42D0}" srcOrd="7" destOrd="0" presId="urn:microsoft.com/office/officeart/2008/layout/LinedList"/>
    <dgm:cxn modelId="{46C2731C-B5AF-40F7-9FE2-162ADBB5F793}" type="presParOf" srcId="{914C45FE-E6B5-455E-9657-4C8AEA5F42D0}" destId="{EB54CF40-E04D-478F-A933-8DD58F679ACF}" srcOrd="0" destOrd="0" presId="urn:microsoft.com/office/officeart/2008/layout/LinedList"/>
    <dgm:cxn modelId="{22E312C3-25EE-4D80-B818-FBD870D99DD5}" type="presParOf" srcId="{914C45FE-E6B5-455E-9657-4C8AEA5F42D0}" destId="{87153DE7-DDEA-4817-AE5C-5545A86F7C2F}" srcOrd="1" destOrd="0" presId="urn:microsoft.com/office/officeart/2008/layout/LinedList"/>
    <dgm:cxn modelId="{630A57D5-FA47-47CC-9FE1-002C59C66E38}" type="presParOf" srcId="{CCF3AC7E-3FB9-4389-AD5F-F6631AC679B8}" destId="{082C456D-017D-4B6C-B5C4-8E805571E651}" srcOrd="8" destOrd="0" presId="urn:microsoft.com/office/officeart/2008/layout/LinedList"/>
    <dgm:cxn modelId="{36F47EB5-12FF-4232-BD45-4C95F7849B2D}" type="presParOf" srcId="{CCF3AC7E-3FB9-4389-AD5F-F6631AC679B8}" destId="{DB351784-4C68-47B0-BB82-B91F87DDAE00}" srcOrd="9" destOrd="0" presId="urn:microsoft.com/office/officeart/2008/layout/LinedList"/>
    <dgm:cxn modelId="{A2D1AB44-DEE6-4A6E-A64E-174C61A5A5ED}" type="presParOf" srcId="{DB351784-4C68-47B0-BB82-B91F87DDAE00}" destId="{49DBF9C4-224D-4D1D-B9D9-EE12D2CAE842}" srcOrd="0" destOrd="0" presId="urn:microsoft.com/office/officeart/2008/layout/LinedList"/>
    <dgm:cxn modelId="{915C5C16-5269-4620-893F-B325391BA0BC}" type="presParOf" srcId="{DB351784-4C68-47B0-BB82-B91F87DDAE00}" destId="{9760C218-B812-474B-9B5F-236F3BEE2D5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E266F6-4DB9-4141-8546-2B056E1E29C2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9CBD62B-BB5C-43D3-88B9-109CC099FA9C}">
      <dgm:prSet phldr="0"/>
      <dgm:spPr/>
      <dgm:t>
        <a:bodyPr/>
        <a:lstStyle/>
        <a:p>
          <a:pPr rtl="0"/>
          <a:r>
            <a:rPr lang="ru-RU" b="0">
              <a:latin typeface="Calibri"/>
              <a:cs typeface="Calibri"/>
            </a:rPr>
            <a:t>Список активностей университета по различным направлениям </a:t>
          </a:r>
          <a:endParaRPr lang="ru-RU" b="0">
            <a:latin typeface="posterama"/>
            <a:cs typeface="posterama"/>
          </a:endParaRPr>
        </a:p>
      </dgm:t>
    </dgm:pt>
    <dgm:pt modelId="{24B56B52-792F-4806-89D9-71CED2D88CFD}" type="parTrans" cxnId="{C341FA38-494D-474D-AC30-6AB3F353B7EC}">
      <dgm:prSet/>
      <dgm:spPr/>
    </dgm:pt>
    <dgm:pt modelId="{4667F708-CE37-4AB2-8F64-33AFD10E33AA}" type="sibTrans" cxnId="{C341FA38-494D-474D-AC30-6AB3F353B7EC}">
      <dgm:prSet/>
      <dgm:spPr/>
    </dgm:pt>
    <dgm:pt modelId="{EDC8B426-75B8-4F17-9F60-DED227C87DC7}">
      <dgm:prSet phldr="0"/>
      <dgm:spPr/>
      <dgm:t>
        <a:bodyPr/>
        <a:lstStyle/>
        <a:p>
          <a:pPr rtl="0"/>
          <a:r>
            <a:rPr lang="ru-RU" b="0">
              <a:latin typeface="Calibri"/>
              <a:cs typeface="Calibri"/>
            </a:rPr>
            <a:t>Загрузка достижений с подтверждениями, студент повышает виртуальный уровень и получает корпоративные и виртуальные бонусы</a:t>
          </a:r>
        </a:p>
      </dgm:t>
    </dgm:pt>
    <dgm:pt modelId="{CCDEB7CC-6373-4CC8-8DA0-EFA9D2FF6211}" type="parTrans" cxnId="{5F204473-EE63-458C-BA06-DD91A61B05A0}">
      <dgm:prSet/>
      <dgm:spPr/>
    </dgm:pt>
    <dgm:pt modelId="{0E9F112B-30C7-4FA4-9777-EAE3F7FBD104}" type="sibTrans" cxnId="{5F204473-EE63-458C-BA06-DD91A61B05A0}">
      <dgm:prSet/>
      <dgm:spPr/>
    </dgm:pt>
    <dgm:pt modelId="{46E00E00-A724-4958-822B-8029871CA436}">
      <dgm:prSet phldr="0"/>
      <dgm:spPr/>
      <dgm:t>
        <a:bodyPr/>
        <a:lstStyle/>
        <a:p>
          <a:pPr rtl="0"/>
          <a:r>
            <a:rPr lang="ru-RU" b="0">
              <a:latin typeface="Calibri"/>
              <a:cs typeface="Calibri"/>
            </a:rPr>
            <a:t>Механизмы для привлечения студентов представителями внеучебной деятельности</a:t>
          </a:r>
        </a:p>
      </dgm:t>
    </dgm:pt>
    <dgm:pt modelId="{33EAC4F9-2810-4A67-8950-882CFEEEF491}" type="parTrans" cxnId="{6776990D-F26A-47C7-8170-7071271F5855}">
      <dgm:prSet/>
      <dgm:spPr/>
    </dgm:pt>
    <dgm:pt modelId="{F9ADA91F-9A6C-4DF2-BE59-A7DF5F210B6A}" type="sibTrans" cxnId="{6776990D-F26A-47C7-8170-7071271F5855}">
      <dgm:prSet/>
      <dgm:spPr/>
    </dgm:pt>
    <dgm:pt modelId="{BBEA7DE7-51D8-4468-B418-68336B53715D}">
      <dgm:prSet phldr="0"/>
      <dgm:spPr/>
      <dgm:t>
        <a:bodyPr/>
        <a:lstStyle/>
        <a:p>
          <a:pPr rtl="0"/>
          <a:r>
            <a:rPr lang="ru-RU" b="0">
              <a:solidFill>
                <a:srgbClr val="444444"/>
              </a:solidFill>
              <a:latin typeface="Calibri"/>
              <a:cs typeface="Calibri"/>
            </a:rPr>
            <a:t>Профиль с приобретенными навыками и основной информации о студенте </a:t>
          </a:r>
          <a:endParaRPr lang="en-US" b="0">
            <a:solidFill>
              <a:srgbClr val="444444"/>
            </a:solidFill>
            <a:latin typeface="Calibri"/>
            <a:cs typeface="Calibri"/>
          </a:endParaRPr>
        </a:p>
      </dgm:t>
    </dgm:pt>
    <dgm:pt modelId="{9655EB92-6B2B-458A-BD25-91A915381EE5}" type="parTrans" cxnId="{D1414978-FB37-4874-83E1-573141C2B30E}">
      <dgm:prSet/>
      <dgm:spPr/>
    </dgm:pt>
    <dgm:pt modelId="{BB87FE9F-E377-410E-8827-92A03CA93F95}" type="sibTrans" cxnId="{D1414978-FB37-4874-83E1-573141C2B30E}">
      <dgm:prSet/>
      <dgm:spPr/>
    </dgm:pt>
    <dgm:pt modelId="{481AC1EC-2160-419F-8672-707718415465}">
      <dgm:prSet phldr="0"/>
      <dgm:spPr/>
      <dgm:t>
        <a:bodyPr/>
        <a:lstStyle/>
        <a:p>
          <a:pPr rtl="0"/>
          <a:r>
            <a:rPr lang="ru-RU" b="0" err="1">
              <a:latin typeface="Calibri"/>
              <a:cs typeface="Calibri"/>
            </a:rPr>
            <a:t>Геймифицированный</a:t>
          </a:r>
          <a:r>
            <a:rPr lang="ru-RU" b="0">
              <a:latin typeface="Calibri"/>
              <a:cs typeface="Calibri"/>
            </a:rPr>
            <a:t> аватар каждого студента</a:t>
          </a:r>
        </a:p>
      </dgm:t>
    </dgm:pt>
    <dgm:pt modelId="{E8DAF5D6-7626-4916-B250-A82C2B2C987E}" type="parTrans" cxnId="{E993A024-8C17-48FB-93C4-8F838FE92C93}">
      <dgm:prSet/>
      <dgm:spPr/>
    </dgm:pt>
    <dgm:pt modelId="{5A7253BA-E429-463B-A976-2BD0083AC67C}" type="sibTrans" cxnId="{E993A024-8C17-48FB-93C4-8F838FE92C93}">
      <dgm:prSet/>
      <dgm:spPr/>
    </dgm:pt>
    <dgm:pt modelId="{5A2A353B-F216-4399-9128-FB04E6FD257F}" type="pres">
      <dgm:prSet presAssocID="{5AE266F6-4DB9-4141-8546-2B056E1E29C2}" presName="vert0" presStyleCnt="0">
        <dgm:presLayoutVars>
          <dgm:dir/>
          <dgm:animOne val="branch"/>
          <dgm:animLvl val="lvl"/>
        </dgm:presLayoutVars>
      </dgm:prSet>
      <dgm:spPr/>
    </dgm:pt>
    <dgm:pt modelId="{D836CA22-BEC7-45A3-82DF-6EC1E877E04F}" type="pres">
      <dgm:prSet presAssocID="{89CBD62B-BB5C-43D3-88B9-109CC099FA9C}" presName="thickLine" presStyleLbl="alignNode1" presStyleIdx="0" presStyleCnt="5"/>
      <dgm:spPr/>
    </dgm:pt>
    <dgm:pt modelId="{99BC212F-D650-4C91-A159-2E8C48E4AA1C}" type="pres">
      <dgm:prSet presAssocID="{89CBD62B-BB5C-43D3-88B9-109CC099FA9C}" presName="horz1" presStyleCnt="0"/>
      <dgm:spPr/>
    </dgm:pt>
    <dgm:pt modelId="{1962BAF4-B954-4C09-A7F1-777F4195A940}" type="pres">
      <dgm:prSet presAssocID="{89CBD62B-BB5C-43D3-88B9-109CC099FA9C}" presName="tx1" presStyleLbl="revTx" presStyleIdx="0" presStyleCnt="5"/>
      <dgm:spPr/>
    </dgm:pt>
    <dgm:pt modelId="{200C957F-1852-406A-A869-9A2251365A5A}" type="pres">
      <dgm:prSet presAssocID="{89CBD62B-BB5C-43D3-88B9-109CC099FA9C}" presName="vert1" presStyleCnt="0"/>
      <dgm:spPr/>
    </dgm:pt>
    <dgm:pt modelId="{4C18F488-419A-4707-9666-4EC36EE56339}" type="pres">
      <dgm:prSet presAssocID="{EDC8B426-75B8-4F17-9F60-DED227C87DC7}" presName="thickLine" presStyleLbl="alignNode1" presStyleIdx="1" presStyleCnt="5"/>
      <dgm:spPr/>
    </dgm:pt>
    <dgm:pt modelId="{B65BF442-6B6B-40F9-AF1C-F807CD424710}" type="pres">
      <dgm:prSet presAssocID="{EDC8B426-75B8-4F17-9F60-DED227C87DC7}" presName="horz1" presStyleCnt="0"/>
      <dgm:spPr/>
    </dgm:pt>
    <dgm:pt modelId="{0C97EEC1-743D-44E5-87C9-C4C22A57F3BF}" type="pres">
      <dgm:prSet presAssocID="{EDC8B426-75B8-4F17-9F60-DED227C87DC7}" presName="tx1" presStyleLbl="revTx" presStyleIdx="1" presStyleCnt="5"/>
      <dgm:spPr/>
    </dgm:pt>
    <dgm:pt modelId="{F506E919-204C-43A6-BED0-2EA07B34A617}" type="pres">
      <dgm:prSet presAssocID="{EDC8B426-75B8-4F17-9F60-DED227C87DC7}" presName="vert1" presStyleCnt="0"/>
      <dgm:spPr/>
    </dgm:pt>
    <dgm:pt modelId="{14B0C066-2EC5-4DEE-BFC5-3B4B923E9B71}" type="pres">
      <dgm:prSet presAssocID="{BBEA7DE7-51D8-4468-B418-68336B53715D}" presName="thickLine" presStyleLbl="alignNode1" presStyleIdx="2" presStyleCnt="5"/>
      <dgm:spPr/>
    </dgm:pt>
    <dgm:pt modelId="{24A37B8A-7405-4E65-9FA4-F6F3E6607EB5}" type="pres">
      <dgm:prSet presAssocID="{BBEA7DE7-51D8-4468-B418-68336B53715D}" presName="horz1" presStyleCnt="0"/>
      <dgm:spPr/>
    </dgm:pt>
    <dgm:pt modelId="{3A77B625-6406-4A5F-9DB5-930C3FFF5A44}" type="pres">
      <dgm:prSet presAssocID="{BBEA7DE7-51D8-4468-B418-68336B53715D}" presName="tx1" presStyleLbl="revTx" presStyleIdx="2" presStyleCnt="5"/>
      <dgm:spPr/>
    </dgm:pt>
    <dgm:pt modelId="{1CE7FDF1-904C-43FF-A6AD-F949B43B2D07}" type="pres">
      <dgm:prSet presAssocID="{BBEA7DE7-51D8-4468-B418-68336B53715D}" presName="vert1" presStyleCnt="0"/>
      <dgm:spPr/>
    </dgm:pt>
    <dgm:pt modelId="{0583EAF2-AECE-42BC-B828-410ABDE1FEA5}" type="pres">
      <dgm:prSet presAssocID="{46E00E00-A724-4958-822B-8029871CA436}" presName="thickLine" presStyleLbl="alignNode1" presStyleIdx="3" presStyleCnt="5"/>
      <dgm:spPr/>
    </dgm:pt>
    <dgm:pt modelId="{315B1552-DBC9-43BB-B9E0-88E94E83DF21}" type="pres">
      <dgm:prSet presAssocID="{46E00E00-A724-4958-822B-8029871CA436}" presName="horz1" presStyleCnt="0"/>
      <dgm:spPr/>
    </dgm:pt>
    <dgm:pt modelId="{920D07F5-B9D5-4D3C-A2E1-59DA8414D1C0}" type="pres">
      <dgm:prSet presAssocID="{46E00E00-A724-4958-822B-8029871CA436}" presName="tx1" presStyleLbl="revTx" presStyleIdx="3" presStyleCnt="5"/>
      <dgm:spPr/>
    </dgm:pt>
    <dgm:pt modelId="{3560BC11-7E20-43F9-A559-DD3C092AABE4}" type="pres">
      <dgm:prSet presAssocID="{46E00E00-A724-4958-822B-8029871CA436}" presName="vert1" presStyleCnt="0"/>
      <dgm:spPr/>
    </dgm:pt>
    <dgm:pt modelId="{00AEC74E-5FBE-41D5-9DF7-9E906DF97B99}" type="pres">
      <dgm:prSet presAssocID="{481AC1EC-2160-419F-8672-707718415465}" presName="thickLine" presStyleLbl="alignNode1" presStyleIdx="4" presStyleCnt="5"/>
      <dgm:spPr/>
    </dgm:pt>
    <dgm:pt modelId="{7CADD2EC-B08D-400C-8086-3EA9A4423118}" type="pres">
      <dgm:prSet presAssocID="{481AC1EC-2160-419F-8672-707718415465}" presName="horz1" presStyleCnt="0"/>
      <dgm:spPr/>
    </dgm:pt>
    <dgm:pt modelId="{A945B12B-4670-411F-814D-3F8143CA5356}" type="pres">
      <dgm:prSet presAssocID="{481AC1EC-2160-419F-8672-707718415465}" presName="tx1" presStyleLbl="revTx" presStyleIdx="4" presStyleCnt="5"/>
      <dgm:spPr/>
    </dgm:pt>
    <dgm:pt modelId="{9CF2C6D1-F417-40A1-BD5A-CE756FAFCDBE}" type="pres">
      <dgm:prSet presAssocID="{481AC1EC-2160-419F-8672-707718415465}" presName="vert1" presStyleCnt="0"/>
      <dgm:spPr/>
    </dgm:pt>
  </dgm:ptLst>
  <dgm:cxnLst>
    <dgm:cxn modelId="{6776990D-F26A-47C7-8170-7071271F5855}" srcId="{5AE266F6-4DB9-4141-8546-2B056E1E29C2}" destId="{46E00E00-A724-4958-822B-8029871CA436}" srcOrd="3" destOrd="0" parTransId="{33EAC4F9-2810-4A67-8950-882CFEEEF491}" sibTransId="{F9ADA91F-9A6C-4DF2-BE59-A7DF5F210B6A}"/>
    <dgm:cxn modelId="{E993A024-8C17-48FB-93C4-8F838FE92C93}" srcId="{5AE266F6-4DB9-4141-8546-2B056E1E29C2}" destId="{481AC1EC-2160-419F-8672-707718415465}" srcOrd="4" destOrd="0" parTransId="{E8DAF5D6-7626-4916-B250-A82C2B2C987E}" sibTransId="{5A7253BA-E429-463B-A976-2BD0083AC67C}"/>
    <dgm:cxn modelId="{C341FA38-494D-474D-AC30-6AB3F353B7EC}" srcId="{5AE266F6-4DB9-4141-8546-2B056E1E29C2}" destId="{89CBD62B-BB5C-43D3-88B9-109CC099FA9C}" srcOrd="0" destOrd="0" parTransId="{24B56B52-792F-4806-89D9-71CED2D88CFD}" sibTransId="{4667F708-CE37-4AB2-8F64-33AFD10E33AA}"/>
    <dgm:cxn modelId="{A5DC9C43-E68C-4913-8525-2B9AEC4AE671}" type="presOf" srcId="{481AC1EC-2160-419F-8672-707718415465}" destId="{A945B12B-4670-411F-814D-3F8143CA5356}" srcOrd="0" destOrd="0" presId="urn:microsoft.com/office/officeart/2008/layout/LinedList"/>
    <dgm:cxn modelId="{5F204473-EE63-458C-BA06-DD91A61B05A0}" srcId="{5AE266F6-4DB9-4141-8546-2B056E1E29C2}" destId="{EDC8B426-75B8-4F17-9F60-DED227C87DC7}" srcOrd="1" destOrd="0" parTransId="{CCDEB7CC-6373-4CC8-8DA0-EFA9D2FF6211}" sibTransId="{0E9F112B-30C7-4FA4-9777-EAE3F7FBD104}"/>
    <dgm:cxn modelId="{BFFAFB53-1869-4BFE-8469-38E7E1414F54}" type="presOf" srcId="{EDC8B426-75B8-4F17-9F60-DED227C87DC7}" destId="{0C97EEC1-743D-44E5-87C9-C4C22A57F3BF}" srcOrd="0" destOrd="0" presId="urn:microsoft.com/office/officeart/2008/layout/LinedList"/>
    <dgm:cxn modelId="{D1414978-FB37-4874-83E1-573141C2B30E}" srcId="{5AE266F6-4DB9-4141-8546-2B056E1E29C2}" destId="{BBEA7DE7-51D8-4468-B418-68336B53715D}" srcOrd="2" destOrd="0" parTransId="{9655EB92-6B2B-458A-BD25-91A915381EE5}" sibTransId="{BB87FE9F-E377-410E-8827-92A03CA93F95}"/>
    <dgm:cxn modelId="{6973047A-9F9E-47DD-9626-7BAB34D11A65}" type="presOf" srcId="{46E00E00-A724-4958-822B-8029871CA436}" destId="{920D07F5-B9D5-4D3C-A2E1-59DA8414D1C0}" srcOrd="0" destOrd="0" presId="urn:microsoft.com/office/officeart/2008/layout/LinedList"/>
    <dgm:cxn modelId="{8C18207A-25BE-4143-BCC8-ED710B73AA1D}" type="presOf" srcId="{BBEA7DE7-51D8-4468-B418-68336B53715D}" destId="{3A77B625-6406-4A5F-9DB5-930C3FFF5A44}" srcOrd="0" destOrd="0" presId="urn:microsoft.com/office/officeart/2008/layout/LinedList"/>
    <dgm:cxn modelId="{88D3B6C8-BF0F-4240-B617-52128296DAE6}" type="presOf" srcId="{5AE266F6-4DB9-4141-8546-2B056E1E29C2}" destId="{5A2A353B-F216-4399-9128-FB04E6FD257F}" srcOrd="0" destOrd="0" presId="urn:microsoft.com/office/officeart/2008/layout/LinedList"/>
    <dgm:cxn modelId="{D0EA9EF4-767D-4253-A55E-2CDC908355A8}" type="presOf" srcId="{89CBD62B-BB5C-43D3-88B9-109CC099FA9C}" destId="{1962BAF4-B954-4C09-A7F1-777F4195A940}" srcOrd="0" destOrd="0" presId="urn:microsoft.com/office/officeart/2008/layout/LinedList"/>
    <dgm:cxn modelId="{ABC7621D-BC11-47AB-A0C2-7F360A9674D4}" type="presParOf" srcId="{5A2A353B-F216-4399-9128-FB04E6FD257F}" destId="{D836CA22-BEC7-45A3-82DF-6EC1E877E04F}" srcOrd="0" destOrd="0" presId="urn:microsoft.com/office/officeart/2008/layout/LinedList"/>
    <dgm:cxn modelId="{084D3DE9-11AF-4B20-AF55-20CE71DC2308}" type="presParOf" srcId="{5A2A353B-F216-4399-9128-FB04E6FD257F}" destId="{99BC212F-D650-4C91-A159-2E8C48E4AA1C}" srcOrd="1" destOrd="0" presId="urn:microsoft.com/office/officeart/2008/layout/LinedList"/>
    <dgm:cxn modelId="{E84C31AD-3963-4058-9BE7-BB05EE2B4808}" type="presParOf" srcId="{99BC212F-D650-4C91-A159-2E8C48E4AA1C}" destId="{1962BAF4-B954-4C09-A7F1-777F4195A940}" srcOrd="0" destOrd="0" presId="urn:microsoft.com/office/officeart/2008/layout/LinedList"/>
    <dgm:cxn modelId="{CC8CD5CD-5F71-4C1C-9AD8-07BEE5FE0A98}" type="presParOf" srcId="{99BC212F-D650-4C91-A159-2E8C48E4AA1C}" destId="{200C957F-1852-406A-A869-9A2251365A5A}" srcOrd="1" destOrd="0" presId="urn:microsoft.com/office/officeart/2008/layout/LinedList"/>
    <dgm:cxn modelId="{12C97B8D-01E2-46C0-9997-4B9C82D7ABDE}" type="presParOf" srcId="{5A2A353B-F216-4399-9128-FB04E6FD257F}" destId="{4C18F488-419A-4707-9666-4EC36EE56339}" srcOrd="2" destOrd="0" presId="urn:microsoft.com/office/officeart/2008/layout/LinedList"/>
    <dgm:cxn modelId="{2B1CBC32-6BA8-4E66-9C73-2011DF678786}" type="presParOf" srcId="{5A2A353B-F216-4399-9128-FB04E6FD257F}" destId="{B65BF442-6B6B-40F9-AF1C-F807CD424710}" srcOrd="3" destOrd="0" presId="urn:microsoft.com/office/officeart/2008/layout/LinedList"/>
    <dgm:cxn modelId="{4C66D035-8D40-4327-AFA2-4FBCF2ED0106}" type="presParOf" srcId="{B65BF442-6B6B-40F9-AF1C-F807CD424710}" destId="{0C97EEC1-743D-44E5-87C9-C4C22A57F3BF}" srcOrd="0" destOrd="0" presId="urn:microsoft.com/office/officeart/2008/layout/LinedList"/>
    <dgm:cxn modelId="{2DEB0980-1C93-4972-B2D9-83B7F207EA94}" type="presParOf" srcId="{B65BF442-6B6B-40F9-AF1C-F807CD424710}" destId="{F506E919-204C-43A6-BED0-2EA07B34A617}" srcOrd="1" destOrd="0" presId="urn:microsoft.com/office/officeart/2008/layout/LinedList"/>
    <dgm:cxn modelId="{E758AE02-E15A-4E61-BB47-CBBF4440251E}" type="presParOf" srcId="{5A2A353B-F216-4399-9128-FB04E6FD257F}" destId="{14B0C066-2EC5-4DEE-BFC5-3B4B923E9B71}" srcOrd="4" destOrd="0" presId="urn:microsoft.com/office/officeart/2008/layout/LinedList"/>
    <dgm:cxn modelId="{61182828-5816-4AD8-A06A-9C051E4CCB1D}" type="presParOf" srcId="{5A2A353B-F216-4399-9128-FB04E6FD257F}" destId="{24A37B8A-7405-4E65-9FA4-F6F3E6607EB5}" srcOrd="5" destOrd="0" presId="urn:microsoft.com/office/officeart/2008/layout/LinedList"/>
    <dgm:cxn modelId="{6DB5CEC8-1CAF-4C46-B822-411282714CC6}" type="presParOf" srcId="{24A37B8A-7405-4E65-9FA4-F6F3E6607EB5}" destId="{3A77B625-6406-4A5F-9DB5-930C3FFF5A44}" srcOrd="0" destOrd="0" presId="urn:microsoft.com/office/officeart/2008/layout/LinedList"/>
    <dgm:cxn modelId="{EA55E36B-BEB0-45B5-B974-A8AF22CBDE00}" type="presParOf" srcId="{24A37B8A-7405-4E65-9FA4-F6F3E6607EB5}" destId="{1CE7FDF1-904C-43FF-A6AD-F949B43B2D07}" srcOrd="1" destOrd="0" presId="urn:microsoft.com/office/officeart/2008/layout/LinedList"/>
    <dgm:cxn modelId="{F760B31C-B881-43E4-B6B7-A7BEDED238BE}" type="presParOf" srcId="{5A2A353B-F216-4399-9128-FB04E6FD257F}" destId="{0583EAF2-AECE-42BC-B828-410ABDE1FEA5}" srcOrd="6" destOrd="0" presId="urn:microsoft.com/office/officeart/2008/layout/LinedList"/>
    <dgm:cxn modelId="{A8CB6B11-3D09-442A-A37E-27CB927A6460}" type="presParOf" srcId="{5A2A353B-F216-4399-9128-FB04E6FD257F}" destId="{315B1552-DBC9-43BB-B9E0-88E94E83DF21}" srcOrd="7" destOrd="0" presId="urn:microsoft.com/office/officeart/2008/layout/LinedList"/>
    <dgm:cxn modelId="{6692F0C9-5FD7-454C-8E52-17536B99C9A0}" type="presParOf" srcId="{315B1552-DBC9-43BB-B9E0-88E94E83DF21}" destId="{920D07F5-B9D5-4D3C-A2E1-59DA8414D1C0}" srcOrd="0" destOrd="0" presId="urn:microsoft.com/office/officeart/2008/layout/LinedList"/>
    <dgm:cxn modelId="{81B33672-D003-4EB1-87B2-3553C170506E}" type="presParOf" srcId="{315B1552-DBC9-43BB-B9E0-88E94E83DF21}" destId="{3560BC11-7E20-43F9-A559-DD3C092AABE4}" srcOrd="1" destOrd="0" presId="urn:microsoft.com/office/officeart/2008/layout/LinedList"/>
    <dgm:cxn modelId="{27C39AB7-A0B0-4BCE-9D2B-27663B982FCC}" type="presParOf" srcId="{5A2A353B-F216-4399-9128-FB04E6FD257F}" destId="{00AEC74E-5FBE-41D5-9DF7-9E906DF97B99}" srcOrd="8" destOrd="0" presId="urn:microsoft.com/office/officeart/2008/layout/LinedList"/>
    <dgm:cxn modelId="{F22695A4-33B0-4126-B883-3C72ACB7E0B6}" type="presParOf" srcId="{5A2A353B-F216-4399-9128-FB04E6FD257F}" destId="{7CADD2EC-B08D-400C-8086-3EA9A4423118}" srcOrd="9" destOrd="0" presId="urn:microsoft.com/office/officeart/2008/layout/LinedList"/>
    <dgm:cxn modelId="{48CC4525-9E3C-40F4-B8C4-8BDA2BA39299}" type="presParOf" srcId="{7CADD2EC-B08D-400C-8086-3EA9A4423118}" destId="{A945B12B-4670-411F-814D-3F8143CA5356}" srcOrd="0" destOrd="0" presId="urn:microsoft.com/office/officeart/2008/layout/LinedList"/>
    <dgm:cxn modelId="{7BBAAD92-83E2-48CF-80E2-FB40649DE507}" type="presParOf" srcId="{7CADD2EC-B08D-400C-8086-3EA9A4423118}" destId="{9CF2C6D1-F417-40A1-BD5A-CE756FAFCDB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68BBD-C298-4E00-8AF1-E3CD15EF4054}">
      <dsp:nvSpPr>
        <dsp:cNvPr id="0" name=""/>
        <dsp:cNvSpPr/>
      </dsp:nvSpPr>
      <dsp:spPr>
        <a:xfrm>
          <a:off x="0" y="628"/>
          <a:ext cx="71421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CE44B-0166-4CE7-86E5-25116FE573AB}">
      <dsp:nvSpPr>
        <dsp:cNvPr id="0" name=""/>
        <dsp:cNvSpPr/>
      </dsp:nvSpPr>
      <dsp:spPr>
        <a:xfrm>
          <a:off x="0" y="628"/>
          <a:ext cx="7142120" cy="102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Разработать концепцию сервиса</a:t>
          </a:r>
          <a:endParaRPr lang="en-US" sz="2000" kern="1200"/>
        </a:p>
      </dsp:txBody>
      <dsp:txXfrm>
        <a:off x="0" y="628"/>
        <a:ext cx="7142120" cy="1029552"/>
      </dsp:txXfrm>
    </dsp:sp>
    <dsp:sp modelId="{8809D048-0281-4906-BE91-E219ACC172A3}">
      <dsp:nvSpPr>
        <dsp:cNvPr id="0" name=""/>
        <dsp:cNvSpPr/>
      </dsp:nvSpPr>
      <dsp:spPr>
        <a:xfrm>
          <a:off x="0" y="1030181"/>
          <a:ext cx="71421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F47AE-E6A3-4985-AA9C-36F513D305FE}">
      <dsp:nvSpPr>
        <dsp:cNvPr id="0" name=""/>
        <dsp:cNvSpPr/>
      </dsp:nvSpPr>
      <dsp:spPr>
        <a:xfrm>
          <a:off x="0" y="1030181"/>
          <a:ext cx="7142120" cy="102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Оформить описание функциональных возможностей в Word</a:t>
          </a:r>
          <a:endParaRPr lang="en-US" sz="2000" kern="1200"/>
        </a:p>
      </dsp:txBody>
      <dsp:txXfrm>
        <a:off x="0" y="1030181"/>
        <a:ext cx="7142120" cy="1029552"/>
      </dsp:txXfrm>
    </dsp:sp>
    <dsp:sp modelId="{F1D8644F-2637-4D2B-98D8-33D0C144D431}">
      <dsp:nvSpPr>
        <dsp:cNvPr id="0" name=""/>
        <dsp:cNvSpPr/>
      </dsp:nvSpPr>
      <dsp:spPr>
        <a:xfrm>
          <a:off x="0" y="2059734"/>
          <a:ext cx="71421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72FCD-902E-48D4-8BE7-BAD2C27BDE26}">
      <dsp:nvSpPr>
        <dsp:cNvPr id="0" name=""/>
        <dsp:cNvSpPr/>
      </dsp:nvSpPr>
      <dsp:spPr>
        <a:xfrm>
          <a:off x="0" y="2059734"/>
          <a:ext cx="7142120" cy="102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Провести маркетинговые исследования (ЦА, портрет потребителя, анализ конкурентов, анализ заинтересованных сторон</a:t>
          </a:r>
          <a:r>
            <a:rPr lang="ru-RU" sz="2000" kern="1200">
              <a:latin typeface="Posterama"/>
            </a:rPr>
            <a:t>)</a:t>
          </a:r>
          <a:r>
            <a:rPr lang="ru-RU" sz="2000" kern="1200"/>
            <a:t> </a:t>
          </a:r>
          <a:endParaRPr lang="en-US" sz="2000" kern="1200"/>
        </a:p>
      </dsp:txBody>
      <dsp:txXfrm>
        <a:off x="0" y="2059734"/>
        <a:ext cx="7142120" cy="1029552"/>
      </dsp:txXfrm>
    </dsp:sp>
    <dsp:sp modelId="{2233910D-147F-498B-959E-F1247ED84D00}">
      <dsp:nvSpPr>
        <dsp:cNvPr id="0" name=""/>
        <dsp:cNvSpPr/>
      </dsp:nvSpPr>
      <dsp:spPr>
        <a:xfrm>
          <a:off x="0" y="3089286"/>
          <a:ext cx="71421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4CF40-E04D-478F-A933-8DD58F679ACF}">
      <dsp:nvSpPr>
        <dsp:cNvPr id="0" name=""/>
        <dsp:cNvSpPr/>
      </dsp:nvSpPr>
      <dsp:spPr>
        <a:xfrm>
          <a:off x="0" y="3089286"/>
          <a:ext cx="7142120" cy="102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Скорректировать концепцию при необходимости</a:t>
          </a:r>
          <a:endParaRPr lang="en-US" sz="2000" kern="1200"/>
        </a:p>
      </dsp:txBody>
      <dsp:txXfrm>
        <a:off x="0" y="3089286"/>
        <a:ext cx="7142120" cy="1029552"/>
      </dsp:txXfrm>
    </dsp:sp>
    <dsp:sp modelId="{082C456D-017D-4B6C-B5C4-8E805571E651}">
      <dsp:nvSpPr>
        <dsp:cNvPr id="0" name=""/>
        <dsp:cNvSpPr/>
      </dsp:nvSpPr>
      <dsp:spPr>
        <a:xfrm>
          <a:off x="0" y="4118839"/>
          <a:ext cx="71421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BF9C4-224D-4D1D-B9D9-EE12D2CAE842}">
      <dsp:nvSpPr>
        <dsp:cNvPr id="0" name=""/>
        <dsp:cNvSpPr/>
      </dsp:nvSpPr>
      <dsp:spPr>
        <a:xfrm>
          <a:off x="0" y="4118839"/>
          <a:ext cx="7142120" cy="102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Разработать дизайн сервиса в </a:t>
          </a:r>
          <a:r>
            <a:rPr lang="ru-RU" sz="2000" kern="1200" err="1"/>
            <a:t>Figma</a:t>
          </a:r>
          <a:endParaRPr lang="ru-RU" sz="2000" kern="1200"/>
        </a:p>
      </dsp:txBody>
      <dsp:txXfrm>
        <a:off x="0" y="4118839"/>
        <a:ext cx="7142120" cy="1029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6CA22-BEC7-45A3-82DF-6EC1E877E04F}">
      <dsp:nvSpPr>
        <dsp:cNvPr id="0" name=""/>
        <dsp:cNvSpPr/>
      </dsp:nvSpPr>
      <dsp:spPr>
        <a:xfrm>
          <a:off x="0" y="415"/>
          <a:ext cx="1042697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62BAF4-B954-4C09-A7F1-777F4195A940}">
      <dsp:nvSpPr>
        <dsp:cNvPr id="0" name=""/>
        <dsp:cNvSpPr/>
      </dsp:nvSpPr>
      <dsp:spPr>
        <a:xfrm>
          <a:off x="0" y="415"/>
          <a:ext cx="10426971" cy="680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>
              <a:latin typeface="Calibri"/>
              <a:cs typeface="Calibri"/>
            </a:rPr>
            <a:t>Список активностей университета по различным направлениям </a:t>
          </a:r>
          <a:endParaRPr lang="ru-RU" sz="1900" b="0" kern="1200">
            <a:latin typeface="posterama"/>
            <a:cs typeface="posterama"/>
          </a:endParaRPr>
        </a:p>
      </dsp:txBody>
      <dsp:txXfrm>
        <a:off x="0" y="415"/>
        <a:ext cx="10426971" cy="680760"/>
      </dsp:txXfrm>
    </dsp:sp>
    <dsp:sp modelId="{4C18F488-419A-4707-9666-4EC36EE56339}">
      <dsp:nvSpPr>
        <dsp:cNvPr id="0" name=""/>
        <dsp:cNvSpPr/>
      </dsp:nvSpPr>
      <dsp:spPr>
        <a:xfrm>
          <a:off x="0" y="681176"/>
          <a:ext cx="10426971" cy="0"/>
        </a:xfrm>
        <a:prstGeom prst="line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97EEC1-743D-44E5-87C9-C4C22A57F3BF}">
      <dsp:nvSpPr>
        <dsp:cNvPr id="0" name=""/>
        <dsp:cNvSpPr/>
      </dsp:nvSpPr>
      <dsp:spPr>
        <a:xfrm>
          <a:off x="0" y="681176"/>
          <a:ext cx="10426971" cy="680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>
              <a:latin typeface="Calibri"/>
              <a:cs typeface="Calibri"/>
            </a:rPr>
            <a:t>Загрузка достижений с подтверждениями, студент повышает виртуальный уровень и получает корпоративные и виртуальные бонусы</a:t>
          </a:r>
        </a:p>
      </dsp:txBody>
      <dsp:txXfrm>
        <a:off x="0" y="681176"/>
        <a:ext cx="10426971" cy="680760"/>
      </dsp:txXfrm>
    </dsp:sp>
    <dsp:sp modelId="{14B0C066-2EC5-4DEE-BFC5-3B4B923E9B71}">
      <dsp:nvSpPr>
        <dsp:cNvPr id="0" name=""/>
        <dsp:cNvSpPr/>
      </dsp:nvSpPr>
      <dsp:spPr>
        <a:xfrm>
          <a:off x="0" y="1361937"/>
          <a:ext cx="10426971" cy="0"/>
        </a:xfrm>
        <a:prstGeom prst="lin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77B625-6406-4A5F-9DB5-930C3FFF5A44}">
      <dsp:nvSpPr>
        <dsp:cNvPr id="0" name=""/>
        <dsp:cNvSpPr/>
      </dsp:nvSpPr>
      <dsp:spPr>
        <a:xfrm>
          <a:off x="0" y="1361937"/>
          <a:ext cx="10426971" cy="680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>
              <a:solidFill>
                <a:srgbClr val="444444"/>
              </a:solidFill>
              <a:latin typeface="Calibri"/>
              <a:cs typeface="Calibri"/>
            </a:rPr>
            <a:t>Профиль с приобретенными навыками и основной информации о студенте </a:t>
          </a:r>
          <a:endParaRPr lang="en-US" sz="1900" b="0" kern="1200">
            <a:solidFill>
              <a:srgbClr val="444444"/>
            </a:solidFill>
            <a:latin typeface="Calibri"/>
            <a:cs typeface="Calibri"/>
          </a:endParaRPr>
        </a:p>
      </dsp:txBody>
      <dsp:txXfrm>
        <a:off x="0" y="1361937"/>
        <a:ext cx="10426971" cy="680760"/>
      </dsp:txXfrm>
    </dsp:sp>
    <dsp:sp modelId="{0583EAF2-AECE-42BC-B828-410ABDE1FEA5}">
      <dsp:nvSpPr>
        <dsp:cNvPr id="0" name=""/>
        <dsp:cNvSpPr/>
      </dsp:nvSpPr>
      <dsp:spPr>
        <a:xfrm>
          <a:off x="0" y="2042697"/>
          <a:ext cx="10426971" cy="0"/>
        </a:xfrm>
        <a:prstGeom prst="line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0D07F5-B9D5-4D3C-A2E1-59DA8414D1C0}">
      <dsp:nvSpPr>
        <dsp:cNvPr id="0" name=""/>
        <dsp:cNvSpPr/>
      </dsp:nvSpPr>
      <dsp:spPr>
        <a:xfrm>
          <a:off x="0" y="2042697"/>
          <a:ext cx="10426971" cy="680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>
              <a:latin typeface="Calibri"/>
              <a:cs typeface="Calibri"/>
            </a:rPr>
            <a:t>Механизмы для привлечения студентов представителями внеучебной деятельности</a:t>
          </a:r>
        </a:p>
      </dsp:txBody>
      <dsp:txXfrm>
        <a:off x="0" y="2042697"/>
        <a:ext cx="10426971" cy="680760"/>
      </dsp:txXfrm>
    </dsp:sp>
    <dsp:sp modelId="{00AEC74E-5FBE-41D5-9DF7-9E906DF97B99}">
      <dsp:nvSpPr>
        <dsp:cNvPr id="0" name=""/>
        <dsp:cNvSpPr/>
      </dsp:nvSpPr>
      <dsp:spPr>
        <a:xfrm>
          <a:off x="0" y="2723458"/>
          <a:ext cx="10426971" cy="0"/>
        </a:xfrm>
        <a:prstGeom prst="lin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45B12B-4670-411F-814D-3F8143CA5356}">
      <dsp:nvSpPr>
        <dsp:cNvPr id="0" name=""/>
        <dsp:cNvSpPr/>
      </dsp:nvSpPr>
      <dsp:spPr>
        <a:xfrm>
          <a:off x="0" y="2723458"/>
          <a:ext cx="10426971" cy="680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 err="1">
              <a:latin typeface="Calibri"/>
              <a:cs typeface="Calibri"/>
            </a:rPr>
            <a:t>Геймифицированный</a:t>
          </a:r>
          <a:r>
            <a:rPr lang="ru-RU" sz="1900" b="0" kern="1200">
              <a:latin typeface="Calibri"/>
              <a:cs typeface="Calibri"/>
            </a:rPr>
            <a:t> аватар каждого студента</a:t>
          </a:r>
        </a:p>
      </dsp:txBody>
      <dsp:txXfrm>
        <a:off x="0" y="2723458"/>
        <a:ext cx="10426971" cy="680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4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8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3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0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1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3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6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1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5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4005063"/>
            <a:ext cx="5505449" cy="256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92500" lnSpcReduction="10000"/>
          </a:bodyPr>
          <a:lstStyle/>
          <a:p>
            <a:pPr>
              <a:buClr>
                <a:srgbClr val="8F00FF"/>
              </a:buClr>
              <a:buSzPts val="4000"/>
              <a:defRPr/>
            </a:pPr>
            <a:r>
              <a:rPr lang="en-US" sz="4000" b="1" dirty="0">
                <a:solidFill>
                  <a:srgbClr val="8F00FF"/>
                </a:solidFill>
                <a:latin typeface="Gilroy"/>
              </a:rPr>
              <a:t>ИНФОРМАЦИОННЫЙ СЕРВИС ДЛЯ РАЗВИТИЯ СТУДЕНТОВ "Firefly"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 lang="en-US" dirty="0"/>
          </a:p>
          <a:p>
            <a:pPr>
              <a:lnSpc>
                <a:spcPct val="150000"/>
              </a:lnSpc>
              <a:buClr>
                <a:srgbClr val="8F00FF"/>
              </a:buClr>
              <a:buSzPts val="2300"/>
              <a:defRPr/>
            </a:pPr>
            <a:r>
              <a:rPr lang="en-US" sz="2300" dirty="0" err="1">
                <a:solidFill>
                  <a:srgbClr val="8F00FF"/>
                </a:solidFill>
                <a:latin typeface="Arial"/>
                <a:cs typeface="Arial"/>
              </a:rPr>
              <a:t>Леонова</a:t>
            </a:r>
            <a:r>
              <a:rPr lang="en-US" sz="2300" dirty="0">
                <a:solidFill>
                  <a:srgbClr val="8F00FF"/>
                </a:solidFill>
                <a:latin typeface="Arial"/>
                <a:cs typeface="Arial"/>
              </a:rPr>
              <a:t> </a:t>
            </a:r>
            <a:r>
              <a:rPr lang="en-US" sz="2300" dirty="0" err="1">
                <a:solidFill>
                  <a:srgbClr val="8F00FF"/>
                </a:solidFill>
                <a:latin typeface="Arial"/>
                <a:cs typeface="Arial"/>
              </a:rPr>
              <a:t>Диана</a:t>
            </a:r>
            <a:endParaRPr lang="en-US" sz="2300">
              <a:solidFill>
                <a:srgbClr val="8F00FF"/>
              </a:solidFill>
              <a:latin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" name="Google Shape;106;p1"/>
          <p:cNvSpPr txBox="1"/>
          <p:nvPr/>
        </p:nvSpPr>
        <p:spPr bwMode="auto">
          <a:xfrm>
            <a:off x="6573747" y="3066436"/>
            <a:ext cx="1788979" cy="15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endParaRPr lang="ru-RU" sz="4000" b="1" i="0" u="none" strike="noStrike" cap="none" dirty="0">
              <a:solidFill>
                <a:srgbClr val="8F00FF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4619"/>
            <a:ext cx="6124725" cy="2694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3F3862-D0EC-8C90-2722-326EF71934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36" t="5381" r="3139" b="5381"/>
          <a:stretch/>
        </p:blipFill>
        <p:spPr>
          <a:xfrm>
            <a:off x="6100916" y="2598175"/>
            <a:ext cx="2693864" cy="244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3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ческое лицо, человек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89B64C92-15BC-502D-3951-5FA27B62E8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0" r="1997" b="-3"/>
          <a:stretch/>
        </p:blipFill>
        <p:spPr>
          <a:xfrm>
            <a:off x="805997" y="1197601"/>
            <a:ext cx="2463220" cy="246322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5" name="Picture 3" descr="Изображение выглядит как Человеческое лицо, человек, губ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202B1387-D199-073C-14FD-F3DA509A9D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04" b="4"/>
          <a:stretch/>
        </p:blipFill>
        <p:spPr>
          <a:xfrm>
            <a:off x="4612012" y="1197601"/>
            <a:ext cx="2473953" cy="246322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Человеческое лицо, человек, портрет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EA3DFBBD-5602-CA5C-F663-CC967048A5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505" b="5"/>
          <a:stretch/>
        </p:blipFill>
        <p:spPr>
          <a:xfrm>
            <a:off x="8418027" y="1197601"/>
            <a:ext cx="2463220" cy="246322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E19ACF39-D8EA-0BD3-AAFD-861F954BF8E4}"/>
              </a:ext>
            </a:extLst>
          </p:cNvPr>
          <p:cNvSpPr txBox="1"/>
          <p:nvPr/>
        </p:nvSpPr>
        <p:spPr>
          <a:xfrm>
            <a:off x="555625" y="3658852"/>
            <a:ext cx="2969451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Князева Екатерина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0A7CDC4-ED9D-D6F4-FA51-8C4EB826D8E1}"/>
              </a:ext>
            </a:extLst>
          </p:cNvPr>
          <p:cNvSpPr txBox="1"/>
          <p:nvPr/>
        </p:nvSpPr>
        <p:spPr>
          <a:xfrm>
            <a:off x="8152752" y="3658851"/>
            <a:ext cx="3001648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err="1">
                <a:solidFill>
                  <a:schemeClr val="accent1"/>
                </a:solidFill>
                <a:latin typeface="Posterama"/>
                <a:cs typeface="Posterama"/>
              </a:rPr>
              <a:t>Потягунина</a:t>
            </a:r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 Яна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2836C21-96D6-4FA2-FD00-0F587B7477F2}"/>
              </a:ext>
            </a:extLst>
          </p:cNvPr>
          <p:cNvSpPr txBox="1"/>
          <p:nvPr/>
        </p:nvSpPr>
        <p:spPr>
          <a:xfrm>
            <a:off x="4566197" y="3658850"/>
            <a:ext cx="2550888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Леонова Диана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9D691B9C-412E-49D8-9934-4D946F4B20A8}"/>
              </a:ext>
            </a:extLst>
          </p:cNvPr>
          <p:cNvSpPr txBox="1"/>
          <p:nvPr/>
        </p:nvSpPr>
        <p:spPr>
          <a:xfrm>
            <a:off x="661360" y="4121299"/>
            <a:ext cx="2763187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latin typeface="Posterama"/>
                <a:cs typeface="Posterama"/>
              </a:rPr>
              <a:t>Маркетолог - дизайнер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66F039D-C22C-2FBC-2215-1F4531F0047F}"/>
              </a:ext>
            </a:extLst>
          </p:cNvPr>
          <p:cNvSpPr txBox="1"/>
          <p:nvPr/>
        </p:nvSpPr>
        <p:spPr>
          <a:xfrm>
            <a:off x="4471359" y="4121298"/>
            <a:ext cx="2763187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>
                <a:latin typeface="Posterama"/>
                <a:cs typeface="Posterama"/>
              </a:rPr>
              <a:t>Руководитель</a:t>
            </a:r>
            <a:endParaRPr lang="ru-RU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5AA7480-E39A-440C-88C4-F2E7F33FD45B}"/>
              </a:ext>
            </a:extLst>
          </p:cNvPr>
          <p:cNvSpPr txBox="1"/>
          <p:nvPr/>
        </p:nvSpPr>
        <p:spPr>
          <a:xfrm>
            <a:off x="8270803" y="4121299"/>
            <a:ext cx="2763187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latin typeface="Posterama"/>
                <a:cs typeface="Posterama"/>
              </a:rPr>
              <a:t>Маркетолог - аналитик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79C62F03-4E7F-FA47-2DAC-1E65F7488E73}"/>
              </a:ext>
            </a:extLst>
          </p:cNvPr>
          <p:cNvSpPr txBox="1"/>
          <p:nvPr/>
        </p:nvSpPr>
        <p:spPr>
          <a:xfrm>
            <a:off x="169657" y="4594754"/>
            <a:ext cx="3970584" cy="243143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Проведение маркетинговых исследований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Posterama"/>
              </a:rPr>
              <a:t>Изучение</a:t>
            </a:r>
            <a:r>
              <a:rPr lang="ru-RU" sz="1200">
                <a:solidFill>
                  <a:srgbClr val="000000"/>
                </a:solidFill>
                <a:latin typeface="Posterama"/>
                <a:ea typeface="+mn-lt"/>
                <a:cs typeface="+mn-lt"/>
              </a:rPr>
              <a:t> рынка и конкурентной среды; </a:t>
            </a:r>
            <a:endParaRPr lang="ru-RU" sz="1200">
              <a:solidFill>
                <a:srgbClr val="262626"/>
              </a:solidFill>
              <a:latin typeface="Posterama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ea typeface="+mn-lt"/>
                <a:cs typeface="+mn-lt"/>
              </a:rPr>
              <a:t>Формирование требований к продукту, его модификациям и модернизации с учетом жизненного цикла;</a:t>
            </a:r>
            <a:endParaRPr lang="ru-RU" sz="1200">
              <a:solidFill>
                <a:srgbClr val="262626"/>
              </a:solidFill>
              <a:latin typeface="Posterama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ea typeface="+mn-lt"/>
                <a:cs typeface="+mn-lt"/>
              </a:rPr>
              <a:t>Выявление перспективных потребительских сегментов; </a:t>
            </a:r>
            <a:endParaRPr lang="ru-RU" sz="1200">
              <a:solidFill>
                <a:srgbClr val="000000"/>
              </a:solidFill>
              <a:latin typeface="Posterama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Posterama"/>
              </a:rPr>
              <a:t>Помощь основному дизайнеру в работе с программами</a:t>
            </a:r>
          </a:p>
          <a:p>
            <a:endParaRPr lang="ru-RU" sz="1400">
              <a:latin typeface="Posterama"/>
              <a:cs typeface="Posterama"/>
            </a:endParaRPr>
          </a:p>
          <a:p>
            <a:pPr marL="285750" indent="-285750" algn="ctr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  <a:p>
            <a:pPr marL="285750" indent="-285750" algn="ctr">
              <a:buFont typeface="Arial"/>
              <a:buChar char="•"/>
            </a:pPr>
            <a:endParaRPr lang="ru-RU">
              <a:latin typeface="Posterama"/>
              <a:cs typeface="Posterama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3A15E9DA-F6ED-177D-4AE5-0B4259152E4A}"/>
              </a:ext>
            </a:extLst>
          </p:cNvPr>
          <p:cNvSpPr txBox="1"/>
          <p:nvPr/>
        </p:nvSpPr>
        <p:spPr>
          <a:xfrm>
            <a:off x="4012275" y="4599612"/>
            <a:ext cx="4257895" cy="221599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Распределение задач между членами команды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262626"/>
                </a:solidFill>
                <a:latin typeface="Posterama"/>
                <a:ea typeface="+mn-lt"/>
                <a:cs typeface="Posterama"/>
              </a:rPr>
              <a:t>Налаживание внешних деловых контактов</a:t>
            </a:r>
            <a:endParaRPr lang="ru-RU" sz="1200">
              <a:latin typeface="Posterama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Решение организационных вопросов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ea typeface="+mn-lt"/>
                <a:cs typeface="+mn-lt"/>
              </a:rPr>
              <a:t>Работа по аналитической оценке деятельности команды</a:t>
            </a:r>
            <a:endParaRPr lang="ru-RU" sz="1200">
              <a:solidFill>
                <a:srgbClr val="000000"/>
              </a:solidFill>
              <a:latin typeface="Posterama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Posterama"/>
              </a:rPr>
              <a:t>Переориентация рабочих ресурсов в случае обнаружения слабых зон производства, поиск и коучинг новых участников команды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Идейный вдохновитель проекта</a:t>
            </a:r>
          </a:p>
          <a:p>
            <a:pPr marL="285750" indent="-285750" algn="ctr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  <a:p>
            <a:pPr marL="285750" indent="-285750" algn="ctr">
              <a:buFont typeface="Arial"/>
              <a:buChar char="•"/>
            </a:pPr>
            <a:endParaRPr lang="ru-RU" sz="1400">
              <a:latin typeface="Posterama"/>
              <a:cs typeface="Posterama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438C19B2-DA7A-B507-D838-FB82448A34B1}"/>
              </a:ext>
            </a:extLst>
          </p:cNvPr>
          <p:cNvSpPr txBox="1"/>
          <p:nvPr/>
        </p:nvSpPr>
        <p:spPr>
          <a:xfrm>
            <a:off x="8057712" y="4605337"/>
            <a:ext cx="3870650" cy="21852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Arial"/>
              </a:rPr>
              <a:t>Анализ результатов маркетингового воздействия на целевую аудиторию.</a:t>
            </a:r>
          </a:p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Arial"/>
              </a:rPr>
              <a:t>Проведение маркетинговых исследований</a:t>
            </a:r>
          </a:p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Arial"/>
              </a:rPr>
              <a:t>Сбор информации из различных источников.</a:t>
            </a:r>
          </a:p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Posterama"/>
              </a:rPr>
              <a:t>Анализ этих данных и проверка достоверности.</a:t>
            </a:r>
            <a:endParaRPr lang="ru-RU"/>
          </a:p>
          <a:p>
            <a:pPr marL="285750" indent="-285750">
              <a:buFont typeface="Arial,Sans-Serif"/>
              <a:buChar char="•"/>
            </a:pPr>
            <a:r>
              <a:rPr lang="ru-RU" sz="1200">
                <a:solidFill>
                  <a:srgbClr val="000000"/>
                </a:solidFill>
                <a:latin typeface="Posterama"/>
                <a:cs typeface="Posterama"/>
              </a:rPr>
              <a:t>Обработка данных (гипотезы, тезисы, расчеты).</a:t>
            </a:r>
            <a:endParaRPr lang="ru-RU"/>
          </a:p>
          <a:p>
            <a:pPr marL="285750" indent="-285750">
              <a:buFont typeface="Arial,Sans-Serif"/>
              <a:buChar char="•"/>
            </a:pPr>
            <a:endParaRPr lang="ru-RU" sz="1200">
              <a:solidFill>
                <a:srgbClr val="000000"/>
              </a:solidFill>
              <a:latin typeface="Posterama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endParaRPr lang="ru-RU" sz="1400">
              <a:solidFill>
                <a:srgbClr val="000000"/>
              </a:solidFill>
              <a:latin typeface="Posterama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endParaRPr lang="ru-RU" sz="1400">
              <a:latin typeface="Posterama"/>
              <a:cs typeface="Posterama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E1EC8BDB-2653-201D-222F-7B08AC485C6B}"/>
              </a:ext>
            </a:extLst>
          </p:cNvPr>
          <p:cNvSpPr txBox="1"/>
          <p:nvPr/>
        </p:nvSpPr>
        <p:spPr>
          <a:xfrm>
            <a:off x="3024775" y="85479"/>
            <a:ext cx="6138155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latin typeface="Posterama"/>
                <a:cs typeface="Posterama"/>
              </a:rPr>
              <a:t>Познакомьтесь с командой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780C8443-558E-B24E-4C4F-14A58122E102}"/>
              </a:ext>
            </a:extLst>
          </p:cNvPr>
          <p:cNvSpPr txBox="1"/>
          <p:nvPr/>
        </p:nvSpPr>
        <p:spPr>
          <a:xfrm>
            <a:off x="3707606" y="556310"/>
            <a:ext cx="477249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solidFill>
                  <a:schemeClr val="accent1"/>
                </a:solidFill>
                <a:latin typeface="Posterama"/>
                <a:cs typeface="Posterama"/>
              </a:rPr>
              <a:t>Наши звёзды</a:t>
            </a:r>
          </a:p>
        </p:txBody>
      </p:sp>
    </p:spTree>
    <p:extLst>
      <p:ext uri="{BB962C8B-B14F-4D97-AF65-F5344CB8AC3E}">
        <p14:creationId xmlns:p14="http://schemas.microsoft.com/office/powerpoint/2010/main" val="21258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к, Человеческое лицо, Селфи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37A3C6C6-79DB-4F13-963E-4CB9AC595B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0" b="2860"/>
          <a:stretch/>
        </p:blipFill>
        <p:spPr>
          <a:xfrm>
            <a:off x="630464" y="1357412"/>
            <a:ext cx="2483430" cy="247353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5" name="Picture 3" descr="Изображение выглядит как Человеческое лицо, человек, бровь, Лоб&#10;&#10;Автоматически созданное описание">
            <a:extLst>
              <a:ext uri="{FF2B5EF4-FFF2-40B4-BE49-F238E27FC236}">
                <a16:creationId xmlns:a16="http://schemas.microsoft.com/office/drawing/2014/main" id="{C39464F3-B3E2-CA98-9937-8B564AAA6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3" r="2063"/>
          <a:stretch/>
        </p:blipFill>
        <p:spPr>
          <a:xfrm>
            <a:off x="8534764" y="1354816"/>
            <a:ext cx="2463638" cy="247353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Человеческое лицо, человек, губа, Селфи&#10;&#10;Автоматически созданное описание">
            <a:extLst>
              <a:ext uri="{FF2B5EF4-FFF2-40B4-BE49-F238E27FC236}">
                <a16:creationId xmlns:a16="http://schemas.microsoft.com/office/drawing/2014/main" id="{7615C38B-8087-0553-0AFC-1C140029F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9" b="2149"/>
          <a:stretch/>
        </p:blipFill>
        <p:spPr>
          <a:xfrm>
            <a:off x="4767177" y="1354816"/>
            <a:ext cx="2473534" cy="2473534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4DE2BEC2-2821-5875-B521-82D9F94B1B82}"/>
              </a:ext>
            </a:extLst>
          </p:cNvPr>
          <p:cNvSpPr txBox="1"/>
          <p:nvPr/>
        </p:nvSpPr>
        <p:spPr>
          <a:xfrm>
            <a:off x="4790662" y="3908132"/>
            <a:ext cx="2625039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Делиева Юлия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2162C44-B65C-697B-12F2-8E4211B7AF4F}"/>
              </a:ext>
            </a:extLst>
          </p:cNvPr>
          <p:cNvSpPr txBox="1"/>
          <p:nvPr/>
        </p:nvSpPr>
        <p:spPr>
          <a:xfrm>
            <a:off x="7956802" y="3908131"/>
            <a:ext cx="3693818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err="1">
                <a:solidFill>
                  <a:schemeClr val="accent1"/>
                </a:solidFill>
                <a:latin typeface="Posterama"/>
                <a:cs typeface="Posterama"/>
              </a:rPr>
              <a:t>Нурмагамбетов</a:t>
            </a:r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 Кайрат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A58D886-7ACF-F083-1994-DBEE4738DAC4}"/>
              </a:ext>
            </a:extLst>
          </p:cNvPr>
          <p:cNvSpPr txBox="1"/>
          <p:nvPr/>
        </p:nvSpPr>
        <p:spPr>
          <a:xfrm>
            <a:off x="5349248" y="4289951"/>
            <a:ext cx="150638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>
                <a:latin typeface="Posterama"/>
                <a:cs typeface="Posterama"/>
              </a:rPr>
              <a:t>Дизайнер</a:t>
            </a:r>
            <a:endParaRPr lang="ru-RU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F76D2EA-5B5B-AC85-A39D-1D0BC631F2A8}"/>
              </a:ext>
            </a:extLst>
          </p:cNvPr>
          <p:cNvSpPr txBox="1"/>
          <p:nvPr/>
        </p:nvSpPr>
        <p:spPr>
          <a:xfrm>
            <a:off x="159934" y="3906511"/>
            <a:ext cx="3921428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chemeClr val="accent1"/>
                </a:solidFill>
                <a:latin typeface="Posterama"/>
                <a:cs typeface="Posterama"/>
              </a:rPr>
              <a:t>Бородулина Александра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6CE1BEEC-0530-773A-E737-57A3506BB9F1}"/>
              </a:ext>
            </a:extLst>
          </p:cNvPr>
          <p:cNvSpPr txBox="1"/>
          <p:nvPr/>
        </p:nvSpPr>
        <p:spPr>
          <a:xfrm>
            <a:off x="1211866" y="4305525"/>
            <a:ext cx="150638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>
                <a:latin typeface="Posterama"/>
                <a:cs typeface="Posterama"/>
              </a:rPr>
              <a:t>Копирайтер</a:t>
            </a:r>
            <a:endParaRPr lang="ru-R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3CCF322-C218-DACD-A08A-F603752E212E}"/>
              </a:ext>
            </a:extLst>
          </p:cNvPr>
          <p:cNvSpPr txBox="1"/>
          <p:nvPr/>
        </p:nvSpPr>
        <p:spPr>
          <a:xfrm>
            <a:off x="8872586" y="4306660"/>
            <a:ext cx="178347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>
                <a:latin typeface="Posterama"/>
                <a:cs typeface="Posterama"/>
              </a:rPr>
              <a:t>Разработчик</a:t>
            </a:r>
            <a:endParaRPr lang="ru-RU"/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B58DEA6B-C2FF-7DEB-936C-E6D726C454C0}"/>
              </a:ext>
            </a:extLst>
          </p:cNvPr>
          <p:cNvSpPr txBox="1"/>
          <p:nvPr/>
        </p:nvSpPr>
        <p:spPr>
          <a:xfrm>
            <a:off x="164800" y="4687167"/>
            <a:ext cx="3997297" cy="258532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Создание орфографически и грамматически правильных текстов, которые цепляют аудиторию;</a:t>
            </a:r>
            <a:endParaRPr lang="ru-RU" sz="1200"/>
          </a:p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Написание сверхкоротких текстов, которые могут заинтересовать человека буквально одной фразой;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Перевод текстов с бумажного носителя в электронный вид;</a:t>
            </a:r>
          </a:p>
          <a:p>
            <a:pPr marL="285750" indent="-28575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Сбор материалов и анализ полноты полученной информации.</a:t>
            </a:r>
            <a:endParaRPr lang="ru-RU" sz="1200"/>
          </a:p>
          <a:p>
            <a:pPr marL="285750" indent="-285750" algn="ctr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  <a:p>
            <a:pPr marL="285750" indent="-285750" algn="ctr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  <a:p>
            <a:pPr marL="285750" indent="-285750" algn="ctr">
              <a:buFont typeface="Arial"/>
              <a:buChar char="•"/>
            </a:pPr>
            <a:endParaRPr lang="ru-RU">
              <a:latin typeface="Posterama"/>
              <a:cs typeface="Posterama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1C1EE5F-489A-ABA3-083C-F2239364BF5B}"/>
              </a:ext>
            </a:extLst>
          </p:cNvPr>
          <p:cNvSpPr txBox="1"/>
          <p:nvPr/>
        </p:nvSpPr>
        <p:spPr>
          <a:xfrm>
            <a:off x="4328174" y="4679469"/>
            <a:ext cx="3347454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Разработка и создание визуального интерфейса платформы в программе в программе </a:t>
            </a:r>
            <a:r>
              <a:rPr lang="ru-RU" sz="1200" err="1">
                <a:latin typeface="Posterama"/>
                <a:cs typeface="Posterama"/>
              </a:rPr>
              <a:t>Figma</a:t>
            </a:r>
            <a:r>
              <a:rPr lang="ru-RU" sz="1200">
                <a:latin typeface="Posterama"/>
                <a:cs typeface="Posterama"/>
              </a:rPr>
              <a:t>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Проработка сценариев взаимодействия с платформой;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Проработка графических элементов;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Доработка функционала при необходимости.</a:t>
            </a:r>
          </a:p>
          <a:p>
            <a:pPr marL="457200" indent="-457200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FA7F0D12-550B-C13C-A9D8-13D0C64FE424}"/>
              </a:ext>
            </a:extLst>
          </p:cNvPr>
          <p:cNvSpPr txBox="1"/>
          <p:nvPr/>
        </p:nvSpPr>
        <p:spPr>
          <a:xfrm>
            <a:off x="7955234" y="4691565"/>
            <a:ext cx="3624545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Выбор решений для реализации пользовательского интерфейса;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Создание пользовательского интерфейса;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Создание и зашита хранилища данных платформы;</a:t>
            </a:r>
          </a:p>
          <a:p>
            <a:pPr marL="457200" indent="-457200">
              <a:buFont typeface="Arial"/>
              <a:buChar char="•"/>
            </a:pPr>
            <a:r>
              <a:rPr lang="ru-RU" sz="1200">
                <a:latin typeface="Posterama"/>
                <a:cs typeface="Posterama"/>
              </a:rPr>
              <a:t>Поддержка работоспособности платформы.</a:t>
            </a:r>
          </a:p>
          <a:p>
            <a:pPr indent="-457200">
              <a:buFont typeface="Arial"/>
              <a:buChar char="•"/>
            </a:pPr>
            <a:endParaRPr lang="ru-RU" sz="1200">
              <a:latin typeface="Posterama"/>
              <a:cs typeface="Posterama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62B73CAD-F9A5-8DFD-9286-A558064B66E6}"/>
              </a:ext>
            </a:extLst>
          </p:cNvPr>
          <p:cNvSpPr txBox="1"/>
          <p:nvPr/>
        </p:nvSpPr>
        <p:spPr>
          <a:xfrm>
            <a:off x="3024775" y="85479"/>
            <a:ext cx="6138155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latin typeface="Posterama"/>
                <a:cs typeface="Posterama"/>
              </a:rPr>
              <a:t>Познакомьтесь с командой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F3F0CE74-E5E8-FB08-13F4-D2A2134869A5}"/>
              </a:ext>
            </a:extLst>
          </p:cNvPr>
          <p:cNvSpPr txBox="1"/>
          <p:nvPr/>
        </p:nvSpPr>
        <p:spPr>
          <a:xfrm>
            <a:off x="3707606" y="609972"/>
            <a:ext cx="477249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solidFill>
                  <a:schemeClr val="accent1"/>
                </a:solidFill>
                <a:latin typeface="Posterama"/>
                <a:cs typeface="Posterama"/>
              </a:rPr>
              <a:t>Наши звёзды</a:t>
            </a:r>
          </a:p>
        </p:txBody>
      </p:sp>
    </p:spTree>
    <p:extLst>
      <p:ext uri="{BB962C8B-B14F-4D97-AF65-F5344CB8AC3E}">
        <p14:creationId xmlns:p14="http://schemas.microsoft.com/office/powerpoint/2010/main" val="759795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DFC20-C792-B7C4-D477-895E1F11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ru-RU" sz="5400">
                <a:latin typeface="posterama"/>
                <a:ea typeface="Calibri Light"/>
                <a:cs typeface="Calibri Light"/>
              </a:rPr>
              <a:t>Идея проекта</a:t>
            </a:r>
            <a:endParaRPr lang="ru-RU" sz="5400">
              <a:latin typeface="posterama"/>
            </a:endParaRPr>
          </a:p>
        </p:txBody>
      </p:sp>
      <p:pic>
        <p:nvPicPr>
          <p:cNvPr id="5" name="Picture 4" descr="Абстрактный красный геометрический рисунок">
            <a:extLst>
              <a:ext uri="{FF2B5EF4-FFF2-40B4-BE49-F238E27FC236}">
                <a16:creationId xmlns:a16="http://schemas.microsoft.com/office/drawing/2014/main" id="{F93AC143-75BF-B148-3222-2DECEB8EB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63" r="2736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AF2ABF-8A39-8BA3-9460-5C7826B18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886" y="2706624"/>
            <a:ext cx="7133403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200">
                <a:latin typeface="posterama"/>
                <a:ea typeface="Calibri"/>
                <a:cs typeface="Calibri"/>
              </a:rPr>
              <a:t>Создать концепцию сервиса для IT компаний, </a:t>
            </a:r>
            <a:endParaRPr lang="ru-RU">
              <a:latin typeface="Calibri" panose="020F0502020204030204"/>
              <a:ea typeface="Calibri"/>
              <a:cs typeface="Calibri"/>
            </a:endParaRPr>
          </a:p>
          <a:p>
            <a:pPr marL="0" indent="228600">
              <a:buNone/>
            </a:pPr>
            <a:r>
              <a:rPr lang="ru-RU" sz="2200">
                <a:latin typeface="posterama"/>
                <a:ea typeface="Calibri"/>
                <a:cs typeface="Calibri"/>
              </a:rPr>
              <a:t>в котором профиль каждого сотрудника </a:t>
            </a:r>
            <a:endParaRPr lang="ru-RU">
              <a:latin typeface="Calibri" panose="020F0502020204030204"/>
              <a:ea typeface="Calibri"/>
              <a:cs typeface="Calibri"/>
            </a:endParaRPr>
          </a:p>
          <a:p>
            <a:pPr marL="0" indent="228600">
              <a:buNone/>
            </a:pPr>
            <a:r>
              <a:rPr lang="ru-RU" sz="2200">
                <a:latin typeface="posterama"/>
                <a:ea typeface="Calibri"/>
                <a:cs typeface="Calibri"/>
              </a:rPr>
              <a:t>представляется как аватар в компьютерной игре</a:t>
            </a:r>
            <a:endParaRPr lang="ru-RU">
              <a:cs typeface="Calibri" panose="020F0502020204030204"/>
            </a:endParaRPr>
          </a:p>
          <a:p>
            <a:r>
              <a:rPr lang="ru-RU" sz="2200">
                <a:latin typeface="posterama"/>
                <a:ea typeface="Calibri"/>
                <a:cs typeface="Calibri"/>
              </a:rPr>
              <a:t>Сервис дает представление о возможностях </a:t>
            </a:r>
          </a:p>
          <a:p>
            <a:pPr marL="0" indent="228600">
              <a:buNone/>
            </a:pPr>
            <a:r>
              <a:rPr lang="ru-RU" sz="2200">
                <a:latin typeface="posterama"/>
                <a:ea typeface="Calibri"/>
                <a:cs typeface="Calibri"/>
              </a:rPr>
              <a:t>развития карьеры внутри компании, отражает </a:t>
            </a:r>
            <a:endParaRPr lang="ru-RU">
              <a:latin typeface="Calibri" panose="020F0502020204030204"/>
              <a:ea typeface="Calibri"/>
              <a:cs typeface="Calibri"/>
            </a:endParaRPr>
          </a:p>
          <a:p>
            <a:pPr marL="0" indent="228600">
              <a:buNone/>
            </a:pPr>
            <a:r>
              <a:rPr lang="ru-RU" sz="2200">
                <a:latin typeface="posterama"/>
                <a:ea typeface="Calibri"/>
                <a:cs typeface="Calibri"/>
              </a:rPr>
              <a:t>путь к желаемой должности</a:t>
            </a:r>
            <a:endParaRPr lang="ru-RU">
              <a:cs typeface="Calibri" panose="020F0502020204030204"/>
            </a:endParaRPr>
          </a:p>
          <a:p>
            <a:r>
              <a:rPr lang="ru-RU" sz="2200">
                <a:latin typeface="posterama"/>
                <a:ea typeface="Calibri"/>
                <a:cs typeface="Calibri"/>
              </a:rPr>
              <a:t>Бонусная система</a:t>
            </a:r>
          </a:p>
        </p:txBody>
      </p:sp>
    </p:spTree>
    <p:extLst>
      <p:ext uri="{BB962C8B-B14F-4D97-AF65-F5344CB8AC3E}">
        <p14:creationId xmlns:p14="http://schemas.microsoft.com/office/powerpoint/2010/main" val="405118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64559-D248-1C93-A4BD-0DBA67F2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182927"/>
          </a:xfrm>
        </p:spPr>
        <p:txBody>
          <a:bodyPr anchor="b">
            <a:normAutofit/>
          </a:bodyPr>
          <a:lstStyle/>
          <a:p>
            <a:r>
              <a:rPr lang="ru-RU" sz="5400">
                <a:latin typeface="posterama"/>
                <a:ea typeface="Calibri Light"/>
                <a:cs typeface="Calibri Light"/>
              </a:rPr>
              <a:t>Цель проекта</a:t>
            </a:r>
            <a:endParaRPr lang="ru-RU" sz="5400">
              <a:latin typeface="posterama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бъект 4">
            <a:extLst>
              <a:ext uri="{FF2B5EF4-FFF2-40B4-BE49-F238E27FC236}">
                <a16:creationId xmlns:a16="http://schemas.microsoft.com/office/drawing/2014/main" id="{0445E15C-8399-2DF2-FAF6-CC2FC470F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solidFill>
                  <a:schemeClr val="tx1">
                    <a:alpha val="80000"/>
                  </a:schemeClr>
                </a:solidFill>
                <a:latin typeface="posterama"/>
                <a:cs typeface="Calibri" panose="020F0502020204030204"/>
              </a:rPr>
              <a:t>К декабрю 2023 года продумать для IT компаний концепцию сервиса с </a:t>
            </a:r>
            <a:r>
              <a:rPr lang="ru-RU" err="1">
                <a:solidFill>
                  <a:schemeClr val="tx1">
                    <a:alpha val="80000"/>
                  </a:schemeClr>
                </a:solidFill>
                <a:latin typeface="posterama"/>
                <a:cs typeface="Calibri" panose="020F0502020204030204"/>
              </a:rPr>
              <a:t>геймифицированным</a:t>
            </a:r>
            <a:r>
              <a:rPr lang="ru-RU">
                <a:solidFill>
                  <a:schemeClr val="tx1">
                    <a:alpha val="80000"/>
                  </a:schemeClr>
                </a:solidFill>
                <a:latin typeface="posterama"/>
                <a:cs typeface="Calibri" panose="020F0502020204030204"/>
              </a:rPr>
              <a:t> профилем сотрудника и картой развития; оформить прототип в </a:t>
            </a:r>
            <a:r>
              <a:rPr lang="ru-RU" err="1">
                <a:solidFill>
                  <a:schemeClr val="tx1">
                    <a:alpha val="80000"/>
                  </a:schemeClr>
                </a:solidFill>
                <a:latin typeface="posterama"/>
                <a:cs typeface="Calibri" panose="020F0502020204030204"/>
              </a:rPr>
              <a:t>Figma</a:t>
            </a:r>
            <a:endParaRPr lang="ru-RU">
              <a:solidFill>
                <a:schemeClr val="tx1">
                  <a:alpha val="80000"/>
                </a:schemeClr>
              </a:solidFill>
              <a:latin typeface="posterama"/>
              <a:cs typeface="Calibri" panose="020F0502020204030204"/>
            </a:endParaRPr>
          </a:p>
        </p:txBody>
      </p:sp>
      <p:pic>
        <p:nvPicPr>
          <p:cNvPr id="7" name="Graphic 6" descr="В яблочко">
            <a:extLst>
              <a:ext uri="{FF2B5EF4-FFF2-40B4-BE49-F238E27FC236}">
                <a16:creationId xmlns:a16="http://schemas.microsoft.com/office/drawing/2014/main" id="{697B2C2F-07E6-38E7-25CD-C13B75ECD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653" y="1980885"/>
            <a:ext cx="3548404" cy="3548404"/>
          </a:xfrm>
          <a:prstGeom prst="rect">
            <a:avLst/>
          </a:prstGeom>
        </p:spPr>
      </p:pic>
      <p:sp>
        <p:nvSpPr>
          <p:cNvPr id="5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33596E-17EA-CB53-4F2D-2F6CB64081D6}"/>
              </a:ext>
            </a:extLst>
          </p:cNvPr>
          <p:cNvSpPr>
            <a:spLocks noGrp="1"/>
          </p:cNvSpPr>
          <p:nvPr/>
        </p:nvSpPr>
        <p:spPr>
          <a:xfrm>
            <a:off x="5150425" y="-982"/>
            <a:ext cx="602932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800">
                <a:solidFill>
                  <a:srgbClr val="E5876B"/>
                </a:solidFill>
                <a:latin typeface="posterama"/>
                <a:cs typeface="Posterama"/>
              </a:rPr>
              <a:t>Задачи</a:t>
            </a:r>
            <a:endParaRPr lang="ru-RU" sz="4800">
              <a:solidFill>
                <a:srgbClr val="E5876B"/>
              </a:solidFill>
              <a:latin typeface="posterama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BF0EAA4-D1E3-B747-66F5-4852AA389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210008"/>
              </p:ext>
            </p:extLst>
          </p:nvPr>
        </p:nvGraphicFramePr>
        <p:xfrm>
          <a:off x="2887440" y="1708884"/>
          <a:ext cx="7142120" cy="5149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35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5DD3B9E-6A1C-441E-F0FE-400CF729998E}"/>
              </a:ext>
            </a:extLst>
          </p:cNvPr>
          <p:cNvSpPr>
            <a:spLocks noGrp="1"/>
          </p:cNvSpPr>
          <p:nvPr/>
        </p:nvSpPr>
        <p:spPr>
          <a:xfrm>
            <a:off x="173289" y="260915"/>
            <a:ext cx="3509561" cy="69314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err="1">
                <a:latin typeface="posterama"/>
                <a:cs typeface="Posterama"/>
              </a:rPr>
              <a:t>Боли</a:t>
            </a:r>
            <a:r>
              <a:rPr lang="en-US" sz="4000">
                <a:latin typeface="posterama"/>
                <a:cs typeface="Posterama"/>
              </a:rPr>
              <a:t> </a:t>
            </a:r>
            <a:r>
              <a:rPr lang="en-US" sz="4000" err="1">
                <a:latin typeface="posterama"/>
                <a:cs typeface="Posterama"/>
              </a:rPr>
              <a:t>клиента</a:t>
            </a:r>
            <a:endParaRPr lang="en-US" sz="4000" kern="1200">
              <a:latin typeface="posterama"/>
              <a:cs typeface="Posterama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42ACAF0-DFCE-574D-29E1-20A14F46E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633463"/>
              </p:ext>
            </p:extLst>
          </p:nvPr>
        </p:nvGraphicFramePr>
        <p:xfrm>
          <a:off x="171718" y="1717480"/>
          <a:ext cx="6241590" cy="413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974">
                  <a:extLst>
                    <a:ext uri="{9D8B030D-6E8A-4147-A177-3AD203B41FA5}">
                      <a16:colId xmlns:a16="http://schemas.microsoft.com/office/drawing/2014/main" val="634436746"/>
                    </a:ext>
                  </a:extLst>
                </a:gridCol>
                <a:gridCol w="2951616">
                  <a:extLst>
                    <a:ext uri="{9D8B030D-6E8A-4147-A177-3AD203B41FA5}">
                      <a16:colId xmlns:a16="http://schemas.microsoft.com/office/drawing/2014/main" val="870020294"/>
                    </a:ext>
                  </a:extLst>
                </a:gridCol>
              </a:tblGrid>
              <a:tr h="4139432">
                <a:tc>
                  <a:txBody>
                    <a:bodyPr/>
                    <a:lstStyle/>
                    <a:p>
                      <a:pPr fontAlgn="base"/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Компания - </a:t>
                      </a:r>
                      <a:r>
                        <a:rPr lang="af-ZA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Firefly</a:t>
                      </a:r>
                      <a:endParaRPr lang="af-ZA" b="1" err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Продукт Сервис по формированию плана развития сотрудников на основе геймификации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Идеальные клиенты - </a:t>
                      </a:r>
                      <a:r>
                        <a:rPr lang="af-ZA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IT </a:t>
                      </a:r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компании с недостаточно развитой 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системой мотивации 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сотрудников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Аналоги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af-ZA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SOHO.LMS; </a:t>
                      </a:r>
                      <a:r>
                        <a:rPr lang="af-ZA" sz="1800" b="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JetSkills</a:t>
                      </a:r>
                      <a:r>
                        <a:rPr lang="af-ZA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; 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af-ZA" sz="1800" b="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SuccessFactors</a:t>
                      </a:r>
                      <a:r>
                        <a:rPr lang="af-ZA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</a:t>
                      </a:r>
                      <a:r>
                        <a:rPr lang="ru-RU" sz="18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 другие сервисы для развития и мотивации сотрудников </a:t>
                      </a:r>
                      <a:endParaRPr lang="ru-RU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</a:txBody>
                  <a:tcPr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481558"/>
                  </a:ext>
                </a:extLst>
              </a:tr>
            </a:tbl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A6001F0D-BF0C-1489-9809-7A92B6CDB183}"/>
              </a:ext>
            </a:extLst>
          </p:cNvPr>
          <p:cNvSpPr txBox="1"/>
          <p:nvPr/>
        </p:nvSpPr>
        <p:spPr>
          <a:xfrm>
            <a:off x="2168455" y="1169520"/>
            <a:ext cx="2253342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rgbClr val="D09099"/>
                </a:solidFill>
                <a:latin typeface="Posterama"/>
                <a:cs typeface="Posterama"/>
              </a:rPr>
              <a:t>Продукт</a:t>
            </a:r>
            <a:endParaRPr lang="ru-RU">
              <a:solidFill>
                <a:srgbClr val="D09099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D9A4A01-794E-17E2-A0D2-BCB5C6D9B11B}"/>
              </a:ext>
            </a:extLst>
          </p:cNvPr>
          <p:cNvSpPr/>
          <p:nvPr/>
        </p:nvSpPr>
        <p:spPr>
          <a:xfrm>
            <a:off x="6549175" y="1061189"/>
            <a:ext cx="5527105" cy="5204704"/>
          </a:xfrm>
          <a:prstGeom prst="ellipse">
            <a:avLst/>
          </a:prstGeom>
          <a:solidFill>
            <a:schemeClr val="bg1"/>
          </a:solidFill>
          <a:ln>
            <a:solidFill>
              <a:srgbClr val="BE7A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D09099"/>
              </a:solidFill>
              <a:cs typeface="Calibri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2793FE05-E74F-99F4-C009-28F354B18479}"/>
              </a:ext>
            </a:extLst>
          </p:cNvPr>
          <p:cNvSpPr txBox="1"/>
          <p:nvPr/>
        </p:nvSpPr>
        <p:spPr>
          <a:xfrm>
            <a:off x="7085948" y="487741"/>
            <a:ext cx="4453482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rgbClr val="D09099"/>
                </a:solidFill>
                <a:latin typeface="Posterama"/>
                <a:cs typeface="Posterama"/>
              </a:rPr>
              <a:t>Клиент-сотрудник</a:t>
            </a:r>
            <a:endParaRPr lang="ru-RU" err="1">
              <a:solidFill>
                <a:srgbClr val="D09099"/>
              </a:solidFill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89CE892-575A-6145-D199-67B4C621AB45}"/>
              </a:ext>
            </a:extLst>
          </p:cNvPr>
          <p:cNvGrpSpPr/>
          <p:nvPr/>
        </p:nvGrpSpPr>
        <p:grpSpPr>
          <a:xfrm>
            <a:off x="6845061" y="1399684"/>
            <a:ext cx="5180017" cy="4676362"/>
            <a:chOff x="6982643" y="1727767"/>
            <a:chExt cx="5068720" cy="5052854"/>
          </a:xfrm>
        </p:grpSpPr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CE4028D8-2C8F-FB3E-940E-19C54CE0D89C}"/>
                </a:ext>
              </a:extLst>
            </p:cNvPr>
            <p:cNvSpPr txBox="1"/>
            <p:nvPr/>
          </p:nvSpPr>
          <p:spPr>
            <a:xfrm>
              <a:off x="7381314" y="1727767"/>
              <a:ext cx="2556865" cy="219486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>
                  <a:latin typeface="Posterama"/>
                  <a:cs typeface="Segoe UI"/>
                </a:rPr>
                <a:t>Желания</a:t>
              </a:r>
            </a:p>
            <a:p>
              <a:pPr algn="ctr"/>
              <a:endParaRPr lang="ru-RU" sz="1400" b="1">
                <a:solidFill>
                  <a:srgbClr val="262626"/>
                </a:solidFill>
                <a:latin typeface="Posterama"/>
                <a:cs typeface="Segoe UI"/>
              </a:endParaRP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Внимательный подход в персоналу в компании</a:t>
              </a: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Отслеживать свой прогресс</a:t>
              </a: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Социализация в рабочем коллективе</a:t>
              </a:r>
            </a:p>
            <a:p>
              <a:endParaRPr lang="ru-RU" sz="1400">
                <a:latin typeface="Posterama"/>
                <a:cs typeface="Segoe UI"/>
              </a:endParaRPr>
            </a:p>
          </p:txBody>
        </p:sp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ECFFBF2A-B3CA-43D6-13D4-F9FC031675A1}"/>
                </a:ext>
              </a:extLst>
            </p:cNvPr>
            <p:cNvSpPr txBox="1"/>
            <p:nvPr/>
          </p:nvSpPr>
          <p:spPr>
            <a:xfrm>
              <a:off x="9777405" y="2931716"/>
              <a:ext cx="2273958" cy="266044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>
                  <a:latin typeface="Posterama"/>
                  <a:cs typeface="Posterama"/>
                </a:rPr>
                <a:t>Страхи</a:t>
              </a: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Снижение  востребованности специалиста на рынке труда</a:t>
              </a:r>
              <a:endParaRPr lang="ru-RU" sz="1400">
                <a:latin typeface="Posterama"/>
                <a:cs typeface="Times New Roman"/>
              </a:endParaRP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Проделанная работа не ценится</a:t>
              </a:r>
            </a:p>
            <a:p>
              <a:pPr marL="342900" indent="-342900">
                <a:buAutoNum type="arabicPeriod"/>
              </a:pPr>
              <a:r>
                <a:rPr lang="ru-RU" sz="1400">
                  <a:solidFill>
                    <a:srgbClr val="000000"/>
                  </a:solidFill>
                  <a:latin typeface="Posterama"/>
                  <a:cs typeface="Times New Roman"/>
                </a:rPr>
                <a:t>Отсутствие личного развития</a:t>
              </a:r>
            </a:p>
            <a:p>
              <a:endParaRPr lang="ru-RU" sz="1400">
                <a:solidFill>
                  <a:srgbClr val="000000"/>
                </a:solidFill>
                <a:latin typeface="Posterama"/>
                <a:cs typeface="Times New Roman"/>
              </a:endParaRPr>
            </a:p>
            <a:p>
              <a:pPr marL="342900" indent="-342900">
                <a:buAutoNum type="arabicPeriod"/>
              </a:pPr>
              <a:endParaRPr lang="ru-RU" sz="1400">
                <a:latin typeface="Posterama"/>
                <a:cs typeface="Posterama"/>
              </a:endParaRPr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A851C33C-937C-8D5C-1AC3-BFBF8E350D1F}"/>
                </a:ext>
              </a:extLst>
            </p:cNvPr>
            <p:cNvSpPr txBox="1"/>
            <p:nvPr/>
          </p:nvSpPr>
          <p:spPr>
            <a:xfrm>
              <a:off x="7355240" y="4352966"/>
              <a:ext cx="2864934" cy="242765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>
                  <a:latin typeface="Posterama"/>
                  <a:cs typeface="Posterama"/>
                </a:rPr>
                <a:t>Потребности</a:t>
              </a:r>
              <a:endParaRPr lang="ru-RU" b="1"/>
            </a:p>
            <a:p>
              <a:pPr marL="342900" indent="-342900">
                <a:buAutoNum type="arabicPeriod"/>
              </a:pPr>
              <a:r>
                <a:rPr lang="ru-RU" sz="1400">
                  <a:latin typeface="Posterama"/>
                  <a:ea typeface="+mn-lt"/>
                  <a:cs typeface="+mn-lt"/>
                </a:rPr>
                <a:t>Признание достижений руководством</a:t>
              </a:r>
              <a:endParaRPr lang="ru-RU" sz="1400">
                <a:latin typeface="Posterama"/>
                <a:cs typeface="Posterama"/>
              </a:endParaRPr>
            </a:p>
            <a:p>
              <a:pPr marL="342900" indent="-342900">
                <a:buAutoNum type="arabicPeriod"/>
              </a:pPr>
              <a:r>
                <a:rPr lang="ru-RU" sz="1400">
                  <a:latin typeface="Posterama"/>
                  <a:cs typeface="Posterama"/>
                </a:rPr>
                <a:t>Карьерный рост</a:t>
              </a:r>
              <a:endParaRPr lang="ru-RU"/>
            </a:p>
            <a:p>
              <a:pPr marL="342900" indent="-342900">
                <a:buAutoNum type="arabicPeriod"/>
              </a:pPr>
              <a:r>
                <a:rPr lang="ru-RU" sz="1400">
                  <a:latin typeface="Posterama"/>
                  <a:ea typeface="+mn-lt"/>
                  <a:cs typeface="+mn-lt"/>
                </a:rPr>
                <a:t>Материальное и нематериальное вознаграждение</a:t>
              </a:r>
              <a:endParaRPr lang="ru-RU">
                <a:latin typeface="Posterama"/>
                <a:cs typeface="Posterama"/>
              </a:endParaRPr>
            </a:p>
            <a:p>
              <a:endParaRPr lang="ru-RU" sz="1400">
                <a:latin typeface="Posterama"/>
                <a:cs typeface="Posterama"/>
              </a:endParaRPr>
            </a:p>
            <a:p>
              <a:endParaRPr lang="ru-RU" sz="1400">
                <a:latin typeface="Posterama"/>
                <a:ea typeface="+mn-lt"/>
                <a:cs typeface="Posterama"/>
              </a:endParaRPr>
            </a:p>
            <a:p>
              <a:endParaRPr lang="ru-RU" sz="1400">
                <a:latin typeface="Posterama"/>
                <a:cs typeface="Posterama"/>
              </a:endParaRPr>
            </a:p>
          </p:txBody>
        </p:sp>
        <p:pic>
          <p:nvPicPr>
            <p:cNvPr id="14" name="Рисунок 13" descr="Мозг со сплошной заливкой">
              <a:extLst>
                <a:ext uri="{FF2B5EF4-FFF2-40B4-BE49-F238E27FC236}">
                  <a16:creationId xmlns:a16="http://schemas.microsoft.com/office/drawing/2014/main" id="{6D41C943-0BDC-D402-EA00-4ED4F3B88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63844" y="3523347"/>
              <a:ext cx="914400" cy="914400"/>
            </a:xfrm>
            <a:prstGeom prst="rect">
              <a:avLst/>
            </a:prstGeom>
          </p:spPr>
        </p:pic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A3A0F305-497E-F35E-0EB2-64A5BAF7FD4B}"/>
                </a:ext>
              </a:extLst>
            </p:cNvPr>
            <p:cNvCxnSpPr/>
            <p:nvPr/>
          </p:nvCxnSpPr>
          <p:spPr>
            <a:xfrm flipH="1" flipV="1">
              <a:off x="6982643" y="4056747"/>
              <a:ext cx="2405745" cy="43542"/>
            </a:xfrm>
            <a:prstGeom prst="straightConnector1">
              <a:avLst/>
            </a:prstGeom>
            <a:ln>
              <a:solidFill>
                <a:srgbClr val="BE7A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7EC52DDF-74A3-C6F6-83E1-8282A8A0C5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0530" y="2075547"/>
              <a:ext cx="674912" cy="1676399"/>
            </a:xfrm>
            <a:prstGeom prst="straightConnector1">
              <a:avLst/>
            </a:prstGeom>
            <a:ln>
              <a:solidFill>
                <a:srgbClr val="BE7A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ADE25DD-043D-CD11-C6D1-71D04EF525AE}"/>
              </a:ext>
            </a:extLst>
          </p:cNvPr>
          <p:cNvCxnSpPr>
            <a:cxnSpLocks/>
          </p:cNvCxnSpPr>
          <p:nvPr/>
        </p:nvCxnSpPr>
        <p:spPr>
          <a:xfrm>
            <a:off x="9556874" y="3762681"/>
            <a:ext cx="1154636" cy="2204545"/>
          </a:xfrm>
          <a:prstGeom prst="straightConnector1">
            <a:avLst/>
          </a:prstGeom>
          <a:ln>
            <a:solidFill>
              <a:srgbClr val="BE7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870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0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30AA849-6817-6C67-84DB-205CA67A3D0C}"/>
              </a:ext>
            </a:extLst>
          </p:cNvPr>
          <p:cNvSpPr txBox="1"/>
          <p:nvPr/>
        </p:nvSpPr>
        <p:spPr>
          <a:xfrm>
            <a:off x="638881" y="417576"/>
            <a:ext cx="10909640" cy="1249394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err="1">
                <a:latin typeface="posterama"/>
                <a:ea typeface="+mj-ea"/>
                <a:cs typeface="posterama"/>
              </a:rPr>
              <a:t>Выгоды</a:t>
            </a:r>
            <a:r>
              <a:rPr lang="en-US" sz="4800" kern="1200">
                <a:latin typeface="posterama"/>
                <a:ea typeface="+mj-ea"/>
                <a:cs typeface="posterama"/>
              </a:rPr>
              <a:t> </a:t>
            </a:r>
            <a:r>
              <a:rPr lang="en-US" sz="4800" kern="1200" err="1">
                <a:latin typeface="posterama"/>
                <a:ea typeface="+mj-ea"/>
                <a:cs typeface="posterama"/>
              </a:rPr>
              <a:t>для</a:t>
            </a:r>
            <a:r>
              <a:rPr lang="en-US" sz="4800" kern="1200">
                <a:latin typeface="posterama"/>
                <a:ea typeface="+mj-ea"/>
                <a:cs typeface="posterama"/>
              </a:rPr>
              <a:t> </a:t>
            </a:r>
            <a:r>
              <a:rPr lang="en-US" sz="4800" kern="1200" err="1">
                <a:latin typeface="posterama"/>
                <a:ea typeface="+mj-ea"/>
                <a:cs typeface="posterama"/>
              </a:rPr>
              <a:t>каждого</a:t>
            </a:r>
            <a:r>
              <a:rPr lang="en-US" sz="4800" kern="1200">
                <a:latin typeface="posterama"/>
                <a:ea typeface="+mj-ea"/>
                <a:cs typeface="posterama"/>
              </a:rPr>
              <a:t> </a:t>
            </a:r>
            <a:r>
              <a:rPr lang="en-US" sz="4800" kern="1200" err="1">
                <a:latin typeface="posterama"/>
                <a:ea typeface="+mj-ea"/>
                <a:cs typeface="posterama"/>
              </a:rPr>
              <a:t>сегмента</a:t>
            </a:r>
            <a:endParaRPr lang="en-US" sz="4800" kern="1200">
              <a:latin typeface="posterama"/>
              <a:ea typeface="+mj-ea"/>
              <a:cs typeface="posterama"/>
            </a:endParaRP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DDCC5A3-DF50-9732-7135-8E2F942F4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612195"/>
              </p:ext>
            </p:extLst>
          </p:nvPr>
        </p:nvGraphicFramePr>
        <p:xfrm>
          <a:off x="219205" y="2066794"/>
          <a:ext cx="11964314" cy="414955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903523">
                  <a:extLst>
                    <a:ext uri="{9D8B030D-6E8A-4147-A177-3AD203B41FA5}">
                      <a16:colId xmlns:a16="http://schemas.microsoft.com/office/drawing/2014/main" val="711053970"/>
                    </a:ext>
                  </a:extLst>
                </a:gridCol>
                <a:gridCol w="3431711">
                  <a:extLst>
                    <a:ext uri="{9D8B030D-6E8A-4147-A177-3AD203B41FA5}">
                      <a16:colId xmlns:a16="http://schemas.microsoft.com/office/drawing/2014/main" val="3537475087"/>
                    </a:ext>
                  </a:extLst>
                </a:gridCol>
                <a:gridCol w="3208190">
                  <a:extLst>
                    <a:ext uri="{9D8B030D-6E8A-4147-A177-3AD203B41FA5}">
                      <a16:colId xmlns:a16="http://schemas.microsoft.com/office/drawing/2014/main" val="1747009187"/>
                    </a:ext>
                  </a:extLst>
                </a:gridCol>
                <a:gridCol w="1775023">
                  <a:extLst>
                    <a:ext uri="{9D8B030D-6E8A-4147-A177-3AD203B41FA5}">
                      <a16:colId xmlns:a16="http://schemas.microsoft.com/office/drawing/2014/main" val="1242076403"/>
                    </a:ext>
                  </a:extLst>
                </a:gridCol>
                <a:gridCol w="1645867">
                  <a:extLst>
                    <a:ext uri="{9D8B030D-6E8A-4147-A177-3AD203B41FA5}">
                      <a16:colId xmlns:a16="http://schemas.microsoft.com/office/drawing/2014/main" val="8891"/>
                    </a:ext>
                  </a:extLst>
                </a:gridCol>
              </a:tblGrid>
              <a:tr h="528124"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Сотрудники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af-ZA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Лпр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(руководитель отдела внедрения решений/главный </a:t>
                      </a:r>
                      <a:r>
                        <a:rPr lang="af-ZA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HR, CEO)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af-ZA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IT-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компания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Инвесторы</a:t>
                      </a:r>
                    </a:p>
                  </a:txBody>
                  <a:tcPr marL="67076" marR="67076" marT="33538" marB="33538"/>
                </a:tc>
                <a:extLst>
                  <a:ext uri="{0D108BD9-81ED-4DB2-BD59-A6C34878D82A}">
                    <a16:rowId xmlns:a16="http://schemas.microsoft.com/office/drawing/2014/main" val="696969992"/>
                  </a:ext>
                </a:extLst>
              </a:tr>
              <a:tr h="3621431"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Бонусы за заслуги,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признание достижений в компании,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социализация за счет возможности смотреть профили коллег,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возможность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отслеживать личный прогресс, возможность карьерного роста, повышение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интереса к работе, создание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уникального персонажа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Повышение мотивации сотрудников за счет геймификации, бонусов, признания достижений; увеличение лояльности сотрудников, диагностика и динамика знаний и навыков сотрудников, развитие </a:t>
                      </a:r>
                    </a:p>
                    <a:p>
                      <a:pPr lvl="0">
                        <a:buNone/>
                      </a:pPr>
                      <a:r>
                        <a:rPr lang="af-ZA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hr-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бренда, информация о сотрудниках расположена в одном месте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Повышение эффективности работы команды за счет повышения мотивации, развития навыков, здоровой конкуренции;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увеличение лояльности сотрудников,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использование современной технологии работы с персоналом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Новое технологичное решение, развиваем корпоративную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культуру=&gt;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привлекаем новых сотрудников,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хорошие отзывы и образ на рынке труда</a:t>
                      </a:r>
                    </a:p>
                  </a:txBody>
                  <a:tcPr marL="67076" marR="67076" marT="33538" marB="33538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Быстромасштабируемый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продукт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(возможность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интеграции с компаниями из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разных сфер,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большой сегмент </a:t>
                      </a:r>
                      <a:r>
                        <a:rPr lang="ru-RU" sz="12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ца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), компетентная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команда (студенты с </a:t>
                      </a:r>
                      <a:r>
                        <a:rPr lang="af-ZA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HR, </a:t>
                      </a: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есть хорошее представление об области; 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опытный разработчик), большой рынок с высоким</a:t>
                      </a:r>
                    </a:p>
                    <a:p>
                      <a:pPr lvl="0">
                        <a:buNone/>
                      </a:pPr>
                      <a:r>
                        <a:rPr lang="ru-RU" sz="12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темпом роста </a:t>
                      </a:r>
                    </a:p>
                  </a:txBody>
                  <a:tcPr marL="67076" marR="67076" marT="33538" marB="33538"/>
                </a:tc>
                <a:extLst>
                  <a:ext uri="{0D108BD9-81ED-4DB2-BD59-A6C34878D82A}">
                    <a16:rowId xmlns:a16="http://schemas.microsoft.com/office/drawing/2014/main" val="1851363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0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E50947F-33B3-B86C-737E-15BCDB6AC1BB}"/>
              </a:ext>
            </a:extLst>
          </p:cNvPr>
          <p:cNvSpPr>
            <a:spLocks noGrp="1"/>
          </p:cNvSpPr>
          <p:nvPr/>
        </p:nvSpPr>
        <p:spPr>
          <a:xfrm>
            <a:off x="638881" y="417576"/>
            <a:ext cx="10909640" cy="1249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800" kern="1200" err="1">
                <a:latin typeface="posterama"/>
                <a:cs typeface="posterama"/>
              </a:rPr>
              <a:t>Ценностное</a:t>
            </a:r>
            <a:r>
              <a:rPr lang="en-US" sz="4800" kern="1200">
                <a:latin typeface="posterama"/>
                <a:cs typeface="posterama"/>
              </a:rPr>
              <a:t> </a:t>
            </a:r>
            <a:r>
              <a:rPr lang="en-US" sz="4800" kern="1200" err="1">
                <a:latin typeface="posterama"/>
                <a:cs typeface="posterama"/>
              </a:rPr>
              <a:t>предложение</a:t>
            </a:r>
            <a:endParaRPr lang="en-US" sz="4800" kern="1200">
              <a:latin typeface="posterama"/>
              <a:cs typeface="posterama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C7C7B0D-A301-FB4C-1EEB-E3E62A1BA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80454"/>
              </p:ext>
            </p:extLst>
          </p:nvPr>
        </p:nvGraphicFramePr>
        <p:xfrm>
          <a:off x="323589" y="1993726"/>
          <a:ext cx="11548872" cy="418857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74436">
                  <a:extLst>
                    <a:ext uri="{9D8B030D-6E8A-4147-A177-3AD203B41FA5}">
                      <a16:colId xmlns:a16="http://schemas.microsoft.com/office/drawing/2014/main" val="2620788190"/>
                    </a:ext>
                  </a:extLst>
                </a:gridCol>
                <a:gridCol w="5774436">
                  <a:extLst>
                    <a:ext uri="{9D8B030D-6E8A-4147-A177-3AD203B41FA5}">
                      <a16:colId xmlns:a16="http://schemas.microsoft.com/office/drawing/2014/main" val="279802923"/>
                    </a:ext>
                  </a:extLst>
                </a:gridCol>
              </a:tblGrid>
              <a:tr h="231146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Выгоды</a:t>
                      </a:r>
                      <a:endParaRPr lang="ru-RU" sz="1400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1.Для сотрудников: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-Индивидуальное развитие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-Социализация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-Появление интереса к работе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2. Для ЛПР,</a:t>
                      </a:r>
                      <a:r>
                        <a:rPr lang="af-ZA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 </a:t>
                      </a:r>
                      <a:endParaRPr lang="af-ZA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af-ZA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</a:t>
                      </a:r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Вся информация о сотрудниках расположена в одном месте 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-Развитие </a:t>
                      </a:r>
                      <a:r>
                        <a:rPr lang="af-ZA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hr-</a:t>
                      </a:r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бренда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-Повышение мотивации сотрудников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-Развитие каждого сотрудника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</a:txBody>
                  <a:tcPr marL="65466" marR="65466" marT="32733" marB="32733"/>
                </a:tc>
                <a:tc rowSpan="2">
                  <a:txBody>
                    <a:bodyPr/>
                    <a:lstStyle/>
                    <a:p>
                      <a:pPr fontAlgn="auto"/>
                      <a:endParaRPr lang="ru-RU" sz="1200" b="0">
                        <a:solidFill>
                          <a:srgbClr val="262626"/>
                        </a:solidFill>
                        <a:effectLst/>
                      </a:endParaRPr>
                    </a:p>
                    <a:p>
                      <a:pPr algn="ctr" fontAlgn="base"/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Впечатление</a:t>
                      </a:r>
                      <a:endParaRPr lang="ru-RU" sz="1400" b="1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 Для сотрудников: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-Геймификация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-Создание своего персонажа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-Здоровая конкуренция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-Доступность выполняемой работы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2. Для ЛПР и </a:t>
                      </a:r>
                      <a:r>
                        <a:rPr lang="af-ZA" sz="1400" b="0" u="sng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HR:</a:t>
                      </a:r>
                      <a:endParaRPr lang="af-ZA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af-ZA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</a:t>
                      </a:r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Здоровая конкуренция среди работников=&gt;развитие/мотивация работников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-Вовлеченность сотрудников в процесс развития собственной карьеры 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-Современные технологии работы с персоналом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-За каждое поощрение сотрудник получает бонус-&gt; он это видит и старается больше-&gt; позволяет видеть результат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ru-RU" sz="1400" b="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-Индивидуальное развитие сотрудников </a:t>
                      </a:r>
                      <a:endParaRPr lang="ru-RU" sz="1400" b="0">
                        <a:solidFill>
                          <a:srgbClr val="FFFFFF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endParaRPr lang="ru-RU" sz="1400" u="sng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endParaRPr lang="ru-RU" sz="120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65466" marR="65466" marT="32733" marB="32733"/>
                </a:tc>
                <a:extLst>
                  <a:ext uri="{0D108BD9-81ED-4DB2-BD59-A6C34878D82A}">
                    <a16:rowId xmlns:a16="http://schemas.microsoft.com/office/drawing/2014/main" val="464348913"/>
                  </a:ext>
                </a:extLst>
              </a:tr>
              <a:tr h="1877103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Характеристики</a:t>
                      </a:r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-Бонусная система</a:t>
                      </a:r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-Развитие персонажа =&gt; развитие сотрудника</a:t>
                      </a:r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-Диагностика и динамика знаний, умений, навыков </a:t>
                      </a:r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-Профиль сотрудника, где указана его основная информация, квалификация, </a:t>
                      </a:r>
                      <a:r>
                        <a:rPr lang="af-ZA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hard-  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 </a:t>
                      </a:r>
                      <a:r>
                        <a:rPr lang="af-ZA" sz="14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softskills</a:t>
                      </a:r>
                      <a:endParaRPr lang="af-ZA" sz="1400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fontAlgn="base"/>
                      <a:r>
                        <a:rPr lang="af-ZA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Возможность увеличивать мотивацию сотрудника за счёт выполнения </a:t>
                      </a:r>
                      <a:r>
                        <a:rPr lang="ru-RU" sz="14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геймифицированных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заданий от руководителя</a:t>
                      </a:r>
                    </a:p>
                  </a:txBody>
                  <a:tcPr marL="65466" marR="65466" marT="32733" marB="32733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3497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32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Background">
            <a:extLst>
              <a:ext uri="{FF2B5EF4-FFF2-40B4-BE49-F238E27FC236}">
                <a16:creationId xmlns:a16="http://schemas.microsoft.com/office/drawing/2014/main" id="{5F637E18-EF26-4327-9077-7FFC67B98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EED6667-6BE8-A2AB-422A-5A1D89727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05D37E1-9848-FC2D-55AD-0132B776FD8E}"/>
              </a:ext>
            </a:extLst>
          </p:cNvPr>
          <p:cNvSpPr txBox="1"/>
          <p:nvPr/>
        </p:nvSpPr>
        <p:spPr>
          <a:xfrm>
            <a:off x="3543613" y="234304"/>
            <a:ext cx="5094841" cy="1235225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err="1">
                <a:highlight>
                  <a:srgbClr val="DEEBF7"/>
                </a:highlight>
                <a:latin typeface="posterama"/>
                <a:ea typeface="+mj-ea"/>
                <a:cs typeface="posterama"/>
              </a:rPr>
              <a:t>Портрет</a:t>
            </a:r>
            <a:r>
              <a:rPr lang="en-US" sz="3600" kern="1200">
                <a:highlight>
                  <a:srgbClr val="DEEBF7"/>
                </a:highlight>
                <a:latin typeface="posterama"/>
                <a:ea typeface="+mj-ea"/>
                <a:cs typeface="posterama"/>
              </a:rPr>
              <a:t> </a:t>
            </a:r>
            <a:r>
              <a:rPr lang="en-US" sz="3600" kern="1200" err="1">
                <a:highlight>
                  <a:srgbClr val="DEEBF7"/>
                </a:highlight>
                <a:latin typeface="posterama"/>
                <a:ea typeface="+mj-ea"/>
                <a:cs typeface="posterama"/>
              </a:rPr>
              <a:t>потребителя</a:t>
            </a:r>
            <a:endParaRPr lang="en-US" sz="3600" kern="1200">
              <a:highlight>
                <a:srgbClr val="DEEBF7"/>
              </a:highlight>
              <a:latin typeface="posterama"/>
              <a:ea typeface="+mj-ea"/>
              <a:cs typeface="posterama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5A314FC-2884-4627-9172-672B3BE0D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375875"/>
              </p:ext>
            </p:extLst>
          </p:nvPr>
        </p:nvGraphicFramePr>
        <p:xfrm>
          <a:off x="490602" y="2150301"/>
          <a:ext cx="11607468" cy="4069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867179">
                  <a:extLst>
                    <a:ext uri="{9D8B030D-6E8A-4147-A177-3AD203B41FA5}">
                      <a16:colId xmlns:a16="http://schemas.microsoft.com/office/drawing/2014/main" val="2084447508"/>
                    </a:ext>
                  </a:extLst>
                </a:gridCol>
                <a:gridCol w="3979623">
                  <a:extLst>
                    <a:ext uri="{9D8B030D-6E8A-4147-A177-3AD203B41FA5}">
                      <a16:colId xmlns:a16="http://schemas.microsoft.com/office/drawing/2014/main" val="2723030405"/>
                    </a:ext>
                  </a:extLst>
                </a:gridCol>
                <a:gridCol w="3760666">
                  <a:extLst>
                    <a:ext uri="{9D8B030D-6E8A-4147-A177-3AD203B41FA5}">
                      <a16:colId xmlns:a16="http://schemas.microsoft.com/office/drawing/2014/main" val="3016143550"/>
                    </a:ext>
                  </a:extLst>
                </a:gridCol>
              </a:tblGrid>
              <a:tr h="359474">
                <a:tc>
                  <a:txBody>
                    <a:bodyPr/>
                    <a:lstStyle/>
                    <a:p>
                      <a:pPr fontAlgn="base"/>
                      <a:r>
                        <a:rPr lang="af-ZA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HR–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менеджер</a:t>
                      </a:r>
                    </a:p>
                  </a:txBody>
                  <a:tcPr marL="83087" marR="83087" marT="41543" marB="41543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af-ZA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IT-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специалист</a:t>
                      </a:r>
                    </a:p>
                  </a:txBody>
                  <a:tcPr marL="83087" marR="83087" marT="41543" marB="41543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Руководитель </a:t>
                      </a:r>
                      <a:r>
                        <a:rPr lang="af-ZA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IT-</a:t>
                      </a: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компании</a:t>
                      </a:r>
                    </a:p>
                  </a:txBody>
                  <a:tcPr marL="83087" marR="83087" marT="41543" marB="41543"/>
                </a:tc>
                <a:extLst>
                  <a:ext uri="{0D108BD9-81ED-4DB2-BD59-A6C34878D82A}">
                    <a16:rowId xmlns:a16="http://schemas.microsoft.com/office/drawing/2014/main" val="1985416038"/>
                  </a:ext>
                </a:extLst>
              </a:tr>
              <a:tr h="3699588">
                <a:tc>
                  <a:txBody>
                    <a:bodyPr/>
                    <a:lstStyle/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Цель: Отобрать сотрудников, которые походят компании и помочь им чувствовать себя комфортно на работе, помочь работникам развиваться и повышать свои компетенции </a:t>
                      </a:r>
                    </a:p>
                    <a:p>
                      <a:pPr fontAlgn="base"/>
                      <a:endParaRPr lang="ru-RU" sz="1400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Что необходимо?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Иметь представление о работниках и понимать, как можно их замотивировать,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удержать и предотвратить выгорание, если такое произойдет </a:t>
                      </a:r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 помощью сервиса Марии будет проще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наблюдать за сотрудниками (делать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мониторинг) - она сможет быстрее принимать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необходимые меры по работе с сотрудником </a:t>
                      </a:r>
                      <a:endParaRPr lang="ru-RU"/>
                    </a:p>
                  </a:txBody>
                  <a:tcPr marL="83087" marR="83087" marT="41543" marB="41543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Цель: вовремя сдать проект</a:t>
                      </a:r>
                    </a:p>
                    <a:p>
                      <a:pPr fontAlgn="base"/>
                      <a:endParaRPr lang="ru-RU" sz="1400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Что необходимо для достижения этой цели?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Работать быстро и качественно, иметь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мотивацию и необходимые навыки </a:t>
                      </a:r>
                    </a:p>
                    <a:p>
                      <a:pPr fontAlgn="base"/>
                      <a:endParaRPr lang="ru-RU" sz="1400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Необходимые навыки можно отследить с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помощью нашего сервиса и дать Михаилу проект, в котором он сможет проявить себя</a:t>
                      </a:r>
                    </a:p>
                  </a:txBody>
                  <a:tcPr marL="83087" marR="83087" marT="41543" marB="41543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Цель: качественно и вовремя создавать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продукты компании</a:t>
                      </a:r>
                    </a:p>
                    <a:p>
                      <a:pPr fontAlgn="base"/>
                      <a:endParaRPr lang="ru-RU" sz="1400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Что необходимо для достижения цели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(боль):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Эффективность, мотивация, качественное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выполнение работы сотрудников </a:t>
                      </a:r>
                    </a:p>
                    <a:p>
                      <a:pPr lvl="0">
                        <a:buNone/>
                      </a:pPr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компании.</a:t>
                      </a:r>
                      <a:endParaRPr lang="ru-RU"/>
                    </a:p>
                    <a:p>
                      <a:pPr fontAlgn="base"/>
                      <a:r>
                        <a:rPr lang="ru-RU" sz="14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Наш продукт поможет закрыть данную боль</a:t>
                      </a:r>
                    </a:p>
                  </a:txBody>
                  <a:tcPr marL="83087" marR="83087" marT="41543" marB="41543"/>
                </a:tc>
                <a:extLst>
                  <a:ext uri="{0D108BD9-81ED-4DB2-BD59-A6C34878D82A}">
                    <a16:rowId xmlns:a16="http://schemas.microsoft.com/office/drawing/2014/main" val="3891201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31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47E88C7-5702-5B28-8A1D-B6D26747C353}"/>
              </a:ext>
            </a:extLst>
          </p:cNvPr>
          <p:cNvSpPr>
            <a:spLocks noGrp="1"/>
          </p:cNvSpPr>
          <p:nvPr/>
        </p:nvSpPr>
        <p:spPr>
          <a:xfrm>
            <a:off x="1255060" y="5279511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kern="1200" err="1">
                <a:solidFill>
                  <a:schemeClr val="tx1">
                    <a:lumMod val="85000"/>
                    <a:lumOff val="15000"/>
                  </a:schemeClr>
                </a:solidFill>
                <a:latin typeface="posterama"/>
                <a:cs typeface="posterama"/>
              </a:rPr>
              <a:t>Конкуренты</a:t>
            </a:r>
            <a:endParaRPr lang="en-US" sz="4000" kern="1200">
              <a:solidFill>
                <a:schemeClr val="tx1">
                  <a:lumMod val="85000"/>
                  <a:lumOff val="15000"/>
                </a:schemeClr>
              </a:solidFill>
              <a:latin typeface="posterama"/>
              <a:cs typeface="posterama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0760E1D-E2C7-8A47-BF0F-A95A4611E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143140"/>
              </p:ext>
            </p:extLst>
          </p:nvPr>
        </p:nvGraphicFramePr>
        <p:xfrm>
          <a:off x="319548" y="811161"/>
          <a:ext cx="11258378" cy="4317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423">
                  <a:extLst>
                    <a:ext uri="{9D8B030D-6E8A-4147-A177-3AD203B41FA5}">
                      <a16:colId xmlns:a16="http://schemas.microsoft.com/office/drawing/2014/main" val="2945467827"/>
                    </a:ext>
                  </a:extLst>
                </a:gridCol>
                <a:gridCol w="2969954">
                  <a:extLst>
                    <a:ext uri="{9D8B030D-6E8A-4147-A177-3AD203B41FA5}">
                      <a16:colId xmlns:a16="http://schemas.microsoft.com/office/drawing/2014/main" val="4283405"/>
                    </a:ext>
                  </a:extLst>
                </a:gridCol>
                <a:gridCol w="2746733">
                  <a:extLst>
                    <a:ext uri="{9D8B030D-6E8A-4147-A177-3AD203B41FA5}">
                      <a16:colId xmlns:a16="http://schemas.microsoft.com/office/drawing/2014/main" val="1514669271"/>
                    </a:ext>
                  </a:extLst>
                </a:gridCol>
                <a:gridCol w="3000268">
                  <a:extLst>
                    <a:ext uri="{9D8B030D-6E8A-4147-A177-3AD203B41FA5}">
                      <a16:colId xmlns:a16="http://schemas.microsoft.com/office/drawing/2014/main" val="139749841"/>
                    </a:ext>
                  </a:extLst>
                </a:gridCol>
              </a:tblGrid>
              <a:tr h="404805">
                <a:tc>
                  <a:txBody>
                    <a:bodyPr/>
                    <a:lstStyle/>
                    <a:p>
                      <a:pPr fontAlgn="auto"/>
                      <a:endParaRPr lang="en-US" sz="1900" b="1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K-AMPUS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1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Teachbase</a:t>
                      </a:r>
                      <a:endParaRPr lang="en-US" sz="1300" b="1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1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Edstein</a:t>
                      </a:r>
                      <a:endParaRPr lang="en-US" sz="1300" b="1">
                        <a:solidFill>
                          <a:srgbClr val="262626"/>
                        </a:solidFill>
                        <a:effectLst/>
                        <a:latin typeface="posterama"/>
                      </a:endParaRP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381735"/>
                  </a:ext>
                </a:extLst>
              </a:tr>
              <a:tr h="556608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Стоимость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1500 ₽ за пользователя в год для компаний от 200 до 900 сотрудников. Для организаций с меньшим количеством сотрудников — 300 000 ₽ в год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от 1536 ₽ за сотрудника в год. Итоговая цена зависит от количества подключенных пользователей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Стоимость рассчитывается для каждой организации отдельно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982922"/>
                  </a:ext>
                </a:extLst>
              </a:tr>
              <a:tr h="269870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Наличие пробного периода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По запросу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14 дней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14 дней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51355"/>
                  </a:ext>
                </a:extLst>
              </a:tr>
              <a:tr h="421671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Максимальное количество персонала для внесения на платформу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900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500 и свыше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011890"/>
                  </a:ext>
                </a:extLst>
              </a:tr>
              <a:tr h="269870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Наличие мобильного приложения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Да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Да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Да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930215"/>
                  </a:ext>
                </a:extLst>
              </a:tr>
              <a:tr h="421671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Количество запросов в интернете за 3 месяца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12,068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af-ZA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1.083M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40,988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4965"/>
                  </a:ext>
                </a:extLst>
              </a:tr>
              <a:tr h="556608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Инструменты вовлечения 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Баллы за действия на платформе.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Баллы за обучение, которые можно потратить в магазине призов, турнирная таблица и тройки лидеров, значки за достижения. 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Награда за переход сотрудника на следующий уровень — новый персонаж более высокого ранга, сертификаты о прохождении курсов, рейтинг.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27600"/>
                  </a:ext>
                </a:extLst>
              </a:tr>
              <a:tr h="269870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Наличие игровых механик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Нет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Нет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Нет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374150"/>
                  </a:ext>
                </a:extLst>
              </a:tr>
              <a:tr h="1146948">
                <a:tc>
                  <a:txBody>
                    <a:bodyPr/>
                    <a:lstStyle/>
                    <a:p>
                      <a:pPr fontAlgn="base"/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Особенности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 </a:t>
                      </a:r>
                      <a:r>
                        <a:rPr lang="af-ZA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K-AMPUS </a:t>
                      </a:r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можно проводить входную диагностику для проверки </a:t>
                      </a:r>
                      <a:r>
                        <a:rPr lang="ru-RU" sz="8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хард</a:t>
                      </a:r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- и софт-скиллов сотрудников. На основе этих данных формируются индивидуальные планы развития специалиста. В систему дистанционного обучения встроена база знаний с бесплатными курсами, подкастами и статьями.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Можно создавать карьерные треки, благодаря которым сотрудники увидят, какие навыки нужно развивать, чтобы вырасти в профессии.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В системе дистанционного обучения можно проводить тесты на оценку компетенций и предлагать сотрудникам индивидуальные планы развития. Также в календаре </a:t>
                      </a:r>
                      <a:r>
                        <a:rPr lang="af-ZA" sz="800" err="1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Edstein</a:t>
                      </a:r>
                      <a:r>
                        <a:rPr lang="af-ZA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 </a:t>
                      </a:r>
                      <a:r>
                        <a:rPr lang="ru-RU" sz="800">
                          <a:solidFill>
                            <a:srgbClr val="262626"/>
                          </a:solidFill>
                          <a:effectLst/>
                          <a:latin typeface="posterama"/>
                        </a:rPr>
                        <a:t>можно планировать смешанное обучение, которое будет сочетать онлайн-лекции, вебинары и живые встречи контента компании.</a:t>
                      </a:r>
                    </a:p>
                  </a:txBody>
                  <a:tcPr marL="77164" marR="77164" marT="38582" marB="38582">
                    <a:lnL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799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6045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B9B6CA-00B1-9C21-B551-DFFD71D3D08A}"/>
              </a:ext>
            </a:extLst>
          </p:cNvPr>
          <p:cNvSpPr>
            <a:spLocks noGrp="1"/>
          </p:cNvSpPr>
          <p:nvPr/>
        </p:nvSpPr>
        <p:spPr>
          <a:xfrm>
            <a:off x="841248" y="548640"/>
            <a:ext cx="3600860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 err="1">
                <a:latin typeface="posterama"/>
                <a:cs typeface="posterama"/>
              </a:rPr>
              <a:t>Результаты</a:t>
            </a:r>
            <a:r>
              <a:rPr lang="en-US" kern="1200">
                <a:latin typeface="posterama"/>
                <a:cs typeface="posterama"/>
              </a:rPr>
              <a:t> </a:t>
            </a:r>
            <a:r>
              <a:rPr lang="en-US" kern="1200" err="1">
                <a:latin typeface="posterama"/>
                <a:cs typeface="posterama"/>
              </a:rPr>
              <a:t>опросов</a:t>
            </a:r>
            <a:endParaRPr lang="en-US" kern="1200">
              <a:latin typeface="posterama"/>
              <a:cs typeface="posterama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312621C-B65D-FC51-98BB-C8F8C3C15FDE}"/>
              </a:ext>
            </a:extLst>
          </p:cNvPr>
          <p:cNvSpPr txBox="1"/>
          <p:nvPr/>
        </p:nvSpPr>
        <p:spPr>
          <a:xfrm>
            <a:off x="5126418" y="896557"/>
            <a:ext cx="6224335" cy="5431536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Самое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важное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для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опрошенных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сотрудников</a:t>
            </a:r>
            <a:r>
              <a:rPr lang="en-US" sz="2000">
                <a:latin typeface="posterama"/>
                <a:cs typeface="posterama"/>
              </a:rPr>
              <a:t> — </a:t>
            </a:r>
            <a:r>
              <a:rPr lang="en-US" sz="2000" err="1">
                <a:latin typeface="posterama"/>
                <a:cs typeface="posterama"/>
              </a:rPr>
              <a:t>представление</a:t>
            </a:r>
            <a:r>
              <a:rPr lang="en-US" sz="2000">
                <a:latin typeface="posterama"/>
                <a:cs typeface="posterama"/>
              </a:rPr>
              <a:t> о </a:t>
            </a:r>
            <a:r>
              <a:rPr lang="en-US" sz="2000" err="1">
                <a:latin typeface="posterama"/>
                <a:cs typeface="posterama"/>
              </a:rPr>
              <a:t>конкретных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шагах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для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карьерного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роста</a:t>
            </a:r>
            <a:r>
              <a:rPr lang="en-US" sz="2000">
                <a:latin typeface="posterama"/>
                <a:cs typeface="posterama"/>
              </a:rPr>
              <a:t> в </a:t>
            </a:r>
            <a:r>
              <a:rPr lang="en-US" sz="2000" err="1">
                <a:latin typeface="posterama"/>
                <a:cs typeface="posterama"/>
              </a:rPr>
              <a:t>компании</a:t>
            </a:r>
            <a:r>
              <a:rPr lang="en-US" sz="2000">
                <a:latin typeface="posterama"/>
                <a:cs typeface="posterama"/>
              </a:rPr>
              <a:t> и </a:t>
            </a:r>
            <a:r>
              <a:rPr lang="en-US" sz="2000" err="1">
                <a:latin typeface="posterama"/>
                <a:cs typeface="posterama"/>
              </a:rPr>
              <a:t>отслеживание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личного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прогресса</a:t>
            </a:r>
            <a:r>
              <a:rPr lang="en-US" sz="2000">
                <a:latin typeface="posterama"/>
                <a:cs typeface="posterama"/>
              </a:rPr>
              <a:t>; 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Большинство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проголосовавших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не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сталкивались</a:t>
            </a:r>
            <a:r>
              <a:rPr lang="en-US" sz="2000">
                <a:latin typeface="posterama"/>
                <a:cs typeface="posterama"/>
              </a:rPr>
              <a:t> с </a:t>
            </a:r>
            <a:r>
              <a:rPr lang="en-US" sz="2000" err="1">
                <a:latin typeface="posterama"/>
                <a:cs typeface="posterama"/>
              </a:rPr>
              <a:t>применением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игровых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механик</a:t>
            </a:r>
            <a:r>
              <a:rPr lang="en-US" sz="2000">
                <a:latin typeface="posterama"/>
                <a:cs typeface="posterama"/>
              </a:rPr>
              <a:t> в </a:t>
            </a:r>
            <a:r>
              <a:rPr lang="en-US" sz="2000" err="1">
                <a:latin typeface="posterama"/>
                <a:cs typeface="posterama"/>
              </a:rPr>
              <a:t>рабочем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процессе</a:t>
            </a:r>
            <a:r>
              <a:rPr lang="en-US" sz="2000">
                <a:latin typeface="posterama"/>
                <a:cs typeface="posterama"/>
              </a:rPr>
              <a:t>, </a:t>
            </a:r>
            <a:r>
              <a:rPr lang="en-US" sz="2000" err="1">
                <a:latin typeface="posterama"/>
                <a:cs typeface="posterama"/>
              </a:rPr>
              <a:t>но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считают</a:t>
            </a:r>
            <a:r>
              <a:rPr lang="en-US" sz="2000">
                <a:latin typeface="posterama"/>
                <a:cs typeface="posterama"/>
              </a:rPr>
              <a:t>, </a:t>
            </a:r>
            <a:r>
              <a:rPr lang="en-US" sz="2000" err="1">
                <a:latin typeface="posterama"/>
                <a:cs typeface="posterama"/>
              </a:rPr>
              <a:t>что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было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бы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уместно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применять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такой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формат</a:t>
            </a:r>
            <a:r>
              <a:rPr lang="en-US" sz="2000">
                <a:latin typeface="posterama"/>
                <a:cs typeface="posterama"/>
              </a:rPr>
              <a:t> в </a:t>
            </a:r>
            <a:r>
              <a:rPr lang="en-US" sz="2000" err="1">
                <a:latin typeface="posterama"/>
                <a:cs typeface="posterama"/>
              </a:rPr>
              <a:t>работе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sterama"/>
                <a:cs typeface="posterama"/>
              </a:rPr>
              <a:t> 70% </a:t>
            </a:r>
            <a:r>
              <a:rPr lang="en-US" sz="2000" err="1">
                <a:latin typeface="posterama"/>
                <a:cs typeface="posterama"/>
              </a:rPr>
              <a:t>проголосовавших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заинтересованы</a:t>
            </a:r>
            <a:r>
              <a:rPr lang="en-US" sz="2000">
                <a:latin typeface="posterama"/>
                <a:cs typeface="posterama"/>
              </a:rPr>
              <a:t> в </a:t>
            </a:r>
            <a:r>
              <a:rPr lang="en-US" sz="2000" err="1">
                <a:latin typeface="posterama"/>
                <a:cs typeface="posterama"/>
              </a:rPr>
              <a:t>создании</a:t>
            </a:r>
            <a:r>
              <a:rPr lang="en-US" sz="2000">
                <a:latin typeface="posterama"/>
                <a:cs typeface="posterama"/>
              </a:rPr>
              <a:t>, </a:t>
            </a:r>
            <a:r>
              <a:rPr lang="en-US" sz="2000" err="1">
                <a:latin typeface="posterama"/>
                <a:cs typeface="posterama"/>
              </a:rPr>
              <a:t>прокачке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своего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геймифицированного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персонажа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Что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хотелось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бы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видеть</a:t>
            </a:r>
            <a:r>
              <a:rPr lang="en-US" sz="2000">
                <a:latin typeface="posterama"/>
                <a:cs typeface="posterama"/>
              </a:rPr>
              <a:t>: 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Отслеживание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собственного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прогресса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благодаря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картам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развития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Получение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бонусов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Прокачка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персонажа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Развитие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ведущих</a:t>
            </a:r>
            <a:r>
              <a:rPr lang="en-US" sz="2000">
                <a:latin typeface="posterama"/>
                <a:cs typeface="posterama"/>
              </a:rPr>
              <a:t> hard  и  soft skills;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err="1">
                <a:latin typeface="posterama"/>
                <a:cs typeface="posterama"/>
              </a:rPr>
              <a:t>Персонализированные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обучающие</a:t>
            </a:r>
            <a:r>
              <a:rPr lang="en-US" sz="2000">
                <a:latin typeface="posterama"/>
                <a:cs typeface="posterama"/>
              </a:rPr>
              <a:t> </a:t>
            </a:r>
            <a:r>
              <a:rPr lang="en-US" sz="2000" err="1">
                <a:latin typeface="posterama"/>
                <a:cs typeface="posterama"/>
              </a:rPr>
              <a:t>курсы</a:t>
            </a:r>
            <a:r>
              <a:rPr lang="en-US" sz="2000">
                <a:latin typeface="posterama"/>
                <a:cs typeface="posterama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049531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0850BC-4CAA-6EF3-3236-1B9E9F84F82C}"/>
              </a:ext>
            </a:extLst>
          </p:cNvPr>
          <p:cNvSpPr>
            <a:spLocks noGrp="1"/>
          </p:cNvSpPr>
          <p:nvPr/>
        </p:nvSpPr>
        <p:spPr>
          <a:xfrm>
            <a:off x="1188069" y="381935"/>
            <a:ext cx="4008583" cy="5974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Выводы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5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TextBox 1">
            <a:extLst>
              <a:ext uri="{FF2B5EF4-FFF2-40B4-BE49-F238E27FC236}">
                <a16:creationId xmlns:a16="http://schemas.microsoft.com/office/drawing/2014/main" id="{303547BF-0382-D31D-26EA-E7C0C63A996C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Нашей целевой аудитории интересная работа с игровым компонентом;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Респондентам мало известна тема карт развития с возможностью отслеживать свой собственный прогресс;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Ни один из опрашиваемых не подтвердил, что его устраивают предложения наших аналогов на рынке;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На данный момент существует необходимость в карьерных продуктах и опрос сотрудников и HR менеджеров показал наличие интереса в данной сфере.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088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B9B6CA-00B1-9C21-B551-DFFD71D3D08A}"/>
              </a:ext>
            </a:extLst>
          </p:cNvPr>
          <p:cNvSpPr>
            <a:spLocks noGrp="1"/>
          </p:cNvSpPr>
          <p:nvPr/>
        </p:nvSpPr>
        <p:spPr>
          <a:xfrm>
            <a:off x="3218145" y="323372"/>
            <a:ext cx="5755710" cy="1346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kern="1200" err="1">
                <a:latin typeface="posterama"/>
                <a:cs typeface="posterama"/>
              </a:rPr>
              <a:t>Результаты</a:t>
            </a:r>
            <a:r>
              <a:rPr lang="en-US" kern="1200">
                <a:latin typeface="posterama"/>
                <a:cs typeface="posterama"/>
              </a:rPr>
              <a:t> </a:t>
            </a:r>
            <a:r>
              <a:rPr lang="en-US" kern="1200" err="1">
                <a:latin typeface="posterama"/>
                <a:cs typeface="posterama"/>
              </a:rPr>
              <a:t>опросов</a:t>
            </a:r>
            <a:endParaRPr lang="en-US" kern="1200">
              <a:latin typeface="posterama"/>
              <a:cs typeface="posterama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312621C-B65D-FC51-98BB-C8F8C3C15FDE}"/>
              </a:ext>
            </a:extLst>
          </p:cNvPr>
          <p:cNvSpPr txBox="1"/>
          <p:nvPr/>
        </p:nvSpPr>
        <p:spPr>
          <a:xfrm>
            <a:off x="504173" y="1825625"/>
            <a:ext cx="11528120" cy="4351338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28575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2000" err="1">
                <a:latin typeface="posterama"/>
                <a:cs typeface="posterama"/>
              </a:rPr>
              <a:t>Ровно</a:t>
            </a:r>
            <a:r>
              <a:rPr lang="en-US" sz="2000">
                <a:latin typeface="posterama"/>
                <a:cs typeface="posterama"/>
              </a:rPr>
              <a:t> 50% </a:t>
            </a:r>
            <a:r>
              <a:rPr lang="en-US" sz="2000" err="1">
                <a:latin typeface="posterama"/>
                <a:cs typeface="posterama"/>
              </a:rPr>
              <a:t>из</a:t>
            </a:r>
            <a:r>
              <a:rPr lang="en-US" sz="2000">
                <a:latin typeface="posterama"/>
                <a:cs typeface="posterama"/>
              </a:rPr>
              <a:t> 100% </a:t>
            </a:r>
            <a:r>
              <a:rPr lang="en-US" sz="2000" err="1">
                <a:latin typeface="posterama"/>
                <a:cs typeface="posterama"/>
              </a:rPr>
              <a:t>опрашиваемых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имеют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представление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об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алгоритме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карьерного</a:t>
            </a:r>
            <a:r>
              <a:rPr lang="en-US" sz="2000">
                <a:latin typeface="posterama"/>
                <a:cs typeface="posterama"/>
              </a:rPr>
              <a:t> </a:t>
            </a:r>
            <a:endParaRPr lang="ru-RU" sz="2000">
              <a:latin typeface="posterama"/>
              <a:cs typeface="posterama"/>
            </a:endParaRPr>
          </a:p>
          <a:p>
            <a:pPr marL="342900" indent="28575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</a:pPr>
            <a:r>
              <a:rPr lang="en-US" sz="2000" err="1">
                <a:latin typeface="posterama"/>
                <a:cs typeface="posterama"/>
              </a:rPr>
              <a:t>роста</a:t>
            </a:r>
            <a:r>
              <a:rPr lang="en-US" sz="2000">
                <a:latin typeface="posterama"/>
                <a:cs typeface="posterama"/>
              </a:rPr>
              <a:t>;</a:t>
            </a:r>
            <a:endParaRPr lang="ru-RU" sz="2000">
              <a:latin typeface="posterama"/>
              <a:cs typeface="posterama"/>
            </a:endParaRPr>
          </a:p>
          <a:p>
            <a:pPr marL="6286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posterama"/>
                <a:cs typeface="posterama"/>
              </a:rPr>
              <a:t>У 57% </a:t>
            </a:r>
            <a:r>
              <a:rPr lang="en-US" sz="2000" err="1">
                <a:latin typeface="posterama"/>
                <a:cs typeface="posterama"/>
              </a:rPr>
              <a:t>опрашиваемых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отсутствуют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карты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развития</a:t>
            </a:r>
            <a:r>
              <a:rPr lang="en-US" sz="2000">
                <a:latin typeface="posterama"/>
                <a:cs typeface="posterama"/>
              </a:rPr>
              <a:t>, </a:t>
            </a:r>
            <a:r>
              <a:rPr lang="en-US" sz="2000" err="1">
                <a:latin typeface="posterama"/>
                <a:cs typeface="posterama"/>
              </a:rPr>
              <a:t>но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они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хотели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бы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внедрить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их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6286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posterama"/>
                <a:cs typeface="posterama"/>
              </a:rPr>
              <a:t>У 29 % </a:t>
            </a:r>
            <a:r>
              <a:rPr lang="en-US" sz="2000" err="1">
                <a:latin typeface="posterama"/>
                <a:cs typeface="posterama"/>
              </a:rPr>
              <a:t>они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есть</a:t>
            </a:r>
            <a:r>
              <a:rPr lang="en-US" sz="2000">
                <a:latin typeface="posterama"/>
                <a:cs typeface="posterama"/>
              </a:rPr>
              <a:t> и </a:t>
            </a:r>
            <a:r>
              <a:rPr lang="en-US" sz="2000" err="1">
                <a:latin typeface="posterama"/>
                <a:cs typeface="posterama"/>
              </a:rPr>
              <a:t>используются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6286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posterama"/>
                <a:cs typeface="posterama"/>
              </a:rPr>
              <a:t>36% </a:t>
            </a:r>
            <a:r>
              <a:rPr lang="en-US" sz="2000" err="1">
                <a:latin typeface="posterama"/>
                <a:cs typeface="posterama"/>
              </a:rPr>
              <a:t>хотели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бы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вести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учет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каждого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сотрудника</a:t>
            </a:r>
            <a:r>
              <a:rPr lang="en-US" sz="2000">
                <a:latin typeface="posterama"/>
                <a:cs typeface="posterama"/>
              </a:rPr>
              <a:t>, </a:t>
            </a:r>
            <a:r>
              <a:rPr lang="en-US" sz="2000" err="1">
                <a:latin typeface="posterama"/>
                <a:cs typeface="posterama"/>
              </a:rPr>
              <a:t>но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не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могут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найти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подходящие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сервисы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6286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posterama"/>
                <a:cs typeface="posterama"/>
              </a:rPr>
              <a:t>29% </a:t>
            </a:r>
            <a:r>
              <a:rPr lang="en-US" sz="2000" err="1">
                <a:latin typeface="posterama"/>
                <a:cs typeface="posterama"/>
              </a:rPr>
              <a:t>ведут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учет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развития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сотрудников</a:t>
            </a:r>
            <a:r>
              <a:rPr lang="en-US" sz="2000">
                <a:latin typeface="posterama"/>
                <a:cs typeface="posterama"/>
              </a:rPr>
              <a:t> в </a:t>
            </a:r>
            <a:r>
              <a:rPr lang="en-US" sz="2000" err="1">
                <a:latin typeface="posterama"/>
                <a:cs typeface="posterama"/>
              </a:rPr>
              <a:t>ручном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варианте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или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не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используют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такие</a:t>
            </a:r>
            <a:r>
              <a:rPr lang="en-US" sz="2000">
                <a:latin typeface="posterama"/>
                <a:cs typeface="posterama"/>
              </a:rPr>
              <a:t> </a:t>
            </a:r>
          </a:p>
          <a:p>
            <a:pPr marL="342900" indent="285750">
              <a:lnSpc>
                <a:spcPct val="90000"/>
              </a:lnSpc>
              <a:spcAft>
                <a:spcPts val="600"/>
              </a:spcAft>
            </a:pPr>
            <a:r>
              <a:rPr lang="en-US" sz="2000" err="1">
                <a:latin typeface="posterama"/>
                <a:cs typeface="posterama"/>
              </a:rPr>
              <a:t>сервисы</a:t>
            </a:r>
            <a:r>
              <a:rPr lang="en-US" sz="2000">
                <a:latin typeface="posterama"/>
                <a:cs typeface="posterama"/>
              </a:rPr>
              <a:t>, </a:t>
            </a:r>
            <a:r>
              <a:rPr lang="en-US" sz="2000" err="1">
                <a:latin typeface="posterama"/>
                <a:cs typeface="posterama"/>
              </a:rPr>
              <a:t>но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заинтересованы</a:t>
            </a:r>
            <a:r>
              <a:rPr lang="en-US" sz="2000">
                <a:latin typeface="posterama"/>
                <a:cs typeface="posterama"/>
              </a:rPr>
              <a:t>;</a:t>
            </a:r>
          </a:p>
          <a:p>
            <a:pPr marL="6286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posterama"/>
                <a:cs typeface="posterama"/>
              </a:rPr>
              <a:t>80% </a:t>
            </a:r>
            <a:r>
              <a:rPr lang="en-US" sz="2000" err="1">
                <a:latin typeface="posterama"/>
                <a:cs typeface="posterama"/>
              </a:rPr>
              <a:t>подтвердило</a:t>
            </a:r>
            <a:r>
              <a:rPr lang="en-US" sz="2000">
                <a:latin typeface="posterama"/>
                <a:cs typeface="posterama"/>
              </a:rPr>
              <a:t>, </a:t>
            </a:r>
            <a:r>
              <a:rPr lang="en-US" sz="2000" err="1">
                <a:latin typeface="posterama"/>
                <a:cs typeface="posterama"/>
              </a:rPr>
              <a:t>что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их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сотрудники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будут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заинтересованы</a:t>
            </a:r>
            <a:r>
              <a:rPr lang="en-US" sz="2000">
                <a:latin typeface="posterama"/>
                <a:cs typeface="posterama"/>
              </a:rPr>
              <a:t> в </a:t>
            </a:r>
            <a:r>
              <a:rPr lang="en-US" sz="2000" err="1">
                <a:latin typeface="posterama"/>
                <a:cs typeface="posterama"/>
              </a:rPr>
              <a:t>картах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карьерного</a:t>
            </a:r>
            <a:r>
              <a:rPr lang="en-US" sz="2000">
                <a:latin typeface="posterama"/>
                <a:cs typeface="posterama"/>
              </a:rPr>
              <a:t> </a:t>
            </a:r>
          </a:p>
          <a:p>
            <a:pPr marL="342900" indent="285750">
              <a:lnSpc>
                <a:spcPct val="90000"/>
              </a:lnSpc>
              <a:spcAft>
                <a:spcPts val="600"/>
              </a:spcAft>
            </a:pPr>
            <a:r>
              <a:rPr lang="en-US" sz="2000" err="1">
                <a:latin typeface="posterama"/>
                <a:cs typeface="posterama"/>
              </a:rPr>
              <a:t>развития</a:t>
            </a:r>
            <a:r>
              <a:rPr lang="en-US" sz="2000">
                <a:latin typeface="posterama"/>
                <a:cs typeface="posterama"/>
              </a:rPr>
              <a:t> с </a:t>
            </a:r>
            <a:r>
              <a:rPr lang="en-US" sz="2000" err="1">
                <a:latin typeface="posterama"/>
                <a:cs typeface="posterama"/>
              </a:rPr>
              <a:t>игровым</a:t>
            </a:r>
            <a:r>
              <a:rPr lang="en-US" sz="2000">
                <a:latin typeface="posterama"/>
                <a:cs typeface="posterama"/>
              </a:rPr>
              <a:t> </a:t>
            </a:r>
            <a:r>
              <a:rPr lang="en-US" sz="2000" err="1">
                <a:latin typeface="posterama"/>
                <a:cs typeface="posterama"/>
              </a:rPr>
              <a:t>компонентом</a:t>
            </a:r>
            <a:r>
              <a:rPr lang="en-US" sz="2000">
                <a:latin typeface="posterama"/>
                <a:cs typeface="posterama"/>
              </a:rPr>
              <a:t>.</a:t>
            </a:r>
            <a:endParaRPr lang="en-US">
              <a:cs typeface="Calibri" panose="020F0502020204030204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54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B9F75-CAB9-F87C-70CC-225545BE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>
                <a:latin typeface="posterama"/>
                <a:cs typeface="posterama"/>
              </a:rPr>
              <a:t>Причина </a:t>
            </a:r>
            <a:r>
              <a:rPr lang="ru-RU" sz="5400" err="1">
                <a:latin typeface="posterama"/>
                <a:cs typeface="posterama"/>
              </a:rPr>
              <a:t>пивота</a:t>
            </a:r>
            <a:endParaRPr lang="ru-RU"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778885-DB46-9641-ABB5-C9A6D32A7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4336"/>
            <a:ext cx="9839460" cy="454138"/>
          </a:xfrm>
          <a:solidFill>
            <a:srgbClr val="D09099"/>
          </a:solidFill>
          <a:ln>
            <a:solidFill>
              <a:srgbClr val="BE7A9B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>
                <a:cs typeface="Calibri" panose="020F0502020204030204"/>
              </a:rPr>
              <a:t>Мы решили изменить концепцию нашего проекта, потому что: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1950C34-F4FA-152F-5441-ABDE2C31D257}"/>
              </a:ext>
            </a:extLst>
          </p:cNvPr>
          <p:cNvSpPr txBox="1">
            <a:spLocks/>
          </p:cNvSpPr>
          <p:nvPr/>
        </p:nvSpPr>
        <p:spPr>
          <a:xfrm>
            <a:off x="842434" y="2591858"/>
            <a:ext cx="10526183" cy="954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444444"/>
                </a:solidFill>
                <a:latin typeface="posterama"/>
                <a:cs typeface="Calibri" panose="020F0502020204030204"/>
              </a:rPr>
              <a:t>Опрос показал, что о карьере сотрудников заботятся  и знают в организациях;</a:t>
            </a:r>
            <a:endParaRPr lang="en-US" sz="2000" dirty="0">
              <a:solidFill>
                <a:srgbClr val="444444"/>
              </a:solidFill>
              <a:latin typeface="posterama"/>
              <a:cs typeface="Calibri" panose="020F0502020204030204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444444"/>
                </a:solidFill>
                <a:latin typeface="posterama"/>
                <a:cs typeface="Calibri" panose="020F0502020204030204"/>
              </a:rPr>
              <a:t>Студенты моложе, соответственно, более заинтересованы в таком продукте;</a:t>
            </a:r>
            <a:endParaRPr lang="en-US" sz="2000" dirty="0">
              <a:solidFill>
                <a:srgbClr val="444444"/>
              </a:solidFill>
              <a:latin typeface="posterama"/>
              <a:cs typeface="Calibri" panose="020F0502020204030204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444444"/>
                </a:solidFill>
                <a:latin typeface="posterama"/>
                <a:cs typeface="Calibri" panose="020F0502020204030204"/>
              </a:rPr>
              <a:t>На рынке сервисов карьерного развития много конкурентов, чьи позиции серьезно укрепились, но в Санкт-Петербургском Политехническом университете менее конкурентная среда с гарантированным для нас результатом;</a:t>
            </a:r>
            <a:endParaRPr lang="ru-RU" sz="2000" dirty="0">
              <a:solidFill>
                <a:srgbClr val="000000"/>
              </a:solidFill>
              <a:latin typeface="posterama"/>
              <a:cs typeface="Calibri" panose="020F0502020204030204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444444"/>
                </a:solidFill>
                <a:latin typeface="posterama"/>
                <a:cs typeface="Calibri" panose="020F0502020204030204"/>
              </a:rPr>
              <a:t>Нам легче пилотировать при поддержки ВУЗа;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444444"/>
                </a:solidFill>
                <a:latin typeface="posterama"/>
                <a:cs typeface="Calibri" panose="020F0502020204030204"/>
              </a:rPr>
              <a:t>Мы участвуем в Политех Проджект.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92FDE08-7C52-B57C-90D6-E655BED61495}"/>
              </a:ext>
            </a:extLst>
          </p:cNvPr>
          <p:cNvSpPr txBox="1">
            <a:spLocks/>
          </p:cNvSpPr>
          <p:nvPr/>
        </p:nvSpPr>
        <p:spPr>
          <a:xfrm>
            <a:off x="757767" y="4994276"/>
            <a:ext cx="5425016" cy="15679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>
                <a:cs typeface="Calibri" panose="020F0502020204030204"/>
              </a:rPr>
              <a:t>Старое название:</a:t>
            </a:r>
          </a:p>
          <a:p>
            <a:pPr marL="0" indent="0">
              <a:buNone/>
            </a:pPr>
            <a:r>
              <a:rPr lang="ru-RU" sz="2000">
                <a:cs typeface="Calibri" panose="020F0502020204030204"/>
              </a:rPr>
              <a:t>Сервис по формированию профиля и плана развития сотрудника на основе геймификации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B35B7178-F054-593A-76DE-FB8ED63836B5}"/>
              </a:ext>
            </a:extLst>
          </p:cNvPr>
          <p:cNvSpPr txBox="1">
            <a:spLocks/>
          </p:cNvSpPr>
          <p:nvPr/>
        </p:nvSpPr>
        <p:spPr>
          <a:xfrm>
            <a:off x="7711017" y="4994275"/>
            <a:ext cx="3572933" cy="1567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>
                <a:cs typeface="Calibri" panose="020F0502020204030204"/>
              </a:rPr>
              <a:t>Новое название:</a:t>
            </a:r>
          </a:p>
          <a:p>
            <a:pPr marL="0" indent="0">
              <a:buNone/>
            </a:pPr>
            <a:r>
              <a:rPr lang="ru-RU" sz="2000">
                <a:cs typeface="Calibri" panose="020F0502020204030204"/>
              </a:rPr>
              <a:t>Приложение для развития студентов "</a:t>
            </a:r>
            <a:r>
              <a:rPr lang="ru-RU" sz="2000" err="1">
                <a:cs typeface="Calibri" panose="020F0502020204030204"/>
              </a:rPr>
              <a:t>Firefly</a:t>
            </a:r>
            <a:r>
              <a:rPr lang="ru-RU" sz="2000">
                <a:cs typeface="Calibri" panose="020F0502020204030204"/>
              </a:rPr>
              <a:t>"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64467D5B-66E4-27CA-928B-C7809047C0A3}"/>
              </a:ext>
            </a:extLst>
          </p:cNvPr>
          <p:cNvSpPr/>
          <p:nvPr/>
        </p:nvSpPr>
        <p:spPr>
          <a:xfrm>
            <a:off x="6085417" y="5410729"/>
            <a:ext cx="1418166" cy="381000"/>
          </a:xfrm>
          <a:prstGeom prst="rightArrow">
            <a:avLst/>
          </a:prstGeom>
          <a:solidFill>
            <a:srgbClr val="D09099"/>
          </a:solidFill>
          <a:ln>
            <a:solidFill>
              <a:srgbClr val="B79A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85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Плавающий песок в свету">
            <a:extLst>
              <a:ext uri="{FF2B5EF4-FFF2-40B4-BE49-F238E27FC236}">
                <a16:creationId xmlns:a16="http://schemas.microsoft.com/office/drawing/2014/main" id="{81667A74-841C-7C22-8302-BF2BE97E22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44" r="10344"/>
          <a:stretch/>
        </p:blipFill>
        <p:spPr>
          <a:xfrm>
            <a:off x="1" y="10"/>
            <a:ext cx="9648476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B783E-2411-F2AB-48FE-3A0F4AF6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694" y="460375"/>
            <a:ext cx="4488939" cy="1899912"/>
          </a:xfrm>
        </p:spPr>
        <p:txBody>
          <a:bodyPr>
            <a:normAutofit/>
          </a:bodyPr>
          <a:lstStyle/>
          <a:p>
            <a:r>
              <a:rPr lang="ru-RU" sz="4800">
                <a:latin typeface="posterama"/>
                <a:cs typeface="posterama"/>
              </a:rPr>
              <a:t>Проблематика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241B24-0814-7D07-EC41-FB4A954A1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415" y="2316145"/>
            <a:ext cx="4438257" cy="37427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2400">
                <a:latin typeface="posterama"/>
                <a:cs typeface="Times New Roman"/>
              </a:rPr>
              <a:t>Недостаточно развитая система учета достижений студентов Политеха и предоставления информации об активностях университета по интересам студента (студенческие объединения, мероприятия, научная деятельность, стажировки и др.)</a:t>
            </a:r>
          </a:p>
          <a:p>
            <a:pPr marL="0" indent="0">
              <a:buNone/>
            </a:pPr>
            <a:endParaRPr lang="ru-RU" sz="2000">
              <a:latin typeface="posteram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464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0">
            <a:extLst>
              <a:ext uri="{FF2B5EF4-FFF2-40B4-BE49-F238E27FC236}">
                <a16:creationId xmlns:a16="http://schemas.microsoft.com/office/drawing/2014/main" id="{85ED3100-3941-4F9A-9FAB-4A7A9B4A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!!Rectangle">
            <a:extLst>
              <a:ext uri="{FF2B5EF4-FFF2-40B4-BE49-F238E27FC236}">
                <a16:creationId xmlns:a16="http://schemas.microsoft.com/office/drawing/2014/main" id="{8CBEFB3C-8BDC-4A1B-94A5-A6A24CBB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4" descr="Изображение выглядит как природа, небо, Астрономический объект, облако&#10;&#10;Автоматически созданное описание">
            <a:extLst>
              <a:ext uri="{FF2B5EF4-FFF2-40B4-BE49-F238E27FC236}">
                <a16:creationId xmlns:a16="http://schemas.microsoft.com/office/drawing/2014/main" id="{30F37C80-8559-77C1-B9E9-089CD5FE97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9718" b="495"/>
          <a:stretch/>
        </p:blipFill>
        <p:spPr>
          <a:xfrm>
            <a:off x="20" y="10"/>
            <a:ext cx="12191981" cy="685798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C7837-60A5-F65D-23DE-D485DFFE7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766" y="-66354"/>
            <a:ext cx="5892716" cy="12466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200" err="1">
                <a:solidFill>
                  <a:srgbClr val="FFFFFF"/>
                </a:solidFill>
                <a:latin typeface="posterama"/>
                <a:cs typeface="posterama"/>
              </a:rPr>
              <a:t>Актуальность</a:t>
            </a:r>
            <a:endParaRPr lang="en-US" sz="6200">
              <a:solidFill>
                <a:srgbClr val="FFFFFF"/>
              </a:solidFill>
              <a:latin typeface="posterama"/>
              <a:cs typeface="posterama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  <a:solidFill>
            <a:srgbClr val="FFFFFF"/>
          </a:solidFill>
        </p:grpSpPr>
        <p:sp>
          <p:nvSpPr>
            <p:cNvPr id="16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5" name="TextBox 1">
            <a:extLst>
              <a:ext uri="{FF2B5EF4-FFF2-40B4-BE49-F238E27FC236}">
                <a16:creationId xmlns:a16="http://schemas.microsoft.com/office/drawing/2014/main" id="{96530919-541E-966E-6BAE-68FC918D7561}"/>
              </a:ext>
            </a:extLst>
          </p:cNvPr>
          <p:cNvSpPr txBox="1"/>
          <p:nvPr/>
        </p:nvSpPr>
        <p:spPr>
          <a:xfrm>
            <a:off x="890209" y="5075160"/>
            <a:ext cx="11113102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FFFFFF"/>
                </a:solidFill>
                <a:cs typeface="Calibri"/>
              </a:rPr>
              <a:t>Внеучебная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деятельность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СПбПУ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b="1" err="1">
                <a:solidFill>
                  <a:srgbClr val="FFFFFF"/>
                </a:solidFill>
                <a:cs typeface="Calibri"/>
              </a:rPr>
              <a:t>пользуется</a:t>
            </a:r>
            <a:r>
              <a:rPr lang="en-US" sz="2000" b="1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b="1" err="1">
                <a:solidFill>
                  <a:srgbClr val="FFFFFF"/>
                </a:solidFill>
                <a:cs typeface="Calibri"/>
              </a:rPr>
              <a:t>популярностью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среди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студентов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 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cs typeface="Calibri"/>
              </a:rPr>
              <a:t>Многие студенты </a:t>
            </a:r>
            <a:r>
              <a:rPr lang="en-US" sz="2000" b="1">
                <a:solidFill>
                  <a:srgbClr val="FFFFFF"/>
                </a:solidFill>
                <a:cs typeface="Calibri"/>
              </a:rPr>
              <a:t>не имеют полного представления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о возможностях, активностях университета</a:t>
            </a: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FFFFFF"/>
                </a:solidFill>
                <a:cs typeface="Calibri"/>
              </a:rPr>
              <a:t>Необходимо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введение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системы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поощрения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студентов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за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полученные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r>
              <a:rPr lang="en-US" sz="2000" err="1">
                <a:solidFill>
                  <a:srgbClr val="FFFFFF"/>
                </a:solidFill>
                <a:cs typeface="Calibri"/>
              </a:rPr>
              <a:t>достижения</a:t>
            </a:r>
            <a:r>
              <a:rPr lang="en-US" sz="2000">
                <a:solidFill>
                  <a:srgbClr val="FFFFFF"/>
                </a:solidFill>
                <a:cs typeface="Calibri"/>
              </a:rPr>
              <a:t> </a:t>
            </a:r>
            <a:endParaRPr lang="en-US" sz="200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EB4B6D7D-FE05-5274-B01B-D25F4D1238A2}"/>
              </a:ext>
            </a:extLst>
          </p:cNvPr>
          <p:cNvSpPr txBox="1"/>
          <p:nvPr/>
        </p:nvSpPr>
        <p:spPr>
          <a:xfrm>
            <a:off x="621091" y="3006876"/>
            <a:ext cx="282786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Интересуются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endParaRPr lang="en-US" sz="2400" err="1">
              <a:solidFill>
                <a:srgbClr val="FFFFFF"/>
              </a:solidFill>
              <a:latin typeface="posterama"/>
              <a:cs typeface="posterama"/>
            </a:endParaRPr>
          </a:p>
          <a:p>
            <a:pPr algn="ctr"/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внеучебной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endParaRPr lang="en-US" sz="2400">
              <a:solidFill>
                <a:srgbClr val="FFFFFF"/>
              </a:solidFill>
              <a:latin typeface="posterama"/>
              <a:cs typeface="posterama"/>
            </a:endParaRPr>
          </a:p>
          <a:p>
            <a:pPr algn="ctr"/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деятельностью</a:t>
            </a:r>
            <a:endParaRPr lang="en-US" sz="2400" err="1">
              <a:solidFill>
                <a:srgbClr val="FFFFFF"/>
              </a:solidFill>
              <a:latin typeface="posterama"/>
              <a:cs typeface="posterama"/>
            </a:endParaRP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515F05E3-673F-0B51-C3C3-4A08C974471B}"/>
              </a:ext>
            </a:extLst>
          </p:cNvPr>
          <p:cNvSpPr txBox="1"/>
          <p:nvPr/>
        </p:nvSpPr>
        <p:spPr>
          <a:xfrm>
            <a:off x="3356126" y="3006876"/>
            <a:ext cx="47814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Пропускали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интересные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мероприятия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в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университете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,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потому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что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не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были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в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курсе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 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или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поздно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узнавали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о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них</a:t>
            </a:r>
            <a:endParaRPr lang="en-US" err="1">
              <a:cs typeface="Calibri" panose="020F0502020204030204"/>
            </a:endParaRP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376EBA48-B157-D375-BC75-25C031A7C9C1}"/>
              </a:ext>
            </a:extLst>
          </p:cNvPr>
          <p:cNvSpPr txBox="1"/>
          <p:nvPr/>
        </p:nvSpPr>
        <p:spPr>
          <a:xfrm>
            <a:off x="8228996" y="2953959"/>
            <a:ext cx="384305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Считают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,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что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полученные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во</a:t>
            </a:r>
            <a:endParaRPr lang="ru-RU" err="1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внеучебной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деятельности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endParaRPr lang="ru-RU">
              <a:ea typeface="Calibri"/>
              <a:cs typeface="Calibri"/>
            </a:endParaRPr>
          </a:p>
          <a:p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достижения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не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приносят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свои</a:t>
            </a:r>
            <a:r>
              <a:rPr lang="en-US" sz="2000">
                <a:solidFill>
                  <a:srgbClr val="FFFFFF"/>
                </a:solidFill>
                <a:latin typeface="posterama"/>
                <a:cs typeface="posterama"/>
              </a:rPr>
              <a:t> </a:t>
            </a:r>
            <a:r>
              <a:rPr lang="en-US" sz="2000" err="1">
                <a:solidFill>
                  <a:srgbClr val="FFFFFF"/>
                </a:solidFill>
                <a:latin typeface="posterama"/>
                <a:cs typeface="posterama"/>
              </a:rPr>
              <a:t>плоды</a:t>
            </a:r>
            <a:endParaRPr lang="en-US" sz="2000">
              <a:solidFill>
                <a:srgbClr val="FFFFFF"/>
              </a:solidFill>
              <a:latin typeface="posterama"/>
              <a:cs typeface="posterama"/>
            </a:endParaRP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3CD0E019-5105-AEF6-1A65-EB3D790B95A8}"/>
              </a:ext>
            </a:extLst>
          </p:cNvPr>
          <p:cNvSpPr txBox="1"/>
          <p:nvPr/>
        </p:nvSpPr>
        <p:spPr>
          <a:xfrm>
            <a:off x="1243995" y="1918305"/>
            <a:ext cx="15941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posterama"/>
              </a:rPr>
              <a:t>63%</a:t>
            </a:r>
            <a:endParaRPr lang="en-US" sz="5400"/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5CEC869F-6C2C-A099-EF79-09872C3AAA50}"/>
              </a:ext>
            </a:extLst>
          </p:cNvPr>
          <p:cNvSpPr txBox="1"/>
          <p:nvPr/>
        </p:nvSpPr>
        <p:spPr>
          <a:xfrm>
            <a:off x="9355364" y="1918304"/>
            <a:ext cx="15941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posterama"/>
              </a:rPr>
              <a:t>40%</a:t>
            </a:r>
            <a:endParaRPr lang="en-US" sz="5400">
              <a:cs typeface="Calibri" panose="020F0502020204030204"/>
            </a:endParaRP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8D7C4981-29A1-13CE-7E64-77DAB593FEF2}"/>
              </a:ext>
            </a:extLst>
          </p:cNvPr>
          <p:cNvSpPr txBox="1"/>
          <p:nvPr/>
        </p:nvSpPr>
        <p:spPr>
          <a:xfrm>
            <a:off x="5038875" y="1918304"/>
            <a:ext cx="15941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posterama"/>
              </a:rPr>
              <a:t>69%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527303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5BC6F-1853-DC7F-1CCE-56B978F9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01843"/>
            <a:ext cx="10477109" cy="1003532"/>
          </a:xfrm>
        </p:spPr>
        <p:txBody>
          <a:bodyPr anchor="ctr">
            <a:normAutofit/>
          </a:bodyPr>
          <a:lstStyle/>
          <a:p>
            <a:r>
              <a:rPr lang="ru-RU" sz="3600">
                <a:solidFill>
                  <a:srgbClr val="FFFFFF"/>
                </a:solidFill>
                <a:latin typeface="posterama"/>
                <a:cs typeface="posterama"/>
              </a:rPr>
              <a:t>Краткая информация о проекте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24CEE85-A177-158B-6916-718A13DE62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551950"/>
              </p:ext>
            </p:extLst>
          </p:nvPr>
        </p:nvGraphicFramePr>
        <p:xfrm>
          <a:off x="764242" y="2718915"/>
          <a:ext cx="10426971" cy="3404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E3272EE5-0338-6A02-AD35-10318D5F4179}"/>
              </a:ext>
            </a:extLst>
          </p:cNvPr>
          <p:cNvSpPr txBox="1"/>
          <p:nvPr/>
        </p:nvSpPr>
        <p:spPr>
          <a:xfrm>
            <a:off x="802887" y="1825083"/>
            <a:ext cx="1038178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posterama"/>
                <a:cs typeface="posterama"/>
              </a:rPr>
              <a:t>Приложение</a:t>
            </a:r>
            <a:r>
              <a:rPr lang="en-US" sz="3200" i="1" dirty="0">
                <a:solidFill>
                  <a:srgbClr val="000000"/>
                </a:solidFill>
                <a:latin typeface="posterama"/>
                <a:cs typeface="posterama"/>
              </a:rPr>
              <a:t> </a:t>
            </a:r>
            <a:r>
              <a:rPr lang="en-US" sz="3200" i="1" dirty="0" err="1">
                <a:solidFill>
                  <a:srgbClr val="000000"/>
                </a:solidFill>
                <a:latin typeface="posterama"/>
                <a:cs typeface="posterama"/>
              </a:rPr>
              <a:t>для</a:t>
            </a:r>
            <a:r>
              <a:rPr lang="en-US" sz="3200" i="1" dirty="0">
                <a:solidFill>
                  <a:srgbClr val="000000"/>
                </a:solidFill>
                <a:latin typeface="posterama"/>
                <a:cs typeface="posterama"/>
              </a:rPr>
              <a:t> </a:t>
            </a:r>
            <a:r>
              <a:rPr lang="en-US" sz="3200" i="1" dirty="0" err="1">
                <a:solidFill>
                  <a:srgbClr val="000000"/>
                </a:solidFill>
                <a:latin typeface="posterama"/>
                <a:cs typeface="posterama"/>
              </a:rPr>
              <a:t>развития</a:t>
            </a:r>
            <a:r>
              <a:rPr lang="en-US" sz="3200" i="1" dirty="0">
                <a:solidFill>
                  <a:srgbClr val="000000"/>
                </a:solidFill>
                <a:latin typeface="posterama"/>
                <a:cs typeface="posterama"/>
              </a:rPr>
              <a:t> </a:t>
            </a:r>
            <a:r>
              <a:rPr lang="en-US" sz="3200" i="1" dirty="0" err="1">
                <a:solidFill>
                  <a:srgbClr val="000000"/>
                </a:solidFill>
                <a:latin typeface="posterama"/>
                <a:cs typeface="posterama"/>
              </a:rPr>
              <a:t>студентов</a:t>
            </a:r>
            <a:endParaRPr lang="en-US" sz="3200" i="1" dirty="0">
              <a:solidFill>
                <a:srgbClr val="000000"/>
              </a:solidFill>
              <a:latin typeface="posterama"/>
              <a:cs typeface="posterama"/>
            </a:endParaRPr>
          </a:p>
        </p:txBody>
      </p:sp>
    </p:spTree>
    <p:extLst>
      <p:ext uri="{BB962C8B-B14F-4D97-AF65-F5344CB8AC3E}">
        <p14:creationId xmlns:p14="http://schemas.microsoft.com/office/powerpoint/2010/main" val="3675880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41560-C076-EB8F-4B55-B87A84E4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ru-RU" sz="5400">
                <a:latin typeface="posterama"/>
                <a:cs typeface="posterama"/>
              </a:rPr>
              <a:t>Цель проекта</a:t>
            </a:r>
          </a:p>
        </p:txBody>
      </p:sp>
      <p:pic>
        <p:nvPicPr>
          <p:cNvPr id="5" name="Picture 4" descr="Изображение выглядит как Мультфильм,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3F7A98C7-5B24-3794-31CC-F19B029DB7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70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45226-6DEC-A460-BC11-6ABFF33A128C}"/>
              </a:ext>
            </a:extLst>
          </p:cNvPr>
          <p:cNvSpPr txBox="1"/>
          <p:nvPr/>
        </p:nvSpPr>
        <p:spPr>
          <a:xfrm>
            <a:off x="5002590" y="2462590"/>
            <a:ext cx="6553199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sz="2200">
              <a:latin typeface="posterama"/>
              <a:ea typeface="Calibri" panose="020F0502020204030204"/>
              <a:cs typeface="posteram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BB6C3-0B4F-33FD-9738-A0F71DE59199}"/>
              </a:ext>
            </a:extLst>
          </p:cNvPr>
          <p:cNvSpPr txBox="1"/>
          <p:nvPr/>
        </p:nvSpPr>
        <p:spPr>
          <a:xfrm>
            <a:off x="5002591" y="2728685"/>
            <a:ext cx="679510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Создать</a:t>
            </a:r>
            <a:r>
              <a:rPr lang="en-US" sz="2400" dirty="0"/>
              <a:t> </a:t>
            </a:r>
            <a:r>
              <a:rPr lang="en-US" sz="2400" dirty="0" err="1"/>
              <a:t>приложение</a:t>
            </a:r>
            <a:r>
              <a:rPr lang="en-US" sz="2400" dirty="0"/>
              <a:t> </a:t>
            </a:r>
            <a:r>
              <a:rPr lang="en-US" sz="2400" dirty="0" err="1"/>
              <a:t>для</a:t>
            </a:r>
            <a:r>
              <a:rPr lang="en-US" sz="2400" dirty="0"/>
              <a:t> </a:t>
            </a:r>
            <a:r>
              <a:rPr lang="en-US" sz="2400" dirty="0" err="1"/>
              <a:t>взаимодействия</a:t>
            </a:r>
            <a:r>
              <a:rPr lang="en-US" sz="2400" dirty="0"/>
              <a:t> </a:t>
            </a:r>
            <a:r>
              <a:rPr lang="en-US" sz="2400" dirty="0" err="1"/>
              <a:t>всех</a:t>
            </a:r>
            <a:r>
              <a:rPr lang="en-US" sz="2400" dirty="0"/>
              <a:t> </a:t>
            </a:r>
            <a:r>
              <a:rPr lang="en-US" sz="2400" dirty="0" err="1"/>
              <a:t>участников</a:t>
            </a:r>
            <a:r>
              <a:rPr lang="en-US" sz="2400" dirty="0"/>
              <a:t> </a:t>
            </a:r>
            <a:r>
              <a:rPr lang="en-US" sz="2400" dirty="0" err="1"/>
              <a:t>внеучебной</a:t>
            </a:r>
            <a:r>
              <a:rPr lang="en-US" sz="2400" dirty="0"/>
              <a:t> </a:t>
            </a:r>
            <a:r>
              <a:rPr lang="en-US" sz="2400" dirty="0" err="1"/>
              <a:t>деятельности</a:t>
            </a:r>
            <a:r>
              <a:rPr lang="en-US" sz="2400" dirty="0"/>
              <a:t> </a:t>
            </a:r>
            <a:r>
              <a:rPr lang="en-US" sz="2400" dirty="0" err="1"/>
              <a:t>СПбПУ</a:t>
            </a:r>
            <a:r>
              <a:rPr lang="en-US" sz="2400" dirty="0"/>
              <a:t> </a:t>
            </a:r>
            <a:r>
              <a:rPr lang="en-US" sz="2400" dirty="0" err="1"/>
              <a:t>до</a:t>
            </a:r>
            <a:r>
              <a:rPr lang="en-US" sz="2400" dirty="0"/>
              <a:t> </a:t>
            </a:r>
            <a:r>
              <a:rPr lang="en-US" sz="2400" dirty="0" err="1"/>
              <a:t>октября</a:t>
            </a:r>
            <a:r>
              <a:rPr lang="en-US" sz="2400" dirty="0"/>
              <a:t> 2024 </a:t>
            </a:r>
            <a:r>
              <a:rPr lang="en-US" sz="2400" dirty="0" err="1"/>
              <a:t>года</a:t>
            </a:r>
            <a:r>
              <a:rPr lang="en-US" sz="2400" dirty="0"/>
              <a:t>, </a:t>
            </a:r>
            <a:r>
              <a:rPr lang="en-US" sz="2400" dirty="0" err="1">
                <a:ea typeface="+mn-lt"/>
                <a:cs typeface="+mn-lt"/>
              </a:rPr>
              <a:t>формирующий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профиль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достижений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студентов</a:t>
            </a:r>
            <a:r>
              <a:rPr lang="en-US" sz="2400" dirty="0">
                <a:ea typeface="+mn-lt"/>
                <a:cs typeface="+mn-lt"/>
              </a:rPr>
              <a:t> в </a:t>
            </a:r>
            <a:r>
              <a:rPr lang="en-US" sz="2400" dirty="0" err="1">
                <a:ea typeface="+mn-lt"/>
                <a:cs typeface="+mn-lt"/>
              </a:rPr>
              <a:t>период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обучения</a:t>
            </a:r>
            <a:r>
              <a:rPr lang="en-US" sz="2400" dirty="0">
                <a:ea typeface="+mn-lt"/>
                <a:cs typeface="+mn-lt"/>
              </a:rPr>
              <a:t> в </a:t>
            </a:r>
            <a:r>
              <a:rPr lang="en-US" sz="2400" dirty="0" err="1">
                <a:ea typeface="+mn-lt"/>
                <a:cs typeface="+mn-lt"/>
              </a:rPr>
              <a:t>вузе</a:t>
            </a:r>
            <a:r>
              <a:rPr lang="en-US" sz="2400" dirty="0">
                <a:ea typeface="+mn-lt"/>
                <a:cs typeface="+mn-lt"/>
              </a:rPr>
              <a:t> и </a:t>
            </a:r>
            <a:r>
              <a:rPr lang="en-US" sz="2400" dirty="0" err="1">
                <a:ea typeface="+mn-lt"/>
                <a:cs typeface="+mn-lt"/>
              </a:rPr>
              <a:t>структурированную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информацию</a:t>
            </a:r>
            <a:r>
              <a:rPr lang="en-US" sz="2400" dirty="0">
                <a:ea typeface="+mn-lt"/>
                <a:cs typeface="+mn-lt"/>
              </a:rPr>
              <a:t> о </a:t>
            </a:r>
            <a:r>
              <a:rPr lang="en-US" sz="2400" dirty="0" err="1">
                <a:ea typeface="+mn-lt"/>
                <a:cs typeface="+mn-lt"/>
              </a:rPr>
              <a:t>возможностях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университета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исходя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из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интересов</a:t>
            </a:r>
            <a:r>
              <a:rPr lang="en-US" sz="2400" dirty="0">
                <a:ea typeface="+mn-lt"/>
                <a:cs typeface="+mn-lt"/>
              </a:rPr>
              <a:t> и </a:t>
            </a:r>
            <a:r>
              <a:rPr lang="en-US" sz="2400" dirty="0" err="1">
                <a:ea typeface="+mn-lt"/>
                <a:cs typeface="+mn-lt"/>
              </a:rPr>
              <a:t>желаний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студентов</a:t>
            </a:r>
            <a:r>
              <a:rPr lang="en-US" sz="2400" dirty="0">
                <a:ea typeface="+mn-lt"/>
                <a:cs typeface="+mn-lt"/>
              </a:rPr>
              <a:t>. </a:t>
            </a:r>
            <a:endParaRPr lang="en-US" dirty="0">
              <a:cs typeface="Calibri"/>
            </a:endParaRPr>
          </a:p>
          <a:p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1757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88AE0-94A6-BFE3-E485-24CA243CE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0580"/>
            <a:ext cx="9829800" cy="1089529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FFFF"/>
                </a:solidFill>
                <a:latin typeface="posterama"/>
                <a:cs typeface="posterama"/>
              </a:rPr>
              <a:t>Подведение итогов</a:t>
            </a:r>
          </a:p>
        </p:txBody>
      </p:sp>
      <p:sp>
        <p:nvSpPr>
          <p:cNvPr id="29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8401B9B-28CB-0F0A-4913-034DCCF45510}"/>
              </a:ext>
            </a:extLst>
          </p:cNvPr>
          <p:cNvSpPr txBox="1"/>
          <p:nvPr/>
        </p:nvSpPr>
        <p:spPr>
          <a:xfrm>
            <a:off x="552824" y="3835524"/>
            <a:ext cx="297267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posterama"/>
                <a:cs typeface="Calibri"/>
              </a:rPr>
              <a:t>Стали финалистами Политех Проджект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6F90AA-C925-4E3D-095D-004617E84762}"/>
              </a:ext>
            </a:extLst>
          </p:cNvPr>
          <p:cNvSpPr txBox="1"/>
          <p:nvPr/>
        </p:nvSpPr>
        <p:spPr>
          <a:xfrm>
            <a:off x="3036171" y="3891552"/>
            <a:ext cx="29726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>
                <a:latin typeface="posterama"/>
                <a:cs typeface="Calibri"/>
              </a:rPr>
              <a:t>Проработана концепция приложения</a:t>
            </a:r>
            <a:endParaRPr lang="ru-RU"/>
          </a:p>
        </p:txBody>
      </p:sp>
      <p:pic>
        <p:nvPicPr>
          <p:cNvPr id="56" name="Рисунок 55" descr="Чоканье со сплошной заливкой">
            <a:extLst>
              <a:ext uri="{FF2B5EF4-FFF2-40B4-BE49-F238E27FC236}">
                <a16:creationId xmlns:a16="http://schemas.microsoft.com/office/drawing/2014/main" id="{49717460-CC74-340F-2091-4DF4AEE4D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8148" y="3006041"/>
            <a:ext cx="859616" cy="890743"/>
          </a:xfrm>
          <a:prstGeom prst="rect">
            <a:avLst/>
          </a:prstGeom>
        </p:spPr>
      </p:pic>
      <p:pic>
        <p:nvPicPr>
          <p:cNvPr id="57" name="Рисунок 56" descr="Флажок со сплошной заливкой">
            <a:extLst>
              <a:ext uri="{FF2B5EF4-FFF2-40B4-BE49-F238E27FC236}">
                <a16:creationId xmlns:a16="http://schemas.microsoft.com/office/drawing/2014/main" id="{9103772F-96FE-11E6-D335-1992CAB01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943" y="3002929"/>
            <a:ext cx="866463" cy="8882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E5950D-0D22-A54C-2FEB-045D50224BA6}"/>
              </a:ext>
            </a:extLst>
          </p:cNvPr>
          <p:cNvSpPr txBox="1"/>
          <p:nvPr/>
        </p:nvSpPr>
        <p:spPr>
          <a:xfrm>
            <a:off x="6190004" y="3838635"/>
            <a:ext cx="29726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>
                <a:latin typeface="posterama"/>
                <a:cs typeface="Calibri"/>
              </a:rPr>
              <a:t>Обозначен конечный продукт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D3031C-F81F-6E4C-CCEA-09854B1B4970}"/>
              </a:ext>
            </a:extLst>
          </p:cNvPr>
          <p:cNvSpPr txBox="1"/>
          <p:nvPr/>
        </p:nvSpPr>
        <p:spPr>
          <a:xfrm>
            <a:off x="9163921" y="3902135"/>
            <a:ext cx="29726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>
                <a:latin typeface="posterama"/>
                <a:cs typeface="Calibri"/>
              </a:rPr>
              <a:t>Рассчитана юнит экономика</a:t>
            </a: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D8865757-1D30-ADD3-7D2D-249C95A6E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10801" y="2950633"/>
            <a:ext cx="893234" cy="893234"/>
          </a:xfrm>
          <a:prstGeom prst="rect">
            <a:avLst/>
          </a:prstGeom>
        </p:spPr>
      </p:pic>
      <p:pic>
        <p:nvPicPr>
          <p:cNvPr id="6" name="Рисунок 5" descr="Хлопать в ладоши со сплошной заливкой">
            <a:extLst>
              <a:ext uri="{FF2B5EF4-FFF2-40B4-BE49-F238E27FC236}">
                <a16:creationId xmlns:a16="http://schemas.microsoft.com/office/drawing/2014/main" id="{CA8E14B5-8512-065D-2A6D-D4EA8AC4F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6300" y="2992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97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5BC6F-1853-DC7F-1CCE-56B978F9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4"/>
            <a:ext cx="10109199" cy="59803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kern="1200" err="1">
                <a:latin typeface="posterama"/>
                <a:cs typeface="posterama"/>
              </a:rPr>
              <a:t>Смета</a:t>
            </a:r>
            <a:r>
              <a:rPr lang="en-US" sz="4800" kern="1200">
                <a:latin typeface="posterama"/>
                <a:cs typeface="posterama"/>
              </a:rPr>
              <a:t> </a:t>
            </a:r>
            <a:r>
              <a:rPr lang="en-US" sz="4800" kern="1200" err="1">
                <a:latin typeface="posterama"/>
                <a:cs typeface="posterama"/>
              </a:rPr>
              <a:t>проекта</a:t>
            </a:r>
            <a:endParaRPr lang="en-US" sz="4800" kern="1200">
              <a:latin typeface="posterama"/>
              <a:cs typeface="posterama"/>
            </a:endParaRPr>
          </a:p>
        </p:txBody>
      </p:sp>
      <p:sp>
        <p:nvSpPr>
          <p:cNvPr id="43" name="Rectangle 30">
            <a:extLst>
              <a:ext uri="{FF2B5EF4-FFF2-40B4-BE49-F238E27FC236}">
                <a16:creationId xmlns:a16="http://schemas.microsoft.com/office/drawing/2014/main" id="{5E395AE0-8789-FAD6-A987-32E65C185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2000" cy="4390253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32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11592BC-77CF-A6B0-5249-E1B82A03F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00401"/>
              </p:ext>
            </p:extLst>
          </p:nvPr>
        </p:nvGraphicFramePr>
        <p:xfrm>
          <a:off x="705207" y="245652"/>
          <a:ext cx="10877725" cy="38979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897">
                  <a:extLst>
                    <a:ext uri="{9D8B030D-6E8A-4147-A177-3AD203B41FA5}">
                      <a16:colId xmlns:a16="http://schemas.microsoft.com/office/drawing/2014/main" val="356862582"/>
                    </a:ext>
                  </a:extLst>
                </a:gridCol>
                <a:gridCol w="2591789">
                  <a:extLst>
                    <a:ext uri="{9D8B030D-6E8A-4147-A177-3AD203B41FA5}">
                      <a16:colId xmlns:a16="http://schemas.microsoft.com/office/drawing/2014/main" val="2948279080"/>
                    </a:ext>
                  </a:extLst>
                </a:gridCol>
                <a:gridCol w="1864543">
                  <a:extLst>
                    <a:ext uri="{9D8B030D-6E8A-4147-A177-3AD203B41FA5}">
                      <a16:colId xmlns:a16="http://schemas.microsoft.com/office/drawing/2014/main" val="3727792880"/>
                    </a:ext>
                  </a:extLst>
                </a:gridCol>
                <a:gridCol w="1273761">
                  <a:extLst>
                    <a:ext uri="{9D8B030D-6E8A-4147-A177-3AD203B41FA5}">
                      <a16:colId xmlns:a16="http://schemas.microsoft.com/office/drawing/2014/main" val="333119992"/>
                    </a:ext>
                  </a:extLst>
                </a:gridCol>
                <a:gridCol w="1360299">
                  <a:extLst>
                    <a:ext uri="{9D8B030D-6E8A-4147-A177-3AD203B41FA5}">
                      <a16:colId xmlns:a16="http://schemas.microsoft.com/office/drawing/2014/main" val="331075914"/>
                    </a:ext>
                  </a:extLst>
                </a:gridCol>
                <a:gridCol w="3272436">
                  <a:extLst>
                    <a:ext uri="{9D8B030D-6E8A-4147-A177-3AD203B41FA5}">
                      <a16:colId xmlns:a16="http://schemas.microsoft.com/office/drawing/2014/main" val="1191903375"/>
                    </a:ext>
                  </a:extLst>
                </a:gridCol>
              </a:tblGrid>
              <a:tr h="65257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№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Перечень расходов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Цена (предварительно)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Кол-во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Сумма, руб.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posterama"/>
                        </a:rPr>
                        <a:t>Описание и обоснование перечня расходов</a:t>
                      </a:r>
                    </a:p>
                  </a:txBody>
                  <a:tcPr marL="92428" marR="92428" marT="46214" marB="46214"/>
                </a:tc>
                <a:extLst>
                  <a:ext uri="{0D108BD9-81ED-4DB2-BD59-A6C34878D82A}">
                    <a16:rowId xmlns:a16="http://schemas.microsoft.com/office/drawing/2014/main" val="1399307277"/>
                  </a:ext>
                </a:extLst>
              </a:tr>
              <a:tr h="139837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1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Работа программиста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posterama"/>
                        </a:rPr>
                        <a:t>Senior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posterama"/>
                        </a:rPr>
                        <a:t>Fullstack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)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80000 руб. (20ч)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6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480000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Необходима работа специалиста высокого уровня программной разработки приложения (для написания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posterama"/>
                        </a:rPr>
                        <a:t>frontend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 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posterama"/>
                        </a:rPr>
                        <a:t>backend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)</a:t>
                      </a:r>
                      <a:endParaRPr lang="ru-RU" sz="1400" dirty="0" err="1">
                        <a:solidFill>
                          <a:schemeClr val="tx1"/>
                        </a:solidFill>
                        <a:latin typeface="posterama"/>
                      </a:endParaRPr>
                    </a:p>
                  </a:txBody>
                  <a:tcPr marL="92428" marR="92428" marT="46214" marB="46214"/>
                </a:tc>
                <a:extLst>
                  <a:ext uri="{0D108BD9-81ED-4DB2-BD59-A6C34878D82A}">
                    <a16:rowId xmlns:a16="http://schemas.microsoft.com/office/drawing/2014/main" val="3026102963"/>
                  </a:ext>
                </a:extLst>
              </a:tr>
              <a:tr h="90117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2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Оплата облачной инфраструктуры 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posterama"/>
                        </a:rPr>
                        <a:t>Selectel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)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4664,68 руб.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6 мес.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28000</a:t>
                      </a:r>
                    </a:p>
                  </a:txBody>
                  <a:tcPr marL="92428" marR="92428" marT="46214" marB="46214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Необходима для публикации сервиса и открытия доступа для пользователей</a:t>
                      </a:r>
                    </a:p>
                  </a:txBody>
                  <a:tcPr marL="92428" marR="92428" marT="46214" marB="46214"/>
                </a:tc>
                <a:extLst>
                  <a:ext uri="{0D108BD9-81ED-4DB2-BD59-A6C34878D82A}">
                    <a16:rowId xmlns:a16="http://schemas.microsoft.com/office/drawing/2014/main" val="2068840941"/>
                  </a:ext>
                </a:extLst>
              </a:tr>
              <a:tr h="9011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3</a:t>
                      </a:r>
                    </a:p>
                  </a:txBody>
                  <a:tcPr marL="92427" marR="92427" marT="46214" marB="4621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posterama"/>
                        </a:rPr>
                        <a:t>Работа UI/UX дизайнера</a:t>
                      </a:r>
                      <a:endParaRPr lang="ru-RU" sz="1400" dirty="0">
                        <a:latin typeface="posterama"/>
                      </a:endParaRPr>
                    </a:p>
                  </a:txBody>
                  <a:tcPr marL="92427" marR="92427" marT="46214" marB="4621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50000 руб. (20ч)</a:t>
                      </a:r>
                    </a:p>
                  </a:txBody>
                  <a:tcPr marL="92427" marR="92427" marT="46214" marB="4621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3</a:t>
                      </a:r>
                    </a:p>
                  </a:txBody>
                  <a:tcPr marL="92427" marR="92427" marT="46214" marB="4621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posterama"/>
                        </a:rPr>
                        <a:t>150000</a:t>
                      </a:r>
                    </a:p>
                  </a:txBody>
                  <a:tcPr marL="92427" marR="92427" marT="46214" marB="4621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posterama"/>
                        </a:rPr>
                        <a:t>Необходим для создания макета приложения, рисовки функционала, для дальнейших правок в приложении</a:t>
                      </a:r>
                      <a:endParaRPr lang="ru-RU" sz="1400">
                        <a:latin typeface="posterama"/>
                      </a:endParaRPr>
                    </a:p>
                  </a:txBody>
                  <a:tcPr marL="92427" marR="92427" marT="46214" marB="46214"/>
                </a:tc>
                <a:extLst>
                  <a:ext uri="{0D108BD9-81ED-4DB2-BD59-A6C34878D82A}">
                    <a16:rowId xmlns:a16="http://schemas.microsoft.com/office/drawing/2014/main" val="1009049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580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D1569-E1EC-4C96-5A8A-3B59D8A35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4581" y="530"/>
            <a:ext cx="9147940" cy="918342"/>
          </a:xfrm>
        </p:spPr>
        <p:txBody>
          <a:bodyPr anchor="b">
            <a:normAutofit/>
          </a:bodyPr>
          <a:lstStyle/>
          <a:p>
            <a:r>
              <a:rPr lang="ru-RU" sz="3600" dirty="0">
                <a:solidFill>
                  <a:srgbClr val="FFFFFF"/>
                </a:solidFill>
                <a:latin typeface="posterama"/>
                <a:cs typeface="Calibri Light"/>
              </a:rPr>
              <a:t>Ценностное предложение</a:t>
            </a:r>
          </a:p>
        </p:txBody>
      </p:sp>
      <p:sp>
        <p:nvSpPr>
          <p:cNvPr id="1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6D6B48E-88AE-39C3-8AE5-1E39CBF50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719" y="1000780"/>
            <a:ext cx="5712370" cy="566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50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BC799D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D1569-E1EC-4C96-5A8A-3B59D8A35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err="1">
                <a:solidFill>
                  <a:srgbClr val="FFFFFF"/>
                </a:solidFill>
                <a:latin typeface="posterama"/>
                <a:ea typeface="Calibri Light"/>
                <a:cs typeface="Calibri Light"/>
              </a:rPr>
              <a:t>Анализ</a:t>
            </a:r>
            <a:r>
              <a:rPr lang="en-US" sz="3600" dirty="0">
                <a:solidFill>
                  <a:srgbClr val="FFFFFF"/>
                </a:solidFill>
                <a:latin typeface="posterama"/>
                <a:ea typeface="Calibri Light"/>
                <a:cs typeface="Calibri Light"/>
              </a:rPr>
              <a:t> </a:t>
            </a:r>
            <a:r>
              <a:rPr lang="en-US" sz="3600" err="1">
                <a:solidFill>
                  <a:srgbClr val="FFFFFF"/>
                </a:solidFill>
                <a:latin typeface="posterama"/>
                <a:ea typeface="Calibri Light"/>
                <a:cs typeface="Calibri Light"/>
              </a:rPr>
              <a:t>рынка</a:t>
            </a:r>
            <a:endParaRPr lang="en-US" sz="3600" kern="1200">
              <a:solidFill>
                <a:srgbClr val="FFFFFF"/>
              </a:solidFill>
              <a:latin typeface="posterama"/>
              <a:cs typeface="posteram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2C366-AC2E-4EF6-D0DA-C626D3B77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051" y="559832"/>
            <a:ext cx="5722863" cy="565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65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B9B6CA-00B1-9C21-B551-DFFD71D3D08A}"/>
              </a:ext>
            </a:extLst>
          </p:cNvPr>
          <p:cNvSpPr>
            <a:spLocks noGrp="1"/>
          </p:cNvSpPr>
          <p:nvPr/>
        </p:nvSpPr>
        <p:spPr>
          <a:xfrm>
            <a:off x="5386973" y="1061019"/>
            <a:ext cx="6280996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CM = UA * (CLTV × C1 - CPA)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СМ=100 * (1200000 *0,000273315314768 - 30000) = -2 967 192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Прибыль на потоке юнитов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CLTV = (AOV - COGS)*APC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CLTV = (1500000 - 900000)*2=1200000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Прибыль с клиента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C1 = </a:t>
            </a:r>
            <a:r>
              <a:rPr lang="ru-RU" sz="1800" err="1">
                <a:latin typeface="posterama"/>
                <a:cs typeface="Segoe UI"/>
              </a:rPr>
              <a:t>Buyers</a:t>
            </a:r>
            <a:r>
              <a:rPr lang="ru-RU" sz="1800" dirty="0">
                <a:latin typeface="posterama"/>
                <a:cs typeface="Segoe UI"/>
              </a:rPr>
              <a:t> / </a:t>
            </a:r>
            <a:r>
              <a:rPr lang="ru-RU" sz="1800" err="1">
                <a:latin typeface="posterama"/>
                <a:cs typeface="Segoe UI"/>
              </a:rPr>
              <a:t>Users</a:t>
            </a:r>
            <a:endParaRPr lang="ru-RU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C1= 9/32929=0,000273315314768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Конверсия в первую покупку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CAC = CPA / C1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САС = 30000/0,000273315314768=109763333,3333886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Стоимость привлечения клиента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err="1">
                <a:latin typeface="posterama"/>
                <a:cs typeface="Segoe UI"/>
              </a:rPr>
              <a:t>Profit</a:t>
            </a:r>
            <a:r>
              <a:rPr lang="ru-RU" sz="1800" dirty="0">
                <a:latin typeface="posterama"/>
                <a:cs typeface="Segoe UI"/>
              </a:rPr>
              <a:t> = CLTV &gt; 3*CAC</a:t>
            </a:r>
            <a:endParaRPr lang="en-US" sz="1800">
              <a:latin typeface="posterama"/>
              <a:cs typeface="Segoe U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latin typeface="posterama"/>
                <a:cs typeface="Segoe UI"/>
              </a:rPr>
              <a:t>Профит = 1200000 &lt; 109763333*3</a:t>
            </a:r>
            <a:endParaRPr lang="en-US" sz="1800" dirty="0">
              <a:latin typeface="posterama"/>
              <a:cs typeface="Segoe U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kern="1200" dirty="0">
              <a:latin typeface="posterama"/>
              <a:cs typeface="posterama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312621C-B65D-FC51-98BB-C8F8C3C15FDE}"/>
              </a:ext>
            </a:extLst>
          </p:cNvPr>
          <p:cNvSpPr txBox="1"/>
          <p:nvPr/>
        </p:nvSpPr>
        <p:spPr>
          <a:xfrm>
            <a:off x="659522" y="817731"/>
            <a:ext cx="6224335" cy="6390604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UA  50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Новые пользователи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err="1">
                <a:latin typeface="posterama"/>
                <a:cs typeface="Segoe UI"/>
              </a:rPr>
              <a:t>Buyers</a:t>
            </a:r>
            <a:endParaRPr lang="ru-RU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Клиенты(студенты)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err="1">
                <a:latin typeface="posterama"/>
                <a:cs typeface="Segoe UI"/>
              </a:rPr>
              <a:t>AvP</a:t>
            </a:r>
            <a:r>
              <a:rPr lang="ru-RU" sz="2000" dirty="0">
                <a:latin typeface="posterama"/>
                <a:cs typeface="Segoe UI"/>
              </a:rPr>
              <a:t>/AOV = 300000/1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Средний чек 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APC = 1/1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Среднее число сделок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COGS = 200000*1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Себестоимость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СРА 30000/50 = 600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Стоимость привлечения юнита</a:t>
            </a:r>
            <a:endParaRPr lang="en-US" sz="2000">
              <a:latin typeface="posterama"/>
              <a:cs typeface="Segoe UI"/>
            </a:endParaRPr>
          </a:p>
          <a:p>
            <a:pPr>
              <a:buClr>
                <a:schemeClr val="accent5"/>
              </a:buClr>
            </a:pPr>
            <a:r>
              <a:rPr lang="ru-RU" sz="2000" dirty="0">
                <a:latin typeface="posterama"/>
                <a:cs typeface="Segoe UI"/>
              </a:rPr>
              <a:t>количество покупок (APC)</a:t>
            </a:r>
            <a:endParaRPr lang="en-US" sz="2000">
              <a:latin typeface="posterama"/>
              <a:cs typeface="Segoe U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posterama"/>
              <a:cs typeface="posterama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9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980C4-31F6-01B1-8F70-7DA0E4786E0C}"/>
              </a:ext>
            </a:extLst>
          </p:cNvPr>
          <p:cNvSpPr txBox="1"/>
          <p:nvPr/>
        </p:nvSpPr>
        <p:spPr>
          <a:xfrm>
            <a:off x="528142" y="-390958"/>
            <a:ext cx="6224335" cy="2817086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r>
              <a:rPr lang="ru-RU" sz="3600" dirty="0">
                <a:solidFill>
                  <a:srgbClr val="BE7A9B"/>
                </a:solidFill>
                <a:latin typeface="posterama"/>
                <a:cs typeface="Segoe UI"/>
              </a:rPr>
              <a:t>Юнит экономика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posterama"/>
              <a:cs typeface="posterama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900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2346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11264" y="2373314"/>
            <a:ext cx="285984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leonovadiana03@mail.ru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7665" y="3250196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1216405" y="3366742"/>
            <a:ext cx="257176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@leodi183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sp>
        <p:nvSpPr>
          <p:cNvPr id="25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>
                <a:solidFill>
                  <a:srgbClr val="8F00FF"/>
                </a:solidFill>
              </a:rPr>
              <a:t>КОНТАКТЫ</a:t>
            </a:r>
            <a:endParaRPr sz="36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119581" y="2203475"/>
            <a:ext cx="6127011" cy="269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23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1924</Words>
  <Application>Microsoft Office PowerPoint</Application>
  <PresentationFormat>Широкоэкранный</PresentationFormat>
  <Paragraphs>343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</vt:lpstr>
      <vt:lpstr>Arial,Sans-Serif</vt:lpstr>
      <vt:lpstr>Calibri</vt:lpstr>
      <vt:lpstr>Calibri Light</vt:lpstr>
      <vt:lpstr>Gilroy</vt:lpstr>
      <vt:lpstr>Helvetica Neue</vt:lpstr>
      <vt:lpstr>posterama</vt:lpstr>
      <vt:lpstr>posterama</vt:lpstr>
      <vt:lpstr>TT Supermolot Neue DemiBold</vt:lpstr>
      <vt:lpstr>Office Theme</vt:lpstr>
      <vt:lpstr>Презентация PowerPoint</vt:lpstr>
      <vt:lpstr>Презентация PowerPoint</vt:lpstr>
      <vt:lpstr>Презентация PowerPoint</vt:lpstr>
      <vt:lpstr>Идея проекта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Причина пивота</vt:lpstr>
      <vt:lpstr>Проблематика</vt:lpstr>
      <vt:lpstr>Актуальность</vt:lpstr>
      <vt:lpstr>Краткая информация о проекте</vt:lpstr>
      <vt:lpstr>Цель проекта</vt:lpstr>
      <vt:lpstr>Подведение итогов</vt:lpstr>
      <vt:lpstr>Смета проекта</vt:lpstr>
      <vt:lpstr>Ценностное предложение</vt:lpstr>
      <vt:lpstr>Анализ рынка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Диана</dc:creator>
  <cp:lastModifiedBy>Леонова Диана Германовна</cp:lastModifiedBy>
  <cp:revision>258</cp:revision>
  <dcterms:created xsi:type="dcterms:W3CDTF">2023-05-12T15:41:52Z</dcterms:created>
  <dcterms:modified xsi:type="dcterms:W3CDTF">2023-12-05T17:51:52Z</dcterms:modified>
</cp:coreProperties>
</file>