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70" r:id="rId2"/>
    <p:sldId id="281" r:id="rId3"/>
    <p:sldId id="286" r:id="rId4"/>
    <p:sldId id="306" r:id="rId5"/>
    <p:sldId id="318" r:id="rId6"/>
    <p:sldId id="308" r:id="rId7"/>
    <p:sldId id="291" r:id="rId8"/>
    <p:sldId id="309" r:id="rId9"/>
    <p:sldId id="315" r:id="rId10"/>
    <p:sldId id="310" r:id="rId11"/>
    <p:sldId id="311" r:id="rId12"/>
    <p:sldId id="316" r:id="rId13"/>
    <p:sldId id="317" r:id="rId14"/>
    <p:sldId id="319" r:id="rId15"/>
    <p:sldId id="312" r:id="rId16"/>
    <p:sldId id="320" r:id="rId17"/>
    <p:sldId id="321" r:id="rId18"/>
    <p:sldId id="307" r:id="rId19"/>
    <p:sldId id="269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FF2F2D"/>
    <a:srgbClr val="8F00FF"/>
    <a:srgbClr val="FCAF17"/>
    <a:srgbClr val="B5D8E1"/>
    <a:srgbClr val="FD493D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75" d="100"/>
          <a:sy n="75" d="100"/>
        </p:scale>
        <p:origin x="648" y="6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oman.rambler.ru/health/50503856-obem-rossiyskogo-rynka-sportivnogo-pitaniya-sostavit-25-mlrd-rubley-k-2028-godu/?ysclid=lp5ao4qzxa50769443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5190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Протеиновые батончики нового поколения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400" dirty="0">
              <a:solidFill>
                <a:srgbClr val="8F00FF"/>
              </a:solidFill>
            </a:endParaRPr>
          </a:p>
          <a:p>
            <a:pPr>
              <a:lnSpc>
                <a:spcPct val="150000"/>
              </a:lnSpc>
            </a:pPr>
            <a:r>
              <a:rPr lang="ru-RU" sz="21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Дорофеева Дарина Борисовна</a:t>
            </a:r>
            <a:br>
              <a:rPr lang="ru-RU" sz="21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1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Захарова Екатерина Сергеевна</a:t>
            </a:r>
            <a:br>
              <a:rPr lang="ru-RU" sz="21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100" dirty="0" err="1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Сагакянц</a:t>
            </a:r>
            <a:r>
              <a:rPr lang="ru-RU" sz="21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Надежда Александровна</a:t>
            </a:r>
            <a:br>
              <a:rPr lang="ru-RU" sz="21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1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Типец Виктория Павловна</a:t>
            </a:r>
            <a:br>
              <a:rPr lang="ru-RU" sz="21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1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Фрик Диана Ивановна</a:t>
            </a: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336583" y="70181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Описание стартап-проекта</a:t>
            </a:r>
            <a:endParaRPr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85116F8C-15E0-4381-80DF-368274953F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4733720"/>
              </p:ext>
            </p:extLst>
          </p:nvPr>
        </p:nvGraphicFramePr>
        <p:xfrm>
          <a:off x="1080331" y="2026945"/>
          <a:ext cx="10170764" cy="248127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5085382">
                  <a:extLst>
                    <a:ext uri="{9D8B030D-6E8A-4147-A177-3AD203B41FA5}">
                      <a16:colId xmlns:a16="http://schemas.microsoft.com/office/drawing/2014/main" val="3430430261"/>
                    </a:ext>
                  </a:extLst>
                </a:gridCol>
                <a:gridCol w="5085382">
                  <a:extLst>
                    <a:ext uri="{9D8B030D-6E8A-4147-A177-3AD203B41FA5}">
                      <a16:colId xmlns:a16="http://schemas.microsoft.com/office/drawing/2014/main" val="2182529549"/>
                    </a:ext>
                  </a:extLst>
                </a:gridCol>
              </a:tblGrid>
              <a:tr h="234554"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noFill/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noFill/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5548616"/>
                  </a:ext>
                </a:extLst>
              </a:tr>
              <a:tr h="351831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</a:t>
                      </a:r>
                      <a:r>
                        <a:rPr lang="ru-RU" sz="14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стартап-проекта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noFill/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Протеиновые батончики нового поколения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noFill/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792436"/>
                  </a:ext>
                </a:extLst>
              </a:tr>
              <a:tr h="918094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Технологическое направление</a:t>
                      </a:r>
                    </a:p>
                  </a:txBody>
                  <a:tcPr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Нано-, </a:t>
                      </a:r>
                      <a:r>
                        <a:rPr lang="ru-RU" sz="14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</a:t>
                      </a:r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-, информационные, когнитивные технологии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2925911"/>
                  </a:ext>
                </a:extLst>
              </a:tr>
              <a:tr h="906545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Описание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стартап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-проекта</a:t>
                      </a:r>
                    </a:p>
                  </a:txBody>
                  <a:tcPr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протеинового батончика из зеленой гречки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023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36583" y="70181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Целевая аудитория</a:t>
            </a:r>
            <a:endParaRPr sz="3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B0736F-1222-4E46-9600-105689095CF3}"/>
              </a:ext>
            </a:extLst>
          </p:cNvPr>
          <p:cNvSpPr txBox="1"/>
          <p:nvPr/>
        </p:nvSpPr>
        <p:spPr>
          <a:xfrm>
            <a:off x="1294462" y="1469656"/>
            <a:ext cx="10294563" cy="1477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Клиент - В2C: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работающей категории граждан от 20 до 60 лет, проживающих в городе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Ростове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-на-Дону и Ростовской области, увлекающиеся спортом и следящие за своим здоровьем, люди, увлеченные своей работой и учебой, которые не успевают полноценно питаться. Средний доход от 40 тысяч рублей в месяц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ABEB31E-31DF-4288-8507-F744B0BD6801}"/>
              </a:ext>
            </a:extLst>
          </p:cNvPr>
          <p:cNvSpPr txBox="1"/>
          <p:nvPr/>
        </p:nvSpPr>
        <p:spPr>
          <a:xfrm>
            <a:off x="1320397" y="3943284"/>
            <a:ext cx="10294562" cy="1477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Клиенты - В2B: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Розничные магазины, ориентирующиеся на здоровое и спортивное питание.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оборотом от 15 млн. рублей/год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Спортивные залы и фитнес-клубы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оборотом от 20 млн рублей/год</a:t>
            </a: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09152" y="1387577"/>
            <a:ext cx="6163714" cy="40164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b="1" dirty="0">
                <a:latin typeface="Gilroy-Light"/>
                <a:cs typeface="Times New Roman" panose="02020603050405020304" pitchFamily="18" charset="0"/>
              </a:rPr>
              <a:t>Проблема</a:t>
            </a:r>
            <a:r>
              <a:rPr lang="ru-RU" sz="1500" dirty="0">
                <a:latin typeface="Gilroy-Light"/>
                <a:cs typeface="Times New Roman" panose="02020603050405020304" pitchFamily="18" charset="0"/>
              </a:rPr>
              <a:t>: Люди, строго следящие за своим питанием по разным причинам, прибегают к употреблению протеиновых батончиков как здорового перекуса. Многие батончики содержат следы пшеничной муки, а также сахара или вредных сахарозаменителей, обладают крайне высокой калорийностью, или невкусные. </a:t>
            </a:r>
          </a:p>
          <a:p>
            <a:endParaRPr lang="ru-RU" sz="1500" dirty="0">
              <a:latin typeface="Gilroy-Light"/>
              <a:cs typeface="Times New Roman" panose="02020603050405020304" pitchFamily="18" charset="0"/>
            </a:endParaRP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500" b="1" dirty="0">
                <a:latin typeface="Gilroy-Light"/>
                <a:cs typeface="Times New Roman" panose="02020603050405020304" pitchFamily="18" charset="0"/>
              </a:rPr>
              <a:t>Решение</a:t>
            </a:r>
            <a:r>
              <a:rPr lang="ru-RU" sz="1500" dirty="0">
                <a:latin typeface="Gilroy-Light"/>
                <a:cs typeface="Times New Roman" panose="02020603050405020304" pitchFamily="18" charset="0"/>
              </a:rPr>
              <a:t>: Создание к</a:t>
            </a:r>
            <a:r>
              <a:rPr lang="ru-RU" sz="1500" dirty="0">
                <a:latin typeface="Gilroy-Light"/>
              </a:rPr>
              <a:t>омпактного протеинового батончика , содержащего в себе максимум пользы для организма для быстрого получения энергии. Но самое главное — это состав, который способствует быстрому утолению голода и даже эффективному восстановлению поврежденных мышечных волокон.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500" dirty="0">
              <a:latin typeface="Gilroy-Light"/>
            </a:endParaRP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500" b="1" dirty="0">
                <a:latin typeface="Gilroy-Light"/>
                <a:cs typeface="Times New Roman" panose="02020603050405020304" pitchFamily="18" charset="0"/>
              </a:rPr>
              <a:t>Ценностное предложение</a:t>
            </a:r>
            <a:r>
              <a:rPr lang="ru-RU" sz="1500" dirty="0">
                <a:latin typeface="Gilroy-Light"/>
                <a:cs typeface="Times New Roman" panose="02020603050405020304" pitchFamily="18" charset="0"/>
              </a:rPr>
              <a:t>: Наши протеиновые батончики из зеленой гречки представляет собой идеальное сочетание натуральных, богатых витаминами и питательными веществами ингредиентов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500" dirty="0">
                <a:latin typeface="Gilroy-Light"/>
                <a:cs typeface="Times New Roman" panose="02020603050405020304" pitchFamily="18" charset="0"/>
              </a:rPr>
              <a:t>Мы стремимся предложить потребителям доступный, недорогой, но качественный и вкусный перекус.</a:t>
            </a:r>
            <a:endParaRPr sz="1500" dirty="0">
              <a:latin typeface="Gilroy-Light"/>
            </a:endParaRP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470982" y="46410"/>
            <a:ext cx="6518934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/>
              <a:t>Существующие проблемы потребителей, которые будут решены</a:t>
            </a:r>
            <a:endParaRPr sz="20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36583" y="70181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Проблемное интервью</a:t>
            </a:r>
            <a:endParaRPr sz="36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C0A6BD0-EB7F-4B53-ACE9-D4C206299E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"/>
                    </a14:imgEffect>
                  </a14:imgLayer>
                </a14:imgProps>
              </a:ext>
            </a:extLst>
          </a:blip>
          <a:srcRect b="6916"/>
          <a:stretch/>
        </p:blipFill>
        <p:spPr>
          <a:xfrm>
            <a:off x="1012218" y="967945"/>
            <a:ext cx="4322439" cy="143574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C8C6EA8-9E25-45ED-B371-3929774668C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"/>
                    </a14:imgEffect>
                  </a14:imgLayer>
                </a14:imgProps>
              </a:ext>
            </a:extLst>
          </a:blip>
          <a:srcRect l="2818" t="-184" r="804" b="7430"/>
          <a:stretch/>
        </p:blipFill>
        <p:spPr>
          <a:xfrm>
            <a:off x="1012218" y="2616185"/>
            <a:ext cx="4322440" cy="143574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879879A-64D8-4611-A2E5-005ED9B29E3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0000"/>
                    </a14:imgEffect>
                  </a14:imgLayer>
                </a14:imgProps>
              </a:ext>
            </a:extLst>
          </a:blip>
          <a:srcRect l="3850" t="11694" r="279" b="17953"/>
          <a:stretch/>
        </p:blipFill>
        <p:spPr>
          <a:xfrm>
            <a:off x="1012218" y="4264426"/>
            <a:ext cx="4322439" cy="143574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B243EF6-6958-4075-89F4-04B8D4E81F62}"/>
              </a:ext>
            </a:extLst>
          </p:cNvPr>
          <p:cNvSpPr txBox="1"/>
          <p:nvPr/>
        </p:nvSpPr>
        <p:spPr>
          <a:xfrm>
            <a:off x="6933881" y="2112934"/>
            <a:ext cx="43224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проблемному интервью мы поняли, что большинство наших будущих покупателей в основном имеют средний уровень физической активности, не особо следят за питанием и обожают сладкое</a:t>
            </a:r>
          </a:p>
        </p:txBody>
      </p:sp>
    </p:spTree>
    <p:extLst>
      <p:ext uri="{BB962C8B-B14F-4D97-AF65-F5344CB8AC3E}">
        <p14:creationId xmlns:p14="http://schemas.microsoft.com/office/powerpoint/2010/main" val="82272026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301723" y="0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Конкуренты</a:t>
            </a:r>
            <a:endParaRPr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3188386"/>
            <a:ext cx="498979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.</a:t>
            </a:r>
            <a:endParaRPr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BC3B014-A56F-4566-B823-0740369F86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7950599"/>
              </p:ext>
            </p:extLst>
          </p:nvPr>
        </p:nvGraphicFramePr>
        <p:xfrm>
          <a:off x="838200" y="1028696"/>
          <a:ext cx="11029968" cy="5682802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838328">
                  <a:extLst>
                    <a:ext uri="{9D8B030D-6E8A-4147-A177-3AD203B41FA5}">
                      <a16:colId xmlns:a16="http://schemas.microsoft.com/office/drawing/2014/main" val="2721293308"/>
                    </a:ext>
                  </a:extLst>
                </a:gridCol>
                <a:gridCol w="1838328">
                  <a:extLst>
                    <a:ext uri="{9D8B030D-6E8A-4147-A177-3AD203B41FA5}">
                      <a16:colId xmlns:a16="http://schemas.microsoft.com/office/drawing/2014/main" val="3932660131"/>
                    </a:ext>
                  </a:extLst>
                </a:gridCol>
                <a:gridCol w="1838328">
                  <a:extLst>
                    <a:ext uri="{9D8B030D-6E8A-4147-A177-3AD203B41FA5}">
                      <a16:colId xmlns:a16="http://schemas.microsoft.com/office/drawing/2014/main" val="472373687"/>
                    </a:ext>
                  </a:extLst>
                </a:gridCol>
                <a:gridCol w="1838328">
                  <a:extLst>
                    <a:ext uri="{9D8B030D-6E8A-4147-A177-3AD203B41FA5}">
                      <a16:colId xmlns:a16="http://schemas.microsoft.com/office/drawing/2014/main" val="1011828715"/>
                    </a:ext>
                  </a:extLst>
                </a:gridCol>
                <a:gridCol w="1838328">
                  <a:extLst>
                    <a:ext uri="{9D8B030D-6E8A-4147-A177-3AD203B41FA5}">
                      <a16:colId xmlns:a16="http://schemas.microsoft.com/office/drawing/2014/main" val="3493896264"/>
                    </a:ext>
                  </a:extLst>
                </a:gridCol>
                <a:gridCol w="1838328">
                  <a:extLst>
                    <a:ext uri="{9D8B030D-6E8A-4147-A177-3AD203B41FA5}">
                      <a16:colId xmlns:a16="http://schemas.microsoft.com/office/drawing/2014/main" val="3781659554"/>
                    </a:ext>
                  </a:extLst>
                </a:gridCol>
              </a:tblGrid>
              <a:tr h="292115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Конкуренты</a:t>
                      </a:r>
                    </a:p>
                  </a:txBody>
                  <a:tcPr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Преимущества</a:t>
                      </a:r>
                    </a:p>
                  </a:txBody>
                  <a:tcPr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Недостатки</a:t>
                      </a:r>
                    </a:p>
                  </a:txBody>
                  <a:tcPr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</a:t>
                      </a:r>
                    </a:p>
                  </a:txBody>
                  <a:tcPr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6870"/>
                  </a:ext>
                </a:extLst>
              </a:tr>
              <a:tr h="438173"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Преимущество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Важность для потребителя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Недостаток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Важность для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потребителя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6402723"/>
                  </a:ext>
                </a:extLst>
              </a:tr>
              <a:tr h="1467880">
                <a:tc>
                  <a:txBody>
                    <a:bodyPr/>
                    <a:lstStyle/>
                    <a:p>
                      <a:r>
                        <a:rPr lang="en-US" sz="105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Chikalab</a:t>
                      </a:r>
                      <a:endParaRPr lang="ru-RU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Качественное сырье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Большое разнообразие вкусов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Узнаваемый бренд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сахара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Выглядят как обычный сладкий батончик по типу </a:t>
                      </a:r>
                      <a:r>
                        <a:rPr lang="ru-RU" sz="105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Snikers</a:t>
                      </a:r>
                      <a:endParaRPr lang="ru-RU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Полезная сладость, которую можно взять с собой 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5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 цена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5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некоторых магазинах идет наценка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5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Некоторые вкусы слишком приторные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5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везде можно приобрести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Частое приобретение несет большой ущерб кошельку.</a:t>
                      </a:r>
                    </a:p>
                    <a:p>
                      <a:r>
                        <a:rPr lang="ru-RU" sz="105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всем нравится вкус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Низкая цена, но качество сырья при этом не страдает</a:t>
                      </a:r>
                      <a:endParaRPr lang="ru-RU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073149"/>
                  </a:ext>
                </a:extLst>
              </a:tr>
              <a:tr h="1314519">
                <a:tc>
                  <a:txBody>
                    <a:bodyPr/>
                    <a:lstStyle/>
                    <a:p>
                      <a:r>
                        <a:rPr lang="en-US" sz="105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Bombbar</a:t>
                      </a:r>
                      <a:endParaRPr lang="ru-RU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сахара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Небольшая калорийность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Быстрое насыщение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Качественное сырье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Узнаваемый бренд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Почти везде можно приобрести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Полезная сладость, которую можно взять с собой. Также подходит для спортсменов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 цена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некоторых магазинах идет наценка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Есть привкус протеина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Вкусов мало, почти все слишком приторные 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Частое приобретение несет большой ущерб кошельку.</a:t>
                      </a:r>
                    </a:p>
                    <a:p>
                      <a:r>
                        <a:rPr lang="ru-RU" sz="105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 всем нравится вкус</a:t>
                      </a:r>
                      <a:endParaRPr lang="ru-RU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Низкая цена, но качество сырья при этом не страдает. </a:t>
                      </a:r>
                    </a:p>
                    <a:p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меру сладкий и не приторный вкус. Отсутствие привкуса протеина</a:t>
                      </a:r>
                      <a:endParaRPr lang="ru-RU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7741050"/>
                  </a:ext>
                </a:extLst>
              </a:tr>
              <a:tr h="2081322"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Protein REX</a:t>
                      </a:r>
                    </a:p>
                  </a:txBody>
                  <a:tcPr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сахара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Небольшая калорийность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Быстрое насыщение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Качественное сырье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Узнаваемый бренд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Большое разнообразие разновидностей батончиков и их вкусов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меру сладкие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Привкус протеина отсутствует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Полезная сладость, которую можно взять с собой. Также подходит для спортсменов.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 цена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Мало где продаются разные виды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Ограниченная распространенность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Частое приобретение несет большой ущерб кошельку.</a:t>
                      </a:r>
                    </a:p>
                    <a:p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Ограниченность распространения некоторых точно не приносит дополнительной прибыли.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Низкая цена, но качество сырья при этом не страдает. </a:t>
                      </a:r>
                    </a:p>
                    <a:p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Распространены даже в безымянных ларьках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7082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05487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graphicFrame>
        <p:nvGraphicFramePr>
          <p:cNvPr id="20" name="Таблица 3">
            <a:extLst>
              <a:ext uri="{FF2B5EF4-FFF2-40B4-BE49-F238E27FC236}">
                <a16:creationId xmlns:a16="http://schemas.microsoft.com/office/drawing/2014/main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4831094"/>
              </p:ext>
            </p:extLst>
          </p:nvPr>
        </p:nvGraphicFramePr>
        <p:xfrm>
          <a:off x="852456" y="1169221"/>
          <a:ext cx="11029968" cy="509016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8383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8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38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383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83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383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92115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Конкуренты</a:t>
                      </a:r>
                    </a:p>
                  </a:txBody>
                  <a:tcPr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Преимущества</a:t>
                      </a:r>
                    </a:p>
                  </a:txBody>
                  <a:tcPr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Недостатки</a:t>
                      </a:r>
                    </a:p>
                  </a:txBody>
                  <a:tcPr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</a:t>
                      </a:r>
                    </a:p>
                  </a:txBody>
                  <a:tcPr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173"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Преимущество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Важность для потребителя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Недостаток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Важность для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потребителя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788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Smart bar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Низкая цена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Доступность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Данную фирму батончиков можно увидеть на прилавках абсолютно любого магазина, даже тех, которые позиционируют себя как магазины правильного питания, за низкую цену. 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Присутствует сахар</a:t>
                      </a:r>
                    </a:p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качественное сырье</a:t>
                      </a:r>
                    </a:p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Слишком калорийные</a:t>
                      </a:r>
                    </a:p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Мало вкусов, все приторные</a:t>
                      </a:r>
                    </a:p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Упаковка пестрая, отталкивающая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Протеиновые батончики рассчитаны на принесение пользы, а не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вреда.Использоваться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при производстве должно нормальное, качественное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сырье.Упаковка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должна привлечь потребителя, простой минимализм помог бы им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Качественное сырье</a:t>
                      </a:r>
                    </a:p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Привлекательная и «эстетичная» упаковка</a:t>
                      </a:r>
                    </a:p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сахара</a:t>
                      </a:r>
                    </a:p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приторный вкус, в меру сладкий</a:t>
                      </a:r>
                    </a:p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Низкокалорийный продукт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4519">
                <a:tc>
                  <a:txBody>
                    <a:bodyPr/>
                    <a:lstStyle/>
                    <a:p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Snaq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Fabriq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Низкая цена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Разнообразие продуктов и вкусов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сахара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Низкокалорийные продукты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Качественное сырье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Данную фирму батончиков можно увидеть на прилавках абсолютно любого магазина за низкую цену. </a:t>
                      </a: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Достойный конкурент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Слишком приторные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Ограниченная распространенность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Отталкивающая, слишком «кричащая» упаковка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всем нравится вкус.</a:t>
                      </a: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Упаковка должна привлечь потребителя, простой минимализм помог бы им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приторный вкус, в меру сладкий</a:t>
                      </a: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Привлекательная и «эстетичная» упаковка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Текст 2">
            <a:extLst>
              <a:ext uri="{FF2B5EF4-FFF2-40B4-BE49-F238E27FC236}">
                <a16:creationId xmlns:a16="http://schemas.microsoft.com/office/drawing/2014/main" id="{883C5CC0-BBE3-4032-9A2B-BAC7F436437C}"/>
              </a:ext>
            </a:extLst>
          </p:cNvPr>
          <p:cNvSpPr txBox="1"/>
          <p:nvPr/>
        </p:nvSpPr>
        <p:spPr>
          <a:xfrm>
            <a:off x="301723" y="0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Конкуренты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86684" y="4617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Анализ рынка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1612384" y="1394966"/>
            <a:ext cx="7821967" cy="47705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en-US" sz="1600" dirty="0">
                <a:latin typeface="Gilroy-Light"/>
                <a:cs typeface="Times New Roman" panose="02020603050405020304" pitchFamily="18" charset="0"/>
              </a:rPr>
              <a:t>1</a:t>
            </a:r>
            <a:r>
              <a:rPr lang="ru-RU" sz="1600" dirty="0">
                <a:latin typeface="Gilroy-Light"/>
                <a:cs typeface="Times New Roman" panose="02020603050405020304" pitchFamily="18" charset="0"/>
              </a:rPr>
              <a:t>.Оценка рынка </a:t>
            </a:r>
            <a:r>
              <a:rPr lang="en-US" sz="1600" dirty="0">
                <a:latin typeface="Gilroy-Light"/>
                <a:cs typeface="Times New Roman" panose="02020603050405020304" pitchFamily="18" charset="0"/>
              </a:rPr>
              <a:t>TAM </a:t>
            </a:r>
          </a:p>
          <a:p>
            <a:r>
              <a:rPr lang="ru-RU" sz="1600" dirty="0">
                <a:latin typeface="Gilroy-Light"/>
                <a:cs typeface="Times New Roman" panose="02020603050405020304" pitchFamily="18" charset="0"/>
              </a:rPr>
              <a:t>Объем рынка спортивного питания в России на 2023 год составляет </a:t>
            </a:r>
            <a:r>
              <a:rPr lang="en-US" sz="1600" dirty="0">
                <a:latin typeface="Gilroy-Light"/>
                <a:cs typeface="Times New Roman" panose="02020603050405020304" pitchFamily="18" charset="0"/>
              </a:rPr>
              <a:t>~ </a:t>
            </a:r>
            <a:r>
              <a:rPr lang="ru-RU" sz="1600" dirty="0">
                <a:latin typeface="Gilroy-Light"/>
                <a:cs typeface="Times New Roman" panose="02020603050405020304" pitchFamily="18" charset="0"/>
              </a:rPr>
              <a:t>19 млрд.</a:t>
            </a:r>
          </a:p>
          <a:p>
            <a:r>
              <a:rPr lang="ru-RU" sz="1600" dirty="0">
                <a:latin typeface="Gilroy-Light"/>
                <a:cs typeface="Times New Roman" panose="02020603050405020304" pitchFamily="18" charset="0"/>
              </a:rPr>
              <a:t>Согласно статье:</a:t>
            </a:r>
            <a:r>
              <a:rPr lang="ru-RU" sz="1600" dirty="0">
                <a:solidFill>
                  <a:srgbClr val="9F00FF"/>
                </a:solidFill>
                <a:latin typeface="Gilroy-Light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rgbClr val="9F00FF"/>
                </a:solidFill>
                <a:latin typeface="Gilroy-Light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https://woman.rambler.ru/health/50503856-obem-rossiyskogo-rynka-sportivnogo-pitaniya-sostavit-25-mlrd-rubley-k-2028-godu/?ysclid=lp5ao4qzxa50769443</a:t>
            </a:r>
            <a:endParaRPr lang="ru-RU" sz="1600" dirty="0">
              <a:solidFill>
                <a:srgbClr val="9F00FF"/>
              </a:solidFill>
              <a:latin typeface="Gilroy-Light"/>
              <a:cs typeface="Times New Roman" panose="02020603050405020304" pitchFamily="18" charset="0"/>
            </a:endParaRPr>
          </a:p>
          <a:p>
            <a:endParaRPr lang="ru-RU" sz="1600" dirty="0">
              <a:latin typeface="Gilroy-Light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Gilroy-Light"/>
                <a:cs typeface="Times New Roman" panose="02020603050405020304" pitchFamily="18" charset="0"/>
              </a:rPr>
              <a:t>2</a:t>
            </a:r>
            <a:r>
              <a:rPr lang="ru-RU" sz="1600" dirty="0">
                <a:latin typeface="Gilroy-Light"/>
                <a:cs typeface="Times New Roman" panose="02020603050405020304" pitchFamily="18" charset="0"/>
              </a:rPr>
              <a:t>.Оценка рынка </a:t>
            </a:r>
            <a:r>
              <a:rPr lang="en-US" sz="1600" dirty="0">
                <a:latin typeface="Gilroy-Light"/>
                <a:cs typeface="Times New Roman" panose="02020603050405020304" pitchFamily="18" charset="0"/>
              </a:rPr>
              <a:t>SAM </a:t>
            </a:r>
            <a:endParaRPr lang="ru-RU" sz="1600" dirty="0">
              <a:latin typeface="Gilroy-Light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Gilroy-Light"/>
                <a:cs typeface="Times New Roman" panose="02020603050405020304" pitchFamily="18" charset="0"/>
              </a:rPr>
              <a:t>Оценка рынка протеиновых батончиков в России (основные производители).</a:t>
            </a:r>
            <a:endParaRPr lang="en-US" sz="1600" dirty="0">
              <a:latin typeface="Gilroy-Light"/>
              <a:cs typeface="Times New Roman" panose="02020603050405020304" pitchFamily="18" charset="0"/>
            </a:endParaRPr>
          </a:p>
          <a:p>
            <a:r>
              <a:rPr lang="en-US" sz="1600" dirty="0" err="1">
                <a:latin typeface="Gilroy-Light"/>
                <a:cs typeface="Times New Roman" panose="02020603050405020304" pitchFamily="18" charset="0"/>
              </a:rPr>
              <a:t>Bombbar</a:t>
            </a:r>
            <a:r>
              <a:rPr lang="en-US" sz="1600" dirty="0">
                <a:latin typeface="Gilroy-Light"/>
                <a:cs typeface="Times New Roman" panose="02020603050405020304" pitchFamily="18" charset="0"/>
              </a:rPr>
              <a:t> – 2 644 066 000 </a:t>
            </a:r>
            <a:r>
              <a:rPr lang="ru-RU" sz="1600" dirty="0">
                <a:latin typeface="Gilroy-Light"/>
                <a:cs typeface="Times New Roman" panose="02020603050405020304" pitchFamily="18" charset="0"/>
              </a:rPr>
              <a:t>руб.</a:t>
            </a:r>
          </a:p>
          <a:p>
            <a:r>
              <a:rPr lang="en-US" sz="1600" dirty="0">
                <a:latin typeface="Gilroy-Light"/>
                <a:cs typeface="Times New Roman" panose="02020603050405020304" pitchFamily="18" charset="0"/>
              </a:rPr>
              <a:t>Protein Rex– 180 037 000</a:t>
            </a:r>
            <a:r>
              <a:rPr lang="ru-RU" sz="1600" dirty="0">
                <a:latin typeface="Gilroy-Light"/>
                <a:cs typeface="Times New Roman" panose="02020603050405020304" pitchFamily="18" charset="0"/>
              </a:rPr>
              <a:t> руб.</a:t>
            </a:r>
          </a:p>
          <a:p>
            <a:r>
              <a:rPr lang="en-US" sz="1600" dirty="0">
                <a:latin typeface="Gilroy-Light"/>
                <a:cs typeface="Times New Roman" panose="02020603050405020304" pitchFamily="18" charset="0"/>
              </a:rPr>
              <a:t>Smart Bar – 18 446 000  </a:t>
            </a:r>
            <a:r>
              <a:rPr lang="ru-RU" sz="1600" dirty="0">
                <a:latin typeface="Gilroy-Light"/>
                <a:cs typeface="Times New Roman" panose="02020603050405020304" pitchFamily="18" charset="0"/>
              </a:rPr>
              <a:t>руб.</a:t>
            </a:r>
          </a:p>
          <a:p>
            <a:r>
              <a:rPr lang="en-US" sz="1600" dirty="0" err="1">
                <a:latin typeface="Gilroy-Light"/>
                <a:cs typeface="Times New Roman" panose="02020603050405020304" pitchFamily="18" charset="0"/>
              </a:rPr>
              <a:t>Chikalab</a:t>
            </a:r>
            <a:r>
              <a:rPr lang="en-US" sz="1600" dirty="0">
                <a:latin typeface="Gilroy-Light"/>
                <a:cs typeface="Times New Roman" panose="02020603050405020304" pitchFamily="18" charset="0"/>
              </a:rPr>
              <a:t> – 489 </a:t>
            </a:r>
            <a:r>
              <a:rPr lang="ru-RU" sz="1600" dirty="0">
                <a:latin typeface="Gilroy-Light"/>
                <a:cs typeface="Times New Roman" panose="02020603050405020304" pitchFamily="18" charset="0"/>
              </a:rPr>
              <a:t>млн. руб.</a:t>
            </a:r>
          </a:p>
          <a:p>
            <a:r>
              <a:rPr lang="en-US" sz="1600" dirty="0" err="1">
                <a:latin typeface="Gilroy-Light"/>
                <a:cs typeface="Times New Roman" panose="02020603050405020304" pitchFamily="18" charset="0"/>
              </a:rPr>
              <a:t>Snaq</a:t>
            </a:r>
            <a:r>
              <a:rPr lang="en-US" sz="1600" dirty="0">
                <a:latin typeface="Gilroy-Light"/>
                <a:cs typeface="Times New Roman" panose="02020603050405020304" pitchFamily="18" charset="0"/>
              </a:rPr>
              <a:t> Fabriq-256 </a:t>
            </a:r>
            <a:r>
              <a:rPr lang="ru-RU" sz="1600" dirty="0">
                <a:latin typeface="Gilroy-Light"/>
                <a:cs typeface="Times New Roman" panose="02020603050405020304" pitchFamily="18" charset="0"/>
              </a:rPr>
              <a:t>млн. руб.</a:t>
            </a:r>
          </a:p>
          <a:p>
            <a:r>
              <a:rPr lang="ru-RU" sz="1600" dirty="0">
                <a:latin typeface="Gilroy-Light"/>
                <a:cs typeface="Times New Roman" panose="02020603050405020304" pitchFamily="18" charset="0"/>
              </a:rPr>
              <a:t>Всего – 3,6 млрд. руб. </a:t>
            </a:r>
          </a:p>
          <a:p>
            <a:endParaRPr lang="ru-RU" sz="1600" dirty="0">
              <a:latin typeface="Gilroy-Light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Gilroy-Light"/>
                <a:cs typeface="Times New Roman" panose="02020603050405020304" pitchFamily="18" charset="0"/>
              </a:rPr>
              <a:t>3</a:t>
            </a:r>
            <a:r>
              <a:rPr lang="ru-RU" sz="1600" dirty="0">
                <a:latin typeface="Gilroy-Light"/>
                <a:cs typeface="Times New Roman" panose="02020603050405020304" pitchFamily="18" charset="0"/>
              </a:rPr>
              <a:t>.Оценка рынка </a:t>
            </a:r>
            <a:r>
              <a:rPr lang="en-US" sz="1600" dirty="0">
                <a:latin typeface="Gilroy-Light"/>
                <a:cs typeface="Times New Roman" panose="02020603050405020304" pitchFamily="18" charset="0"/>
              </a:rPr>
              <a:t>SOM</a:t>
            </a:r>
          </a:p>
          <a:p>
            <a:r>
              <a:rPr lang="ru-RU" sz="1600" dirty="0">
                <a:latin typeface="Gilroy-Light"/>
                <a:cs typeface="Times New Roman" panose="02020603050405020304" pitchFamily="18" charset="0"/>
              </a:rPr>
              <a:t>Поскольку на рынке представлено 5 наших основных конкурентов, и мы планируем зайти шестыми, то:</a:t>
            </a:r>
          </a:p>
          <a:p>
            <a:r>
              <a:rPr lang="ru-RU" sz="1600" dirty="0">
                <a:latin typeface="Gilroy-Light"/>
                <a:cs typeface="Times New Roman" panose="02020603050405020304" pitchFamily="18" charset="0"/>
              </a:rPr>
              <a:t> 3,6 млрд. / 6 = 600 млн. руб.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>
              <a:latin typeface="Gilroy-Light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3188386"/>
            <a:ext cx="498979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.</a:t>
            </a:r>
            <a:endParaRPr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139706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336583" y="4617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609152" y="369337"/>
            <a:ext cx="10671558" cy="31393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MVP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протеиновые батончики из гречки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данный момент нами разработана технологическая карта нашего продукта: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Подготовка ингредиентов: Гречневая и овсяная крупа измельчаются в миксере, красную  смородину  измельчить в миксере и варить после закипания еще 5 минут.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Смешивание: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Смешиваем получившуюся смесь из гречки и овсянки, красную смородину, протеиновый порошок и топинамбур в специальной емкости до  получения однородной массы.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Формовка: Полученная масса идет на формирования нужной формы и размера батончика.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Обработка: Сформованные батончики отправляются на обработку в специальный туннель , где они подвергаются термической обработке, чтобы обеспечить правильную консистенцию и длительный срок годности.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Охлаждение и упаковка: После термической обработки батончики охлаждаются на специальных конвейерах, а затем упаковываются в индивидуальные пакеты или обертываются в пленку. Упакованные батончики готовы для транспортировки и продажи.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>
              <a:latin typeface="Gilroy-Light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28469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3188386"/>
            <a:ext cx="498979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.</a:t>
            </a:r>
            <a:endParaRPr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86CDDC40-65F1-437F-BE7B-704AB9B276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3027404"/>
              </p:ext>
            </p:extLst>
          </p:nvPr>
        </p:nvGraphicFramePr>
        <p:xfrm>
          <a:off x="1967629" y="3960420"/>
          <a:ext cx="7906688" cy="2062401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3953344">
                  <a:extLst>
                    <a:ext uri="{9D8B030D-6E8A-4147-A177-3AD203B41FA5}">
                      <a16:colId xmlns:a16="http://schemas.microsoft.com/office/drawing/2014/main" val="1487956033"/>
                    </a:ext>
                  </a:extLst>
                </a:gridCol>
                <a:gridCol w="3953344">
                  <a:extLst>
                    <a:ext uri="{9D8B030D-6E8A-4147-A177-3AD203B41FA5}">
                      <a16:colId xmlns:a16="http://schemas.microsoft.com/office/drawing/2014/main" val="2303975106"/>
                    </a:ext>
                  </a:extLst>
                </a:gridCol>
              </a:tblGrid>
              <a:tr h="232890"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noFill/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Характеристика</a:t>
                      </a:r>
                      <a:endParaRPr lang="ru-RU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noFill/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50733"/>
                  </a:ext>
                </a:extLst>
              </a:tr>
              <a:tr h="491657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Внешний вид </a:t>
                      </a:r>
                      <a:endParaRPr lang="ru-RU" sz="160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noFill/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Однородный брусок с вкраплениями овсянки и зеленой гречки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noFill/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4587189"/>
                  </a:ext>
                </a:extLst>
              </a:tr>
              <a:tr h="608307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Вкус и аромат</a:t>
                      </a:r>
                      <a:endParaRPr lang="ru-RU" sz="160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меру сладкий (не приторный), без привкуса протеина</a:t>
                      </a: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271589"/>
                  </a:ext>
                </a:extLst>
              </a:tr>
              <a:tr h="600654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Цвет</a:t>
                      </a:r>
                      <a:endParaRPr lang="ru-RU" sz="160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Однородный темно-бежевый</a:t>
                      </a:r>
                      <a:endParaRPr lang="ru-RU" sz="160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12020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068521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293165" y="46174"/>
            <a:ext cx="1023237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Модель монетизации и способы продвижения</a:t>
            </a:r>
            <a:endParaRPr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DE344505-4BA8-4149-8753-B3891A5D52E6}"/>
              </a:ext>
            </a:extLst>
          </p:cNvPr>
          <p:cNvSpPr txBox="1"/>
          <p:nvPr/>
        </p:nvSpPr>
        <p:spPr>
          <a:xfrm>
            <a:off x="523740" y="2377901"/>
            <a:ext cx="9353055" cy="37497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sz="1400" b="1" dirty="0">
                <a:latin typeface="Gilroy-Light"/>
                <a:ea typeface="Calibri" panose="020F0502020204030204" pitchFamily="34" charset="0"/>
                <a:cs typeface="Times New Roman" panose="02020603050405020304" pitchFamily="18" charset="0"/>
              </a:rPr>
              <a:t>Мы планируем продвигать наш продукт в социальных сетях, у блогеров и в Телеграмм каналах. Основная тематика: фитнес, здоровый образ жизни, правильное питание.</a:t>
            </a:r>
          </a:p>
          <a:p>
            <a:pPr>
              <a:spcAft>
                <a:spcPts val="1000"/>
              </a:spcAft>
            </a:pPr>
            <a:endParaRPr lang="ru-RU" sz="1400" b="1" dirty="0">
              <a:latin typeface="Gilroy-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ru-RU" sz="1400" dirty="0">
                <a:latin typeface="Gilroy-Light"/>
                <a:ea typeface="Calibri" panose="020F0502020204030204" pitchFamily="34" charset="0"/>
                <a:cs typeface="Times New Roman" panose="02020603050405020304" pitchFamily="18" charset="0"/>
              </a:rPr>
              <a:t> 1. Реклама в </a:t>
            </a:r>
            <a:r>
              <a:rPr lang="ru-RU" sz="1400" dirty="0" err="1">
                <a:latin typeface="Gilroy-Light"/>
                <a:ea typeface="Calibri" panose="020F0502020204030204" pitchFamily="34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>
                <a:latin typeface="Gilroy-Light"/>
                <a:ea typeface="Calibri" panose="020F0502020204030204" pitchFamily="34" charset="0"/>
                <a:cs typeface="Times New Roman" panose="02020603050405020304" pitchFamily="18" charset="0"/>
              </a:rPr>
              <a:t>. Подходящие нам группы, с несильно размытой аудиторией,  насчитывают около 200 000. Реклама в подобных сообществах стоит 15 000 руб. Количество человек, которые видят рекламный пост, около 70 000. Мы предполагаем, что из 70 000 просмотров на нашу посадочную страницу перейдет 12 000 человек и 2000 человек сделают покупку наших батончиков. </a:t>
            </a:r>
            <a:r>
              <a:rPr lang="ru-RU" sz="1400" dirty="0" err="1">
                <a:latin typeface="Gilroy-Light"/>
                <a:ea typeface="Calibri" panose="020F0502020204030204" pitchFamily="34" charset="0"/>
                <a:cs typeface="Times New Roman" panose="02020603050405020304" pitchFamily="18" charset="0"/>
              </a:rPr>
              <a:t>Т.о</a:t>
            </a:r>
            <a:r>
              <a:rPr lang="ru-RU" sz="1400" dirty="0">
                <a:latin typeface="Gilroy-Light"/>
                <a:ea typeface="Calibri" panose="020F0502020204030204" pitchFamily="34" charset="0"/>
                <a:cs typeface="Times New Roman" panose="02020603050405020304" pitchFamily="18" charset="0"/>
              </a:rPr>
              <a:t>. стоимость привлечения 1 клиента из данного канала составит 7,5 руб.</a:t>
            </a:r>
          </a:p>
          <a:p>
            <a:pPr>
              <a:spcAft>
                <a:spcPts val="1000"/>
              </a:spcAft>
            </a:pPr>
            <a:r>
              <a:rPr lang="ru-RU" sz="1400" dirty="0">
                <a:latin typeface="Gilroy-Light"/>
                <a:ea typeface="Calibri" panose="020F0502020204030204" pitchFamily="34" charset="0"/>
                <a:cs typeface="Times New Roman" panose="02020603050405020304" pitchFamily="18" charset="0"/>
              </a:rPr>
              <a:t> 2. Реклама у блогеров. Мы берем блогеров с суммарной аудиторией (</a:t>
            </a:r>
            <a:r>
              <a:rPr lang="ru-RU" sz="1400" dirty="0" err="1">
                <a:latin typeface="Gilroy-Light"/>
                <a:ea typeface="Calibri" panose="020F0502020204030204" pitchFamily="34" charset="0"/>
                <a:cs typeface="Times New Roman" panose="02020603050405020304" pitchFamily="18" charset="0"/>
              </a:rPr>
              <a:t>соц.сети</a:t>
            </a:r>
            <a:r>
              <a:rPr lang="ru-RU" sz="1400" dirty="0">
                <a:latin typeface="Gilroy-Light"/>
                <a:ea typeface="Calibri" panose="020F0502020204030204" pitchFamily="34" charset="0"/>
                <a:cs typeface="Times New Roman" panose="02020603050405020304" pitchFamily="18" charset="0"/>
              </a:rPr>
              <a:t> и</a:t>
            </a:r>
            <a:r>
              <a:rPr lang="en-US" sz="1400" dirty="0">
                <a:latin typeface="Gilroy-Light"/>
                <a:ea typeface="Calibri" panose="020F0502020204030204" pitchFamily="34" charset="0"/>
                <a:cs typeface="Times New Roman" panose="02020603050405020304" pitchFamily="18" charset="0"/>
              </a:rPr>
              <a:t> You Tube</a:t>
            </a:r>
            <a:r>
              <a:rPr lang="ru-RU" sz="1400" dirty="0">
                <a:latin typeface="Gilroy-Light"/>
                <a:ea typeface="Calibri" panose="020F0502020204030204" pitchFamily="34" charset="0"/>
                <a:cs typeface="Times New Roman" panose="02020603050405020304" pitchFamily="18" charset="0"/>
              </a:rPr>
              <a:t>) около 300 000 человек. Реклама у подобных блогеров стоит около 25 000 руб. Мы предполагаем, что конверсия от числа подписчиков и CR составит 1%. Мы получаем 3000 покупателей, стоимость привлечения 1 покупателя - 10 руб. </a:t>
            </a:r>
          </a:p>
          <a:p>
            <a:pPr>
              <a:spcAft>
                <a:spcPts val="1000"/>
              </a:spcAft>
            </a:pPr>
            <a:r>
              <a:rPr lang="ru-RU" sz="1400" dirty="0">
                <a:latin typeface="Gilroy-Light"/>
                <a:ea typeface="Calibri" panose="020F0502020204030204" pitchFamily="34" charset="0"/>
                <a:cs typeface="Times New Roman" panose="02020603050405020304" pitchFamily="18" charset="0"/>
              </a:rPr>
              <a:t> 3. Реклама в </a:t>
            </a:r>
            <a:r>
              <a:rPr lang="ru-RU" sz="1400" dirty="0" err="1">
                <a:latin typeface="Gilroy-Light"/>
                <a:ea typeface="Calibri" panose="020F0502020204030204" pitchFamily="34" charset="0"/>
                <a:cs typeface="Times New Roman" panose="02020603050405020304" pitchFamily="18" charset="0"/>
              </a:rPr>
              <a:t>Телеграм</a:t>
            </a:r>
            <a:r>
              <a:rPr lang="ru-RU" sz="1400" dirty="0">
                <a:latin typeface="Gilroy-Light"/>
                <a:ea typeface="Calibri" panose="020F0502020204030204" pitchFamily="34" charset="0"/>
                <a:cs typeface="Times New Roman" panose="02020603050405020304" pitchFamily="18" charset="0"/>
              </a:rPr>
              <a:t>-каналах. Подходящие нам каналы составляют около 120 000 человек. Рекламный пост в таких каналах стоит 10 000 руб. Мы предполагаем, что конверсия от числа подписчиков и CR составит 0,5%. Мы получаем 600 покупателей, стоимость привлечения 1 покупателя - 16,7 руб. </a:t>
            </a:r>
          </a:p>
          <a:p>
            <a:pPr>
              <a:spcAft>
                <a:spcPts val="1000"/>
              </a:spcAft>
            </a:pPr>
            <a:r>
              <a:rPr lang="ru-RU" sz="1400" dirty="0">
                <a:latin typeface="Gilroy-Light"/>
                <a:ea typeface="Calibri" panose="020F0502020204030204" pitchFamily="34" charset="0"/>
                <a:cs typeface="Times New Roman" panose="02020603050405020304" pitchFamily="18" charset="0"/>
              </a:rPr>
              <a:t>Итого мы получаем, что средняя стоимость привлечения 1 клиента составляет: 11,4 руб.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ADF203D-9DE9-43D3-9BB7-02457D699928}"/>
              </a:ext>
            </a:extLst>
          </p:cNvPr>
          <p:cNvSpPr txBox="1"/>
          <p:nvPr/>
        </p:nvSpPr>
        <p:spPr>
          <a:xfrm>
            <a:off x="486684" y="1291352"/>
            <a:ext cx="9353055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монетизации: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Прямые оптовые и розничные продажи батончика массой 60г по цене 70 рублей за штуку</a:t>
            </a:r>
          </a:p>
        </p:txBody>
      </p:sp>
    </p:spTree>
    <p:extLst>
      <p:ext uri="{BB962C8B-B14F-4D97-AF65-F5344CB8AC3E}">
        <p14:creationId xmlns:p14="http://schemas.microsoft.com/office/powerpoint/2010/main" val="148172506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336583" y="76763"/>
            <a:ext cx="11242199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Себестоимость продукта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1320397" y="1274163"/>
            <a:ext cx="10503607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На примере одного батончика массой 60 г, без учета паковки, электричества, воды, зарплаты сотрудникам</a:t>
            </a: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11</a:t>
              </a:r>
              <a:endParaRPr dirty="0"/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3188386"/>
            <a:ext cx="498979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.</a:t>
            </a:r>
            <a:endParaRPr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971BFD41-96BE-4069-8CF6-8384A2C300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0421116"/>
              </p:ext>
            </p:extLst>
          </p:nvPr>
        </p:nvGraphicFramePr>
        <p:xfrm>
          <a:off x="1101768" y="2064328"/>
          <a:ext cx="10058399" cy="3969115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4517334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124708858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759034370"/>
                    </a:ext>
                  </a:extLst>
                </a:gridCol>
                <a:gridCol w="1830526">
                  <a:extLst>
                    <a:ext uri="{9D8B030D-6E8A-4147-A177-3AD203B41FA5}">
                      <a16:colId xmlns:a16="http://schemas.microsoft.com/office/drawing/2014/main" val="1266390591"/>
                    </a:ext>
                  </a:extLst>
                </a:gridCol>
                <a:gridCol w="1522273">
                  <a:extLst>
                    <a:ext uri="{9D8B030D-6E8A-4147-A177-3AD203B41FA5}">
                      <a16:colId xmlns:a16="http://schemas.microsoft.com/office/drawing/2014/main" val="3076819099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1855168357"/>
                    </a:ext>
                  </a:extLst>
                </a:gridCol>
              </a:tblGrid>
              <a:tr h="2928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Вид расходуемого сырья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Кол-во сырья на 60г (г)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</a:rPr>
                        <a:t>Себестоимость, </a:t>
                      </a:r>
                      <a:r>
                        <a:rPr lang="ru-RU" sz="1400" b="1" u="none" strike="noStrike" dirty="0" err="1">
                          <a:effectLst/>
                        </a:rPr>
                        <a:t>руб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Вид расходуемого сырья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Кол-во сырья на 60г (г)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</a:rPr>
                        <a:t>Себестоимость, </a:t>
                      </a:r>
                      <a:r>
                        <a:rPr lang="ru-RU" sz="1400" b="1" u="none" strike="noStrike" dirty="0" err="1">
                          <a:effectLst/>
                        </a:rPr>
                        <a:t>руб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055934"/>
                  </a:ext>
                </a:extLst>
              </a:tr>
              <a:tr h="20356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Гречневая крупа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0,45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Гречневая крупа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0,45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752767"/>
                  </a:ext>
                </a:extLst>
              </a:tr>
              <a:tr h="68193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Овсяная крупа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0,21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Овсяная крупа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0,21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891552"/>
                  </a:ext>
                </a:extLst>
              </a:tr>
              <a:tr h="46313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Топинамбур(сироп)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5,25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Топинамбур(сироп)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5,25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122771"/>
                  </a:ext>
                </a:extLst>
              </a:tr>
              <a:tr h="5635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Красная смородина</a:t>
                      </a:r>
                    </a:p>
                  </a:txBody>
                  <a:tcPr marL="9525" marR="9525" marT="9525" marB="0" anchor="b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7,5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1,05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Красная смородина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7,5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1,05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2599096"/>
                  </a:ext>
                </a:extLst>
              </a:tr>
              <a:tr h="6344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Порошок протеиновый</a:t>
                      </a:r>
                    </a:p>
                  </a:txBody>
                  <a:tcPr marL="9525" marR="9525" marT="9525" marB="0" anchor="b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3,3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3,3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Порошок протеиновый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3,3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3,3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5974399"/>
                  </a:ext>
                </a:extLst>
              </a:tr>
              <a:tr h="966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Итого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Итого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00375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4448168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336583" y="76763"/>
            <a:ext cx="11242199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Расчет постоянных затрат</a:t>
            </a:r>
            <a:endParaRPr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</a:t>
              </a:r>
              <a:r>
                <a:rPr dirty="0"/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3188386"/>
            <a:ext cx="498979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.</a:t>
            </a:r>
            <a:endParaRPr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971BFD41-96BE-4069-8CF6-8384A2C300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0589278"/>
              </p:ext>
            </p:extLst>
          </p:nvPr>
        </p:nvGraphicFramePr>
        <p:xfrm>
          <a:off x="895893" y="1033690"/>
          <a:ext cx="10400214" cy="5504731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3466738">
                  <a:extLst>
                    <a:ext uri="{9D8B030D-6E8A-4147-A177-3AD203B41FA5}">
                      <a16:colId xmlns:a16="http://schemas.microsoft.com/office/drawing/2014/main" val="451733400"/>
                    </a:ext>
                  </a:extLst>
                </a:gridCol>
                <a:gridCol w="3466738">
                  <a:extLst>
                    <a:ext uri="{9D8B030D-6E8A-4147-A177-3AD203B41FA5}">
                      <a16:colId xmlns:a16="http://schemas.microsoft.com/office/drawing/2014/main" val="1247088580"/>
                    </a:ext>
                  </a:extLst>
                </a:gridCol>
                <a:gridCol w="3466738">
                  <a:extLst>
                    <a:ext uri="{9D8B030D-6E8A-4147-A177-3AD203B41FA5}">
                      <a16:colId xmlns:a16="http://schemas.microsoft.com/office/drawing/2014/main" val="2759034370"/>
                    </a:ext>
                  </a:extLst>
                </a:gridCol>
              </a:tblGrid>
              <a:tr h="4693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Персонал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noFill/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Кол-во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noFill/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Оклад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noFill/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055934"/>
                  </a:ext>
                </a:extLst>
              </a:tr>
              <a:tr h="2397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Директор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55000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752767"/>
                  </a:ext>
                </a:extLst>
              </a:tr>
              <a:tr h="4031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Повар – технолог (работник на линии)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40000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891552"/>
                  </a:ext>
                </a:extLst>
              </a:tr>
              <a:tr h="2397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Технолог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122771"/>
                  </a:ext>
                </a:extLst>
              </a:tr>
              <a:tr h="4031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Менеджер по продажам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38000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2599096"/>
                  </a:ext>
                </a:extLst>
              </a:tr>
              <a:tr h="35465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Пиар-менеджер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35000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5974399"/>
                  </a:ext>
                </a:extLst>
              </a:tr>
              <a:tr h="28141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Уборщица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14000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0037592"/>
                  </a:ext>
                </a:extLst>
              </a:tr>
              <a:tr h="28141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</a:rPr>
                        <a:t>Аренда</a:t>
                      </a:r>
                      <a:endParaRPr lang="ru-RU" sz="1400" b="0" i="0" u="none" strike="noStrike" dirty="0">
                        <a:solidFill>
                          <a:schemeClr val="dk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55000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6686199"/>
                  </a:ext>
                </a:extLst>
              </a:tr>
              <a:tr h="28141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</a:rPr>
                        <a:t>Коммунальные</a:t>
                      </a:r>
                      <a:r>
                        <a:rPr lang="ru-RU" sz="1400" b="0" u="none" strike="noStrike" baseline="0" dirty="0">
                          <a:solidFill>
                            <a:schemeClr val="dk1"/>
                          </a:solidFill>
                          <a:effectLst/>
                        </a:rPr>
                        <a:t> услуги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8536206"/>
                  </a:ext>
                </a:extLst>
              </a:tr>
              <a:tr h="403188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Сырье для продукта на месяц с учетом выпуска продукции 7 </a:t>
                      </a:r>
                      <a:r>
                        <a:rPr lang="ru-RU" sz="14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тыс</a:t>
                      </a: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батончиков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7629101"/>
                  </a:ext>
                </a:extLst>
              </a:tr>
              <a:tr h="28141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Овсяная крупа 21 р/кг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70 кг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1470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9000345"/>
                  </a:ext>
                </a:extLst>
              </a:tr>
              <a:tr h="3750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Гречневая крупа</a:t>
                      </a:r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45 р/кг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70 </a:t>
                      </a: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кг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3150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2439687"/>
                  </a:ext>
                </a:extLst>
              </a:tr>
              <a:tr h="4031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Красная смородина 140 р/кг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52,5 кг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7350р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6223260"/>
                  </a:ext>
                </a:extLst>
              </a:tr>
              <a:tr h="4031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Топинамбура сироп 350р/кг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105 кг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36750р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9661301"/>
                  </a:ext>
                </a:extLst>
              </a:tr>
              <a:tr h="4031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Протеиновый порошок 550 р/кг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70 кг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38500р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5269554"/>
                  </a:ext>
                </a:extLst>
              </a:tr>
              <a:tr h="28141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390 220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8548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5995218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336583" y="76763"/>
            <a:ext cx="11242199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Расчет единоразовых расходов</a:t>
            </a:r>
            <a:endParaRPr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13</a:t>
              </a:r>
              <a:endParaRPr dirty="0"/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3188386"/>
            <a:ext cx="498979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.</a:t>
            </a:r>
            <a:endParaRPr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971BFD41-96BE-4069-8CF6-8384A2C300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149515"/>
              </p:ext>
            </p:extLst>
          </p:nvPr>
        </p:nvGraphicFramePr>
        <p:xfrm>
          <a:off x="673166" y="1194319"/>
          <a:ext cx="11021511" cy="5164209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3673837">
                  <a:extLst>
                    <a:ext uri="{9D8B030D-6E8A-4147-A177-3AD203B41FA5}">
                      <a16:colId xmlns:a16="http://schemas.microsoft.com/office/drawing/2014/main" val="451733400"/>
                    </a:ext>
                  </a:extLst>
                </a:gridCol>
                <a:gridCol w="3673837">
                  <a:extLst>
                    <a:ext uri="{9D8B030D-6E8A-4147-A177-3AD203B41FA5}">
                      <a16:colId xmlns:a16="http://schemas.microsoft.com/office/drawing/2014/main" val="1247088580"/>
                    </a:ext>
                  </a:extLst>
                </a:gridCol>
                <a:gridCol w="3673837">
                  <a:extLst>
                    <a:ext uri="{9D8B030D-6E8A-4147-A177-3AD203B41FA5}">
                      <a16:colId xmlns:a16="http://schemas.microsoft.com/office/drawing/2014/main" val="2759034370"/>
                    </a:ext>
                  </a:extLst>
                </a:gridCol>
              </a:tblGrid>
              <a:tr h="5189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Наименование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noFill/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Кол-во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noFill/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Общая сумма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noFill/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055934"/>
                  </a:ext>
                </a:extLst>
              </a:tr>
              <a:tr h="95428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Линия производства батончиков(входит следующее: блок формования пласта методом раскатки, холодильный  туннель, дисковая резка, гильотинная резка)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415 000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752767"/>
                  </a:ext>
                </a:extLst>
              </a:tr>
              <a:tr h="4824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Миксер пищевых смесей с ручным приводом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39 000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891552"/>
                  </a:ext>
                </a:extLst>
              </a:tr>
              <a:tr h="26514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Варочный котел на 30 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34 000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122771"/>
                  </a:ext>
                </a:extLst>
              </a:tr>
              <a:tr h="4458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Шкаф холодильный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2599096"/>
                  </a:ext>
                </a:extLst>
              </a:tr>
              <a:tr h="39218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Униформа для работников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5974399"/>
                  </a:ext>
                </a:extLst>
              </a:tr>
              <a:tr h="3111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Стол-мойка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12500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0037592"/>
                  </a:ext>
                </a:extLst>
              </a:tr>
              <a:tr h="3111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Стол письменный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6686199"/>
                  </a:ext>
                </a:extLst>
              </a:tr>
              <a:tr h="3111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Кресло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8536206"/>
                  </a:ext>
                </a:extLst>
              </a:tr>
              <a:tr h="4458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Канцелярия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7629101"/>
                  </a:ext>
                </a:extLst>
              </a:tr>
              <a:tr h="3111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Принтер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9000345"/>
                  </a:ext>
                </a:extLst>
              </a:tr>
              <a:tr h="4147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Итого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574 500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2439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980496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336583" y="76763"/>
            <a:ext cx="11242199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en-US" sz="3600" dirty="0"/>
              <a:t>Unit-</a:t>
            </a:r>
            <a:r>
              <a:rPr lang="ru-RU" sz="3600" dirty="0"/>
              <a:t>экономика</a:t>
            </a:r>
            <a:endParaRPr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14</a:t>
              </a:r>
              <a:endParaRPr dirty="0"/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3188386"/>
            <a:ext cx="498979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.</a:t>
            </a:r>
            <a:endParaRPr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4CF5C27E-B641-4BE4-BAF2-67CB7AAD6FCA}"/>
              </a:ext>
            </a:extLst>
          </p:cNvPr>
          <p:cNvSpPr txBox="1"/>
          <p:nvPr/>
        </p:nvSpPr>
        <p:spPr>
          <a:xfrm>
            <a:off x="860323" y="741039"/>
            <a:ext cx="10714439" cy="53553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70 рублей (цена) – 15,26 рублей (себестоимость изготовления) – 11,4 рублей (стоимость привлечения 1 клиента) = 43,34 рубля (выручка)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297 000 рублей (постоянные затраты) / 43,34 = 6 853 батончика (количество батончиков, которое необходимо реализовывать для окупаемости постоянных затрат)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первый год работы после запуска производства мы планируем производить и реализовывать  минимум 10 000 батончиков в месяц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10 000 батончиков * 43,34 рублей (выручка) - 297 000 рублей (постоянные затраты) = 136 400 руб. (прибыль за месяц) 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574 500 рублей (первоначальные инвестиции) / 136 400 рублей = 4 месяца ( срок окупаемости первоначальных инвестиции)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Таким образом, наш проект окупится и начнет приносить чистую прибыль на 5-ый месяц после запуска производства. </a:t>
            </a:r>
          </a:p>
        </p:txBody>
      </p:sp>
    </p:spTree>
    <p:extLst>
      <p:ext uri="{BB962C8B-B14F-4D97-AF65-F5344CB8AC3E}">
        <p14:creationId xmlns:p14="http://schemas.microsoft.com/office/powerpoint/2010/main" val="2675770741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30276" y="6365340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15</a:t>
              </a:r>
              <a:endParaRPr dirty="0"/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11878" y="51758"/>
            <a:ext cx="7828879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План реализации: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1744B72-A622-4B7A-8AF2-01BF5E8E1B5F}"/>
              </a:ext>
            </a:extLst>
          </p:cNvPr>
          <p:cNvSpPr txBox="1"/>
          <p:nvPr/>
        </p:nvSpPr>
        <p:spPr>
          <a:xfrm>
            <a:off x="217126" y="1230731"/>
            <a:ext cx="5745135" cy="489364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 </a:t>
            </a:r>
            <a:r>
              <a:rPr lang="ru-RU" sz="1400" b="1" u="sng" dirty="0"/>
              <a:t>Месяц 1-2</a:t>
            </a:r>
            <a:r>
              <a:rPr lang="ru-RU" sz="1400" dirty="0"/>
              <a:t>:</a:t>
            </a:r>
          </a:p>
          <a:p>
            <a:r>
              <a:rPr lang="ru-RU" sz="1400" dirty="0"/>
              <a:t>Исследование рынка: Изучение потенциала рынка протеиновых батончиков, анализ конкурентов и спроса на такой тип продукта.</a:t>
            </a:r>
          </a:p>
          <a:p>
            <a:r>
              <a:rPr lang="ru-RU" sz="1400" dirty="0"/>
              <a:t>Разработка концепции продукта: Определение основных характеристик протеинового батончика, таких как состав, вкусовые свойства, форма и упаковка.</a:t>
            </a:r>
          </a:p>
          <a:p>
            <a:r>
              <a:rPr lang="ru-RU" sz="1400" dirty="0"/>
              <a:t>Ингредиенты и поставщики: Подбор подходящих ингредиентов, проведение тестов по качеству и безопасности, установление долгосрочного сотрудничества с надежными поставщиками.</a:t>
            </a:r>
          </a:p>
          <a:p>
            <a:r>
              <a:rPr lang="ru-RU" sz="1400" dirty="0"/>
              <a:t>Разработка рецептуры: Определение оптимальных пропорций ингредиентов и разработка рецептурных карт для массового производства.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u="sng" dirty="0"/>
              <a:t>Месяц 3-4:</a:t>
            </a:r>
          </a:p>
          <a:p>
            <a:r>
              <a:rPr lang="ru-RU" sz="1400" dirty="0"/>
              <a:t>Производственное оборудование: Покупка или аренда необходимого промышленного оборудования для производства протеиновых батончиков в больших объемах.</a:t>
            </a:r>
          </a:p>
          <a:p>
            <a:r>
              <a:rPr lang="ru-RU" sz="1400" dirty="0"/>
              <a:t>Прототипирование и тестирование: Изготовление первых прототипов продукта, проведение дегустации и тестирования среди целевой аудитории, анализ обратной связи и вносимых изменений.</a:t>
            </a:r>
          </a:p>
          <a:p>
            <a:r>
              <a:rPr lang="ru-RU" sz="1400" dirty="0"/>
              <a:t>Упаковка и дизайн: Разработка дизайна упаковки, внешнего вида и брендинга протеиновых батончиков</a:t>
            </a:r>
            <a:r>
              <a:rPr lang="ru-RU" sz="1800" dirty="0"/>
              <a:t>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96D8243-54B3-41FF-9236-995B02E56510}"/>
              </a:ext>
            </a:extLst>
          </p:cNvPr>
          <p:cNvSpPr txBox="1"/>
          <p:nvPr/>
        </p:nvSpPr>
        <p:spPr>
          <a:xfrm>
            <a:off x="6096000" y="1046065"/>
            <a:ext cx="6106884" cy="504753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u="sng" dirty="0"/>
              <a:t>Месяц 5-6:</a:t>
            </a:r>
          </a:p>
          <a:p>
            <a:r>
              <a:rPr lang="ru-RU" sz="1400" dirty="0"/>
              <a:t>Маркетинговая стратегия: Разработка маркетингового плана, включающего определение целевой аудитории, позиционирование продукта, каналы продвижения и структуру цен.</a:t>
            </a:r>
          </a:p>
          <a:p>
            <a:r>
              <a:rPr lang="ru-RU" sz="1400" dirty="0"/>
              <a:t>Заключение договоров с дистрибьюторами и розничными сетями: Установление партнерских отношений с дистрибьюторами и розничными сетями для распространения протеиновых батончиков.</a:t>
            </a:r>
          </a:p>
          <a:p>
            <a:r>
              <a:rPr lang="ru-RU" sz="1400" dirty="0"/>
              <a:t>Изготовление первой партии продукта: Запуск производства первой партии протеиновых батончиков.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u="sng" dirty="0"/>
              <a:t>Месяц 7-8:</a:t>
            </a:r>
          </a:p>
          <a:p>
            <a:r>
              <a:rPr lang="ru-RU" sz="1400" dirty="0"/>
              <a:t>Масштабирование производства: Увеличение объема производства для удовлетворения растущего спроса на продукт.</a:t>
            </a:r>
          </a:p>
          <a:p>
            <a:r>
              <a:rPr lang="ru-RU" sz="1400" dirty="0"/>
              <a:t>Маркетинговые мероприятия: Продвижение протеиновых батончиков через рекламные кампании, социальные медиа, партнерства и события, укрепление бренда и увеличение осведомленности о продукте.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u="sng" dirty="0"/>
              <a:t>Месяц 9-12:</a:t>
            </a:r>
          </a:p>
          <a:p>
            <a:r>
              <a:rPr lang="ru-RU" sz="1400" dirty="0"/>
              <a:t>Оценка успеха и рост: Анализ реакции рынка на протеиновые батончики, определение уровня продаж, улучшение продукта и реагирование на обратную связь покупателей.</a:t>
            </a:r>
          </a:p>
          <a:p>
            <a:r>
              <a:rPr lang="ru-RU" sz="1400" dirty="0"/>
              <a:t>Расширение ассортимента: Разработка новых вкусовых комбинаций и вариантов протеиновых батончиков для удовлетворения разнообразных</a:t>
            </a:r>
          </a:p>
        </p:txBody>
      </p:sp>
    </p:spTree>
    <p:extLst>
      <p:ext uri="{BB962C8B-B14F-4D97-AF65-F5344CB8AC3E}">
        <p14:creationId xmlns:p14="http://schemas.microsoft.com/office/powerpoint/2010/main" val="4161529376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16</a:t>
              </a:r>
              <a:endParaRPr dirty="0"/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11878" y="51758"/>
            <a:ext cx="7828879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План развития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1744B72-A622-4B7A-8AF2-01BF5E8E1B5F}"/>
              </a:ext>
            </a:extLst>
          </p:cNvPr>
          <p:cNvSpPr txBox="1"/>
          <p:nvPr/>
        </p:nvSpPr>
        <p:spPr>
          <a:xfrm>
            <a:off x="217126" y="1230731"/>
            <a:ext cx="9443709" cy="41088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Расширение вкусового ассортимента, увеличение мощностей производства, создание собственного сайта.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Привлечение большего числа людей к нам в команду на уже имеющиеся должности технологов. Также создание новых должностей – дизайнера, который будет отвечать за дизайн упаковки, и системного администратора, который будет отвечать за наш сайт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Налаживание отношений с крупными поставщиками качественного сырья и каналами сбыта – сетями магазинов спортивного питания и фитнес-клубов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дальнейшего развития мы планируем привлекать средства из победы в грантах, частные инвестиции, заемные и собственные средства.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44048715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17</a:t>
              </a:r>
              <a:endParaRPr dirty="0"/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11878" y="51758"/>
            <a:ext cx="7828879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Результаты участия в акселераторе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A819CC-6334-4F7E-966A-85B17BEEB707}"/>
              </a:ext>
            </a:extLst>
          </p:cNvPr>
          <p:cNvSpPr txBox="1"/>
          <p:nvPr/>
        </p:nvSpPr>
        <p:spPr>
          <a:xfrm>
            <a:off x="535483" y="1931695"/>
            <a:ext cx="11300917" cy="30008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За время участия в акселераторе мы научились выделять проблемы и ценностные предложения нашего продукта, делать анализ рынка и наших конкурентов, научились считать </a:t>
            </a:r>
            <a:r>
              <a:rPr lang="en-US" dirty="0"/>
              <a:t>Unit-</a:t>
            </a:r>
            <a:r>
              <a:rPr lang="ru-RU" dirty="0"/>
              <a:t>экономику, составлять бизнес – модель. </a:t>
            </a:r>
          </a:p>
          <a:p>
            <a:pPr marL="0" marR="0" indent="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Также узнали, как реализовать нашу идею на более серьезном и профессиональном уровне.</a:t>
            </a:r>
          </a:p>
          <a:p>
            <a:pPr marL="0" marR="0" indent="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dirty="0"/>
          </a:p>
          <a:p>
            <a:pPr marL="0" marR="0" indent="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Гордимся тем, что мы приобрели много новых знаний не только в </a:t>
            </a:r>
            <a:r>
              <a:rPr lang="ru-RU" dirty="0"/>
              <a:t>области своей специализации, но и в маркетинге и экономике.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411504746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336583" y="73290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Команда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17</a:t>
              </a:r>
              <a:endParaRPr dirty="0"/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3188386"/>
            <a:ext cx="498979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.</a:t>
            </a:r>
            <a:endParaRPr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5D45319-2477-4D60-B51E-4857CBECEF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782" y="2029521"/>
            <a:ext cx="10895066" cy="432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93759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3617</TotalTime>
  <Words>2159</Words>
  <Application>Microsoft Office PowerPoint</Application>
  <PresentationFormat>Широкоэкранный</PresentationFormat>
  <Paragraphs>359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9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Надежда Сагакянц</cp:lastModifiedBy>
  <cp:revision>32</cp:revision>
  <dcterms:modified xsi:type="dcterms:W3CDTF">2023-12-01T17:05:37Z</dcterms:modified>
</cp:coreProperties>
</file>