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8" r:id="rId9"/>
    <p:sldId id="307" r:id="rId10"/>
    <p:sldId id="267" r:id="rId11"/>
    <p:sldId id="268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9" d="100"/>
          <a:sy n="109" d="100"/>
        </p:scale>
        <p:origin x="354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23.svg"/><Relationship Id="rId26" Type="http://schemas.openxmlformats.org/officeDocument/2006/relationships/image" Target="../media/image31.svg"/><Relationship Id="rId39" Type="http://schemas.openxmlformats.org/officeDocument/2006/relationships/image" Target="../media/image44.png"/><Relationship Id="rId21" Type="http://schemas.openxmlformats.org/officeDocument/2006/relationships/image" Target="../media/image35.png"/><Relationship Id="rId34" Type="http://schemas.openxmlformats.org/officeDocument/2006/relationships/image" Target="../media/image39.svg"/><Relationship Id="rId42" Type="http://schemas.openxmlformats.org/officeDocument/2006/relationships/image" Target="../media/image47.svg"/><Relationship Id="rId47" Type="http://schemas.openxmlformats.org/officeDocument/2006/relationships/image" Target="../media/image48.png"/><Relationship Id="rId50" Type="http://schemas.openxmlformats.org/officeDocument/2006/relationships/image" Target="../media/image55.svg"/><Relationship Id="rId55" Type="http://schemas.openxmlformats.org/officeDocument/2006/relationships/image" Target="../media/image52.png"/><Relationship Id="rId63" Type="http://schemas.openxmlformats.org/officeDocument/2006/relationships/image" Target="../media/image56.png"/><Relationship Id="rId68" Type="http://schemas.openxmlformats.org/officeDocument/2006/relationships/image" Target="../media/image73.svg"/><Relationship Id="rId76" Type="http://schemas.openxmlformats.org/officeDocument/2006/relationships/image" Target="../media/image81.svg"/><Relationship Id="rId84" Type="http://schemas.openxmlformats.org/officeDocument/2006/relationships/image" Target="../media/image89.svg"/><Relationship Id="rId89" Type="http://schemas.openxmlformats.org/officeDocument/2006/relationships/image" Target="../media/image69.png"/><Relationship Id="rId7" Type="http://schemas.openxmlformats.org/officeDocument/2006/relationships/image" Target="../media/image28.png"/><Relationship Id="rId71" Type="http://schemas.openxmlformats.org/officeDocument/2006/relationships/image" Target="../media/image60.png"/><Relationship Id="rId2" Type="http://schemas.openxmlformats.org/officeDocument/2006/relationships/image" Target="../media/image25.png"/><Relationship Id="rId16" Type="http://schemas.openxmlformats.org/officeDocument/2006/relationships/image" Target="../media/image21.svg"/><Relationship Id="rId29" Type="http://schemas.openxmlformats.org/officeDocument/2006/relationships/image" Target="../media/image39.png"/><Relationship Id="rId11" Type="http://schemas.openxmlformats.org/officeDocument/2006/relationships/image" Target="../media/image30.png"/><Relationship Id="rId24" Type="http://schemas.openxmlformats.org/officeDocument/2006/relationships/image" Target="../media/image29.svg"/><Relationship Id="rId32" Type="http://schemas.openxmlformats.org/officeDocument/2006/relationships/image" Target="../media/image37.svg"/><Relationship Id="rId37" Type="http://schemas.openxmlformats.org/officeDocument/2006/relationships/image" Target="../media/image43.png"/><Relationship Id="rId40" Type="http://schemas.openxmlformats.org/officeDocument/2006/relationships/image" Target="../media/image45.svg"/><Relationship Id="rId45" Type="http://schemas.openxmlformats.org/officeDocument/2006/relationships/image" Target="../media/image47.png"/><Relationship Id="rId53" Type="http://schemas.openxmlformats.org/officeDocument/2006/relationships/image" Target="../media/image51.png"/><Relationship Id="rId58" Type="http://schemas.openxmlformats.org/officeDocument/2006/relationships/image" Target="../media/image63.svg"/><Relationship Id="rId66" Type="http://schemas.openxmlformats.org/officeDocument/2006/relationships/image" Target="../media/image71.svg"/><Relationship Id="rId74" Type="http://schemas.openxmlformats.org/officeDocument/2006/relationships/image" Target="../media/image79.svg"/><Relationship Id="rId79" Type="http://schemas.openxmlformats.org/officeDocument/2006/relationships/image" Target="../media/image64.png"/><Relationship Id="rId87" Type="http://schemas.openxmlformats.org/officeDocument/2006/relationships/image" Target="../media/image68.png"/><Relationship Id="rId5" Type="http://schemas.openxmlformats.org/officeDocument/2006/relationships/image" Target="../media/image27.png"/><Relationship Id="rId61" Type="http://schemas.openxmlformats.org/officeDocument/2006/relationships/image" Target="../media/image55.png"/><Relationship Id="rId82" Type="http://schemas.openxmlformats.org/officeDocument/2006/relationships/image" Target="../media/image87.svg"/><Relationship Id="rId90" Type="http://schemas.openxmlformats.org/officeDocument/2006/relationships/image" Target="../media/image95.svg"/><Relationship Id="rId19" Type="http://schemas.openxmlformats.org/officeDocument/2006/relationships/image" Target="../media/image34.png"/><Relationship Id="rId4" Type="http://schemas.openxmlformats.org/officeDocument/2006/relationships/image" Target="../media/image9.svg"/><Relationship Id="rId9" Type="http://schemas.openxmlformats.org/officeDocument/2006/relationships/image" Target="../media/image29.png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38.png"/><Relationship Id="rId30" Type="http://schemas.openxmlformats.org/officeDocument/2006/relationships/image" Target="../media/image35.svg"/><Relationship Id="rId35" Type="http://schemas.openxmlformats.org/officeDocument/2006/relationships/image" Target="../media/image42.png"/><Relationship Id="rId43" Type="http://schemas.openxmlformats.org/officeDocument/2006/relationships/image" Target="../media/image46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69" Type="http://schemas.openxmlformats.org/officeDocument/2006/relationships/image" Target="../media/image59.png"/><Relationship Id="rId77" Type="http://schemas.openxmlformats.org/officeDocument/2006/relationships/image" Target="../media/image63.png"/><Relationship Id="rId8" Type="http://schemas.openxmlformats.org/officeDocument/2006/relationships/image" Target="../media/image13.svg"/><Relationship Id="rId51" Type="http://schemas.openxmlformats.org/officeDocument/2006/relationships/image" Target="../media/image50.png"/><Relationship Id="rId72" Type="http://schemas.openxmlformats.org/officeDocument/2006/relationships/image" Target="../media/image77.svg"/><Relationship Id="rId80" Type="http://schemas.openxmlformats.org/officeDocument/2006/relationships/image" Target="../media/image85.svg"/><Relationship Id="rId85" Type="http://schemas.openxmlformats.org/officeDocument/2006/relationships/image" Target="../media/image67.png"/><Relationship Id="rId3" Type="http://schemas.openxmlformats.org/officeDocument/2006/relationships/image" Target="../media/image26.png"/><Relationship Id="rId12" Type="http://schemas.openxmlformats.org/officeDocument/2006/relationships/image" Target="../media/image17.svg"/><Relationship Id="rId17" Type="http://schemas.openxmlformats.org/officeDocument/2006/relationships/image" Target="../media/image33.png"/><Relationship Id="rId25" Type="http://schemas.openxmlformats.org/officeDocument/2006/relationships/image" Target="../media/image37.png"/><Relationship Id="rId33" Type="http://schemas.openxmlformats.org/officeDocument/2006/relationships/image" Target="../media/image41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54.png"/><Relationship Id="rId67" Type="http://schemas.openxmlformats.org/officeDocument/2006/relationships/image" Target="../media/image58.png"/><Relationship Id="rId20" Type="http://schemas.openxmlformats.org/officeDocument/2006/relationships/image" Target="../media/image25.svg"/><Relationship Id="rId41" Type="http://schemas.openxmlformats.org/officeDocument/2006/relationships/image" Target="../media/image45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70" Type="http://schemas.openxmlformats.org/officeDocument/2006/relationships/image" Target="../media/image75.svg"/><Relationship Id="rId75" Type="http://schemas.openxmlformats.org/officeDocument/2006/relationships/image" Target="../media/image62.png"/><Relationship Id="rId83" Type="http://schemas.openxmlformats.org/officeDocument/2006/relationships/image" Target="../media/image66.png"/><Relationship Id="rId88" Type="http://schemas.openxmlformats.org/officeDocument/2006/relationships/image" Target="../media/image9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5" Type="http://schemas.openxmlformats.org/officeDocument/2006/relationships/image" Target="../media/image32.png"/><Relationship Id="rId23" Type="http://schemas.openxmlformats.org/officeDocument/2006/relationships/image" Target="../media/image36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49.png"/><Relationship Id="rId57" Type="http://schemas.openxmlformats.org/officeDocument/2006/relationships/image" Target="../media/image53.png"/><Relationship Id="rId10" Type="http://schemas.openxmlformats.org/officeDocument/2006/relationships/image" Target="../media/image15.svg"/><Relationship Id="rId31" Type="http://schemas.openxmlformats.org/officeDocument/2006/relationships/image" Target="../media/image40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57.png"/><Relationship Id="rId73" Type="http://schemas.openxmlformats.org/officeDocument/2006/relationships/image" Target="../media/image61.png"/><Relationship Id="rId78" Type="http://schemas.openxmlformats.org/officeDocument/2006/relationships/image" Target="../media/image83.svg"/><Relationship Id="rId81" Type="http://schemas.openxmlformats.org/officeDocument/2006/relationships/image" Target="../media/image65.png"/><Relationship Id="rId86" Type="http://schemas.openxmlformats.org/officeDocument/2006/relationships/image" Target="../media/image9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Разработка кондитерского крема из растительного сырья</a:t>
            </a:r>
            <a:endParaRPr sz="4000" dirty="0" smtClean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Спикер - Тесленко Алина Вячеславовна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7712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Описание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983814" y="2358048"/>
            <a:ext cx="6021180" cy="3248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2700" marR="630555" lvl="0"/>
            <a:r>
              <a:rPr lang="ru-RU" sz="1600" dirty="0" smtClean="0">
                <a:sym typeface="Gilroy-Light"/>
              </a:rPr>
              <a:t>	</a:t>
            </a:r>
            <a:r>
              <a:rPr lang="ru-RU" sz="2000" dirty="0" smtClean="0">
                <a:solidFill>
                  <a:schemeClr val="dk1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  <a:sym typeface="Trebuchet MS"/>
              </a:rPr>
              <a:t>Данный</a:t>
            </a:r>
            <a:r>
              <a:rPr lang="ru-RU" dirty="0" smtClean="0">
                <a:sym typeface="Trebuchet MS"/>
              </a:rPr>
              <a:t>   </a:t>
            </a:r>
            <a:r>
              <a:rPr lang="ru-RU" sz="2000" dirty="0" err="1" smtClean="0">
                <a:solidFill>
                  <a:schemeClr val="dk1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  <a:sym typeface="Trebuchet MS"/>
              </a:rPr>
              <a:t>стартап</a:t>
            </a:r>
            <a:r>
              <a:rPr lang="ru-RU" sz="2000" dirty="0" smtClean="0">
                <a:solidFill>
                  <a:schemeClr val="dk1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  <a:sym typeface="Trebuchet MS"/>
              </a:rPr>
              <a:t>-проект</a:t>
            </a:r>
            <a:r>
              <a:rPr lang="ru-RU" sz="2000" dirty="0">
                <a:solidFill>
                  <a:schemeClr val="dk1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  <a:sym typeface="Trebuchet MS"/>
              </a:rPr>
              <a:t>, направленный на разработку и производство высококачественного растительного кондитерского крема для использования в кондитерских изделиях. Этот крем разрабатывается с учетом современных потребительских требований к здоровому и экологически чистому питанию, а также растущего интереса к вегетарианству и </a:t>
            </a:r>
            <a:r>
              <a:rPr lang="ru-RU" sz="2000" dirty="0" err="1">
                <a:solidFill>
                  <a:schemeClr val="dk1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  <a:sym typeface="Trebuchet MS"/>
              </a:rPr>
              <a:t>веганству</a:t>
            </a:r>
            <a:r>
              <a:rPr lang="ru-RU" sz="2000" dirty="0">
                <a:solidFill>
                  <a:schemeClr val="dk1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  <a:sym typeface="Trebuchet MS"/>
              </a:rPr>
              <a:t>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672" y="1385554"/>
            <a:ext cx="3885066" cy="2757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992" y="4142698"/>
            <a:ext cx="3971123" cy="25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846369"/>
            <a:ext cx="115041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Как работает </a:t>
            </a:r>
            <a:r>
              <a:rPr lang="ru-RU" sz="3600" dirty="0" err="1" smtClean="0"/>
              <a:t>стартап</a:t>
            </a:r>
            <a:r>
              <a:rPr lang="ru-RU" sz="3600" dirty="0"/>
              <a:t> </a:t>
            </a:r>
            <a:r>
              <a:rPr lang="ru-RU" sz="3600" dirty="0" smtClean="0"/>
              <a:t>– проект (бизнес – модель)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2608" y="1733743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Исследование и разработка: Стартап будет инвестировать в исследования, чтобы разработать и улучшить технологию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кондитерского крема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14" y="2660700"/>
            <a:ext cx="3499407" cy="104860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52608" y="3759770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Производство и процесс переработки: Будет важно создать безопасную и соответствующую стандартам пищевой промышленности среду для обработки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крема.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99" y="4468947"/>
            <a:ext cx="3676207" cy="131685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43889" y="5870995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Распространение: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определять эффективную систему распределения своих продуктов. Это может включать продажи через онлайн-магазины,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магазины, и др.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283" y="1605414"/>
            <a:ext cx="2603218" cy="82303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096000" y="247891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Партнерство с поставщиками насекомых: Стартап будет искать и устанавливать партнерства с поставщиками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сливок,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обеспечить постоянное снабжение высококачественными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производства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78062" y="476004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Маркетинг и продажи: Стартап будет разрабатывать маркетинговые стратегии для продвижения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кондитерского крема.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2399" y="3414661"/>
            <a:ext cx="2444708" cy="13229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911" y="1408919"/>
            <a:ext cx="1853345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86154"/>
            <a:ext cx="1065586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 (потенциальные заказчики)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668107" y="1829499"/>
            <a:ext cx="6096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целевая аудитория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веганов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вегетарианцев, ищущих альтернативные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животным продуктам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следящие за здоровьем и питанием, и ищущие низкокалорийные и нежирные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кремы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 осознанные потребители, поддерживающие продукцию с меньшим экологическим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воздействием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Кондитерские и кафе, предлагающие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веганские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вегетарианские десерты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27" y="1792245"/>
            <a:ext cx="2048434" cy="22008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958" y="2892668"/>
            <a:ext cx="2719052" cy="194479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14" y="5090537"/>
            <a:ext cx="3657917" cy="162777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0996" y="4607168"/>
            <a:ext cx="2995758" cy="211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623888" y="101554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3857" y="2146342"/>
            <a:ext cx="103536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algn="ctr">
              <a:buClr>
                <a:srgbClr val="000000"/>
              </a:buClr>
              <a:buFont typeface="Arial"/>
            </a:pP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"</a:t>
            </a:r>
            <a:r>
              <a:rPr lang="ru-RU" sz="2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VegiCream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имеет потенциал удовлетворить растущий спрос на растительные и </a:t>
            </a:r>
            <a:r>
              <a:rPr lang="ru-RU" sz="2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экологичные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продукты в кондитерской индустрии. С обоснованной стратегией маркетинга и дифференцированным продуктом, он может успешно привлечь целевую аудиторию и обеспечить прибыльность.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333" y="3708990"/>
            <a:ext cx="3122485" cy="30093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657" y="3953118"/>
            <a:ext cx="4177495" cy="266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25649" y="87146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8427" y="180896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кондитерского крема из растительного сырья сегодня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некоторые конкуренты. Однако, мы видим возможность отличиться от них благодаря нашей уникальной технологии и качественному продукту. Мы также видим растущий спрос на альтернативные источники питания и устойчивые продукты, что может помочь нам привлечь больше клиентов.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832" y="4196972"/>
            <a:ext cx="2914141" cy="16948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80" y="3745117"/>
            <a:ext cx="2712955" cy="195088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9557" y="1514170"/>
            <a:ext cx="3718882" cy="135342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7729511" y="2931128"/>
            <a:ext cx="3978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Кондитерское предприятие «</a:t>
            </a:r>
            <a:r>
              <a:rPr lang="ru-RU" dirty="0" err="1"/>
              <a:t>Элза</a:t>
            </a:r>
            <a:r>
              <a:rPr lang="ru-RU" dirty="0"/>
              <a:t>»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603943" y="5707141"/>
            <a:ext cx="3900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Кондитерская фабрика «КОНТЕК»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8447" y="5919072"/>
            <a:ext cx="5012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Кондитерская компания «Русские традиции»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5483" y="102534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Оценка рынка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20955" y="2399677"/>
            <a:ext cx="79160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Растущий спрос на растительные продукты в пищевой промышленности для потребителей заинтересованных в здоровом образе жизни и экологических аспектах.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уникальной рецептуры, позволяющая получить конкурентное преимущество и привлечь внимание потребителей.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партнерства с производителями пищевых продуктов, которые заинтересованы в расширении ассортимента растительных продуктов и внедрении инноваций в свою продукцию.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расширения бизнеса на международный рынок, где спрос на растительные продукты постоянно растет.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A253BC-5CAE-C30D-2096-27583A68B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335" y="2752725"/>
            <a:ext cx="3462904" cy="231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913" y="1906786"/>
            <a:ext cx="4781087" cy="3376642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6480"/>
            <a:ext cx="954050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Планы и запрос на инвестиции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80266" y="1809709"/>
            <a:ext cx="79160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рассчитан на разработку рецептуры с последующей реализацией, из этого следует: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Себестоимость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- оценивается в 550 за литр (примерно), включая сырье, трудозатраты и производственные расходы.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Рекомендуемая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розничная цена: Определяется в 500 за литр, учитывая конкурентоспособность на рынке и потребительский спрос.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Прогнозируемая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прибыль: Ожидаемая прибыль рассчитывается на основе объема продаж, уровня цен и затрат на маркетинг и расширение бизнеса.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Маржа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прибыли: Примерная маржа прибыли составляет 25%, что позволяет обеспечить стабильную прибыльность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7218407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1439"/>
            <a:ext cx="1107572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Календарный план реализации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21627" y="2207587"/>
            <a:ext cx="78091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календарный план включает следующие этапы: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2023 - анализ рынка и конкурентов, разработка бизнес-плана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2023 - исследование и разработка технологии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кондитерского крема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2024 - проектирование производственной линии и запуск ее установки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2024 - получение необходимых разрешений и сертификаций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2024 - начало производства и создание продуктового портфеля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2024 - запуск маркетинговой и рекламной кампании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 2024 - начало розничных и оптовых продаж</a:t>
            </a:r>
          </a:p>
        </p:txBody>
      </p:sp>
    </p:spTree>
    <p:extLst>
      <p:ext uri="{BB962C8B-B14F-4D97-AF65-F5344CB8AC3E}">
        <p14:creationId xmlns:p14="http://schemas.microsoft.com/office/powerpoint/2010/main" val="27122190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r>
              <a:t/>
            </a:r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r>
              <a:t/>
            </a:r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r>
              <a:t/>
            </a:r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r>
              <a:t/>
            </a:r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r>
              <a:t/>
            </a:r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/>
              <a:t>+7 (950) </a:t>
            </a:r>
            <a:r>
              <a:rPr lang="ru-RU"/>
              <a:t>842 </a:t>
            </a:r>
            <a:r>
              <a:rPr lang="ru-RU" smtClean="0"/>
              <a:t>8674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mtClean="0"/>
              <a:t>alina.teslenko.02@mail.ru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3193</TotalTime>
  <Words>634</Words>
  <Application>Microsoft Office PowerPoint</Application>
  <PresentationFormat>Широкоэкранный</PresentationFormat>
  <Paragraphs>77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Сердюк Валентина Александровна</cp:lastModifiedBy>
  <cp:revision>50</cp:revision>
  <dcterms:modified xsi:type="dcterms:W3CDTF">2023-11-29T10:53:58Z</dcterms:modified>
</cp:coreProperties>
</file>