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72" r:id="rId3"/>
    <p:sldId id="283" r:id="rId4"/>
    <p:sldId id="257" r:id="rId5"/>
    <p:sldId id="279" r:id="rId6"/>
    <p:sldId id="286" r:id="rId7"/>
    <p:sldId id="277" r:id="rId8"/>
    <p:sldId id="278" r:id="rId9"/>
    <p:sldId id="281" r:id="rId10"/>
    <p:sldId id="287" r:id="rId11"/>
    <p:sldId id="282" r:id="rId12"/>
    <p:sldId id="284" r:id="rId13"/>
    <p:sldId id="285" r:id="rId14"/>
    <p:sldId id="27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19E"/>
    <a:srgbClr val="E31A27"/>
    <a:srgbClr val="FFFFFF"/>
    <a:srgbClr val="2E7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>
        <p:scale>
          <a:sx n="96" d="100"/>
          <a:sy n="96" d="100"/>
        </p:scale>
        <p:origin x="-168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026C596-E210-221F-E9D1-861BC0A834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8BF14C8-A1B9-59B8-9D49-8724D33D5A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A1A57-2209-438B-9CBF-9C57DA4A7D74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C4D90D5-CD6C-AF13-36A4-C8949A0B51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33916CE-4E46-C8A0-E394-CFD8D2EF4C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8F031-AC4A-4C23-9D42-CAB22A6FF9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02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628B3737-5F34-BE0A-7526-0CF8E149A6D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9" b="7588"/>
          <a:stretch/>
        </p:blipFill>
        <p:spPr bwMode="auto">
          <a:xfrm rot="5400000">
            <a:off x="2743198" y="-2743200"/>
            <a:ext cx="6857999" cy="1234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D191F4-A4B2-BEA6-7348-534436CD7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6200" y="1937872"/>
            <a:ext cx="8305800" cy="2387600"/>
          </a:xfrm>
          <a:solidFill>
            <a:srgbClr val="FFFFFF">
              <a:alpha val="50196"/>
            </a:srgbClr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B2D1A4A-0E0E-79AA-387C-297B339BC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6200" y="4522452"/>
            <a:ext cx="8305800" cy="1655762"/>
          </a:xfrm>
          <a:solidFill>
            <a:srgbClr val="FFFFFF">
              <a:alpha val="50196"/>
            </a:srgbClr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7ED902-911C-B1E8-99E9-3F2B2A6DB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932ADEC-2804-F642-1315-D958813A4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78A3B57-FCD5-2D6C-C880-AF446BF56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E4E8F684-FB17-4122-C2D6-F677BFEC0C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-1"/>
            <a:ext cx="3227162" cy="1296381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D88FD3D9-1AD0-0964-CF7D-3512BE224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52" b="79771" l="5000" r="98750">
                        <a14:foregroundMark x1="41031" y1="61696" x2="46406" y2="68926"/>
                        <a14:foregroundMark x1="33002" y1="50897" x2="40378" y2="60818"/>
                        <a14:foregroundMark x1="26229" y1="41786" x2="30676" y2="47767"/>
                        <a14:foregroundMark x1="47779" y1="47880" x2="47813" y2="50365"/>
                        <a14:foregroundMark x1="47544" y1="30498" x2="47752" y2="45896"/>
                        <a14:foregroundMark x1="47344" y1="15746" x2="47481" y2="25832"/>
                        <a14:foregroundMark x1="47813" y1="50365" x2="45444" y2="54172"/>
                        <a14:foregroundMark x1="25549" y1="74294" x2="9063" y2="71011"/>
                        <a14:foregroundMark x1="6401" y1="50041" x2="5000" y2="38999"/>
                        <a14:foregroundMark x1="9063" y1="71011" x2="7042" y2="55089"/>
                        <a14:foregroundMark x1="15341" y1="25401" x2="20781" y2="18248"/>
                        <a14:foregroundMark x1="5000" y1="38999" x2="12982" y2="28503"/>
                        <a14:foregroundMark x1="20781" y1="18248" x2="46250" y2="18352"/>
                        <a14:foregroundMark x1="54063" y1="54119" x2="70391" y2="73931"/>
                        <a14:foregroundMark x1="70391" y1="73931" x2="91328" y2="68196"/>
                        <a14:foregroundMark x1="91328" y1="68196" x2="95938" y2="54536"/>
                        <a14:foregroundMark x1="28393" y1="57362" x2="30391" y2="68926"/>
                        <a14:foregroundMark x1="27069" y1="49700" x2="27504" y2="52217"/>
                        <a14:foregroundMark x1="24530" y1="35006" x2="24599" y2="35408"/>
                        <a14:foregroundMark x1="22734" y1="24609" x2="23696" y2="30179"/>
                        <a14:foregroundMark x1="30391" y1="68926" x2="30391" y2="69656"/>
                        <a14:foregroundMark x1="17591" y1="69506" x2="17656" y2="71011"/>
                        <a14:foregroundMark x1="16949" y1="54687" x2="17384" y2="64726"/>
                        <a14:foregroundMark x1="16497" y1="44231" x2="16669" y2="48209"/>
                        <a14:foregroundMark x1="16094" y1="34932" x2="16258" y2="38721"/>
                        <a14:foregroundMark x1="32258" y1="76656" x2="36641" y2="77372"/>
                        <a14:foregroundMark x1="13672" y1="73618" x2="28437" y2="76031"/>
                        <a14:foregroundMark x1="36641" y1="77372" x2="42716" y2="73246"/>
                        <a14:foregroundMark x1="32500" y1="78624" x2="10859" y2="72888"/>
                        <a14:foregroundMark x1="6898" y1="49471" x2="5938" y2="43796"/>
                        <a14:foregroundMark x1="8826" y1="60868" x2="7717" y2="54314"/>
                        <a14:foregroundMark x1="9279" y1="63550" x2="8963" y2="61682"/>
                        <a14:foregroundMark x1="10859" y1="72888" x2="9459" y2="64614"/>
                        <a14:foregroundMark x1="39388" y1="41939" x2="44219" y2="49635"/>
                        <a14:foregroundMark x1="30633" y1="27996" x2="37253" y2="38540"/>
                        <a14:foregroundMark x1="27656" y1="23253" x2="28523" y2="24635"/>
                        <a14:foregroundMark x1="4844" y1="16256" x2="4844" y2="48279"/>
                        <a14:foregroundMark x1="10674" y1="65345" x2="13750" y2="74348"/>
                        <a14:foregroundMark x1="9634" y1="62300" x2="9792" y2="62764"/>
                        <a14:foregroundMark x1="7134" y1="54984" x2="9031" y2="60536"/>
                        <a14:foregroundMark x1="4844" y1="48279" x2="5715" y2="50829"/>
                        <a14:foregroundMark x1="13750" y1="74348" x2="32031" y2="79771"/>
                        <a14:foregroundMark x1="7896" y1="14198" x2="29141" y2="14494"/>
                        <a14:foregroundMark x1="29141" y1="14494" x2="46953" y2="14181"/>
                        <a14:foregroundMark x1="61406" y1="28989" x2="61406" y2="28989"/>
                        <a14:foregroundMark x1="64375" y1="18665" x2="89688" y2="20542"/>
                        <a14:foregroundMark x1="89688" y1="20542" x2="96328" y2="48175"/>
                        <a14:foregroundMark x1="96328" y1="48175" x2="84297" y2="76330"/>
                        <a14:foregroundMark x1="84297" y1="76330" x2="60547" y2="70490"/>
                        <a14:foregroundMark x1="60547" y1="70490" x2="54453" y2="36184"/>
                        <a14:foregroundMark x1="54453" y1="36184" x2="65078" y2="19917"/>
                        <a14:foregroundMark x1="70156" y1="21794" x2="72422" y2="69656"/>
                        <a14:foregroundMark x1="72422" y1="69656" x2="72422" y2="69656"/>
                        <a14:foregroundMark x1="79766" y1="23462" x2="81797" y2="58081"/>
                        <a14:foregroundMark x1="98594" y1="54849" x2="81953" y2="75495"/>
                        <a14:foregroundMark x1="81953" y1="75495" x2="58281" y2="66945"/>
                        <a14:foregroundMark x1="58281" y1="66945" x2="53281" y2="54640"/>
                        <a14:foregroundMark x1="87813" y1="74244" x2="66016" y2="74870"/>
                        <a14:foregroundMark x1="66016" y1="74870" x2="81797" y2="78311"/>
                        <a14:foregroundMark x1="61953" y1="73201" x2="82266" y2="78832"/>
                        <a14:foregroundMark x1="82266" y1="78832" x2="97188" y2="59437"/>
                        <a14:foregroundMark x1="97188" y1="59437" x2="96875" y2="56621"/>
                        <a14:foregroundMark x1="64766" y1="19082" x2="87734" y2="16163"/>
                        <a14:foregroundMark x1="87734" y1="16163" x2="65625" y2="17101"/>
                        <a14:foregroundMark x1="65625" y1="17101" x2="90313" y2="20855"/>
                        <a14:foregroundMark x1="90313" y1="20855" x2="69766" y2="17727"/>
                        <a14:foregroundMark x1="69766" y1="17727" x2="63047" y2="19708"/>
                        <a14:foregroundMark x1="53438" y1="54223" x2="68984" y2="74661"/>
                        <a14:foregroundMark x1="68984" y1="74661" x2="92188" y2="66528"/>
                        <a14:foregroundMark x1="92188" y1="66528" x2="71953" y2="78728"/>
                        <a14:foregroundMark x1="71953" y1="78728" x2="56406" y2="65485"/>
                        <a14:foregroundMark x1="88594" y1="75495" x2="94063" y2="66423"/>
                        <a14:foregroundMark x1="98828" y1="56100" x2="94141" y2="69343"/>
                        <a14:foregroundMark x1="95234" y1="67675" x2="75625" y2="79353"/>
                        <a14:foregroundMark x1="75625" y1="79353" x2="55781" y2="66111"/>
                        <a14:foregroundMark x1="55781" y1="66111" x2="53125" y2="55057"/>
                        <a14:foregroundMark x1="69766" y1="15224" x2="62734" y2="18457"/>
                        <a14:foregroundMark x1="72734" y1="14807" x2="79766" y2="14077"/>
                        <a14:foregroundMark x1="78203" y1="13452" x2="64453" y2="17101"/>
                        <a14:foregroundMark x1="86797" y1="17101" x2="73516" y2="14807"/>
                        <a14:backgroundMark x1="4844" y1="12930" x2="45313" y2="73827"/>
                        <a14:backgroundMark x1="48125" y1="26486" x2="20547" y2="65172"/>
                        <a14:backgroundMark x1="20547" y1="65172" x2="26719" y2="35454"/>
                        <a14:backgroundMark x1="26719" y1="35454" x2="9922" y2="62565"/>
                        <a14:backgroundMark x1="9922" y1="62565" x2="32109" y2="75912"/>
                        <a14:backgroundMark x1="32109" y1="75912" x2="48438" y2="48071"/>
                        <a14:backgroundMark x1="48438" y1="48071" x2="33516" y2="21794"/>
                        <a14:backgroundMark x1="33516" y1="21794" x2="3281" y2="56517"/>
                        <a14:backgroundMark x1="20859" y1="17414" x2="20859" y2="17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47" t="10307" b="15211"/>
          <a:stretch/>
        </p:blipFill>
        <p:spPr>
          <a:xfrm>
            <a:off x="11015099" y="1567"/>
            <a:ext cx="1168804" cy="13323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B3A769A-3C15-8BA3-2E05-9FE2072EF31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62714" y="0"/>
            <a:ext cx="1401883" cy="1312366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677AA987-7B02-169D-2FBA-F78B1E398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181" b="79771" l="5000" r="95938">
                        <a14:foregroundMark x1="6328" y1="15016" x2="46406" y2="68926"/>
                        <a14:foregroundMark x1="47344" y1="15746" x2="47813" y2="50365"/>
                        <a14:foregroundMark x1="47813" y1="50365" x2="32109" y2="75600"/>
                        <a14:foregroundMark x1="32109" y1="75600" x2="9063" y2="71011"/>
                        <a14:foregroundMark x1="9063" y1="71011" x2="5000" y2="38999"/>
                        <a14:foregroundMark x1="5000" y1="38999" x2="20781" y2="18248"/>
                        <a14:foregroundMark x1="20781" y1="18248" x2="46250" y2="18352"/>
                        <a14:foregroundMark x1="54063" y1="54119" x2="70391" y2="73931"/>
                        <a14:foregroundMark x1="70391" y1="73931" x2="91328" y2="68196"/>
                        <a14:foregroundMark x1="91328" y1="68196" x2="95938" y2="54536"/>
                        <a14:foregroundMark x1="22734" y1="24609" x2="30391" y2="68926"/>
                        <a14:foregroundMark x1="30391" y1="68926" x2="30391" y2="69656"/>
                        <a14:foregroundMark x1="16094" y1="34932" x2="17656" y2="71011"/>
                        <a14:foregroundMark x1="13672" y1="73618" x2="36641" y2="77372"/>
                        <a14:foregroundMark x1="36641" y1="77372" x2="45391" y2="71429"/>
                        <a14:foregroundMark x1="32500" y1="78624" x2="10859" y2="72888"/>
                        <a14:foregroundMark x1="10859" y1="72888" x2="5938" y2="43796"/>
                        <a14:foregroundMark x1="27656" y1="23253" x2="44219" y2="49635"/>
                        <a14:foregroundMark x1="4844" y1="15641" x2="4844" y2="48279"/>
                        <a14:foregroundMark x1="4844" y1="48279" x2="13750" y2="74348"/>
                        <a14:foregroundMark x1="13750" y1="74348" x2="32031" y2="79771"/>
                        <a14:foregroundMark x1="6641" y1="14181" x2="29141" y2="14494"/>
                        <a14:foregroundMark x1="29141" y1="14494" x2="46953" y2="141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307" r="49163" b="15211"/>
          <a:stretch/>
        </p:blipFill>
        <p:spPr>
          <a:xfrm>
            <a:off x="9752445" y="13399"/>
            <a:ext cx="1168805" cy="128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1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79A972-7B02-BCC6-2FEA-F54E871F8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98" y="1"/>
            <a:ext cx="11310001" cy="799049"/>
          </a:xfrm>
        </p:spPr>
        <p:txBody>
          <a:bodyPr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A0B111-A0F3-C181-DA20-C0AEC0182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8890"/>
            <a:ext cx="11270942" cy="52980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94716E-2234-66FA-0D93-05947E0EF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781CB60-EA4B-D2C4-F628-B28EF942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3381ED8-4B34-1CDE-8833-538985F1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B58E0AA8-803F-21A1-A2E8-2FBD1AC92FE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71" b="10970"/>
          <a:stretch/>
        </p:blipFill>
        <p:spPr bwMode="auto">
          <a:xfrm rot="5400000">
            <a:off x="-3039034" y="3039034"/>
            <a:ext cx="6857999" cy="77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F790220-D8B1-C127-8016-D8FDAE025D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0854" y="-1"/>
            <a:ext cx="882000" cy="79905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91BD6B1-0EF4-CF52-64C6-6E0CD4ED3D68}"/>
              </a:ext>
            </a:extLst>
          </p:cNvPr>
          <p:cNvCxnSpPr/>
          <p:nvPr userDrawn="1"/>
        </p:nvCxnSpPr>
        <p:spPr>
          <a:xfrm>
            <a:off x="0" y="799050"/>
            <a:ext cx="12192000" cy="0"/>
          </a:xfrm>
          <a:prstGeom prst="line">
            <a:avLst/>
          </a:prstGeom>
          <a:ln w="57150">
            <a:solidFill>
              <a:srgbClr val="2F51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83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9F2A1C-34C5-CFE6-AF09-C4DF50D5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7E62AAE-A9AF-9F5E-4BCC-F4106CF2C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8AEFF0-A7F3-FECD-59AD-C3C5D7C6B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B90F8FD-E952-51E4-93B7-596EA3A53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21E532-7110-02B0-4102-55DCF999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60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ACCA86-6698-FB18-0852-DD9EDFAB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654367-5560-97F1-DEF8-0F3841790B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412C941-44EB-DE5C-3359-25821194D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16D8767-3ADF-9140-1CEB-1ED7A4847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1EC064-B335-56CB-8FBF-D688FA82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4C848B-F346-B096-F997-C0BD510A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87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65929B-5457-3A93-872D-EAC517281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5505C4D-AE60-73D2-4141-43D69A81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2ADE819-9408-0997-64DF-5D2B8A4AF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5777277-46AA-634A-CBB3-6B72D780F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F34B5B2-E614-C4F7-4D88-9997E9797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F3051C5-46EF-DE08-7A0C-32E9D9FE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6690302-FC2E-20D9-5812-F01386146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46B7027-1A34-5B84-6563-06423111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02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D3C020-7EB8-7F2F-5BD0-6730791E7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D395710-2963-BD02-3396-92D4BC7FA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3D6D840-8653-FEE3-6C6A-E46FE88C1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86FBBB3-8AFC-FBAD-8528-E2457855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94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65163D4-1577-8BD3-CBF1-3E0744884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00F7EFE-529E-7AAC-3882-D7BA6FDB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56DF881-56BE-5DEA-99E3-09F7BCB35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422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FE7EF8-24B6-D089-47A3-F0380F60F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82307E-4801-CE67-AD31-8BF062EE3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B2FB876-6519-E174-94D4-11EA2263D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2A3D169-8CA2-0A48-4F09-B04D2CC42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5FEEBD-1C92-C4D2-1C5D-8F9BED2E9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C7E71B-38FA-3907-DD14-ADA0F667F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41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94A454-CDC9-09C7-8CEB-83104F65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7D4668D-744B-77EB-8064-495060BB39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4715C2F-6C78-E83A-7687-EFF5690DC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95F747A-DF12-9CAE-B0E0-412E1B79B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FB388DE-237E-5725-8863-1EEE0F1B2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C3C4990-BCDA-86D6-0E57-58400D94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7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DB3706-09FD-2BBB-0A85-144D46F91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194BFE9-62A5-9C80-01B7-2349DD5BC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832701-80D8-E430-8BA9-8E19345C4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50F0F3-2152-DA9A-FAEF-4F0A989E1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83444C-6B1C-4605-1EBD-C7CE646C8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09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6365049-75D6-A3CC-6FAF-2E2BC38E81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770A7B-1F23-F790-ED83-135D7DD0F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5D0026-481A-8C0B-EBDF-FF9EB552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FE831D-4424-DB35-3DFA-C87AE191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0B0595-45ED-828B-7243-C905E3D1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059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FA8B96-19DF-54B9-C5E6-AA2417DB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3224"/>
            <a:ext cx="10515600" cy="799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50A782D-F777-8031-2767-1E7BA4357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949913"/>
            <a:ext cx="11235431" cy="522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31534A-7C06-505A-2D50-98F95FC26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64086-A20F-49BA-B6EA-2C4FF8697959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F4B0BD-B6ED-A756-DB99-1E5C5ECF75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1B9DC3-ABB9-9624-D3C6-21A9F7EAA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BAD1C-EF22-4F75-A260-08264910CE1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9BD3BA06-0F7A-BD99-0E1A-7C74DFB0F4E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71" b="10970"/>
          <a:stretch/>
        </p:blipFill>
        <p:spPr bwMode="auto">
          <a:xfrm rot="5400000">
            <a:off x="-3039034" y="3039034"/>
            <a:ext cx="6857999" cy="77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928748B-6F5A-C5DD-A0CE-CE17C1B46A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40854" y="-1"/>
            <a:ext cx="882000" cy="799051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4D47B05D-D334-C16F-2684-1862105E776D}"/>
              </a:ext>
            </a:extLst>
          </p:cNvPr>
          <p:cNvCxnSpPr/>
          <p:nvPr userDrawn="1"/>
        </p:nvCxnSpPr>
        <p:spPr>
          <a:xfrm>
            <a:off x="0" y="799050"/>
            <a:ext cx="12192000" cy="0"/>
          </a:xfrm>
          <a:prstGeom prst="line">
            <a:avLst/>
          </a:prstGeom>
          <a:ln w="57150">
            <a:solidFill>
              <a:srgbClr val="2F51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98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41060BD-E8CE-AEBB-3F7F-6F8C7F9F2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6200" y="2403092"/>
            <a:ext cx="8305800" cy="1922379"/>
          </a:xfrm>
        </p:spPr>
        <p:txBody>
          <a:bodyPr/>
          <a:lstStyle/>
          <a:p>
            <a:r>
              <a:rPr lang="en-US" dirty="0" err="1" smtClean="0"/>
              <a:t>VeryWell</a:t>
            </a: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259F3591-98CC-AD97-812A-B6BD95694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6200" y="4522452"/>
            <a:ext cx="8305800" cy="1338021"/>
          </a:xfrm>
        </p:spPr>
        <p:txBody>
          <a:bodyPr/>
          <a:lstStyle/>
          <a:p>
            <a:r>
              <a:rPr lang="en-US" dirty="0"/>
              <a:t>C</a:t>
            </a:r>
            <a:r>
              <a:rPr lang="ru-RU" dirty="0" err="1" smtClean="0"/>
              <a:t>айт</a:t>
            </a:r>
            <a:r>
              <a:rPr lang="ru-RU" dirty="0" smtClean="0"/>
              <a:t> </a:t>
            </a:r>
            <a:r>
              <a:rPr lang="ru-RU" dirty="0"/>
              <a:t>для поиска онлайн-курсов по направлению медиа</a:t>
            </a:r>
          </a:p>
        </p:txBody>
      </p:sp>
      <p:sp>
        <p:nvSpPr>
          <p:cNvPr id="2" name="Подзаголовок 4">
            <a:extLst>
              <a:ext uri="{FF2B5EF4-FFF2-40B4-BE49-F238E27FC236}">
                <a16:creationId xmlns:a16="http://schemas.microsoft.com/office/drawing/2014/main" xmlns="" id="{78DBFE61-3043-666F-B6A7-746D3C0B34C5}"/>
              </a:ext>
            </a:extLst>
          </p:cNvPr>
          <p:cNvSpPr txBox="1">
            <a:spLocks/>
          </p:cNvSpPr>
          <p:nvPr/>
        </p:nvSpPr>
        <p:spPr>
          <a:xfrm>
            <a:off x="3886200" y="1915367"/>
            <a:ext cx="8305800" cy="48772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ТР №58</a:t>
            </a:r>
            <a:endParaRPr lang="ru-RU" dirty="0"/>
          </a:p>
        </p:txBody>
      </p:sp>
      <p:sp>
        <p:nvSpPr>
          <p:cNvPr id="6" name="Подзаголовок 4">
            <a:extLst>
              <a:ext uri="{FF2B5EF4-FFF2-40B4-BE49-F238E27FC236}">
                <a16:creationId xmlns:a16="http://schemas.microsoft.com/office/drawing/2014/main" xmlns="" id="{2F0C7D63-59DC-9718-164F-13CC00F9F828}"/>
              </a:ext>
            </a:extLst>
          </p:cNvPr>
          <p:cNvSpPr txBox="1">
            <a:spLocks/>
          </p:cNvSpPr>
          <p:nvPr/>
        </p:nvSpPr>
        <p:spPr>
          <a:xfrm>
            <a:off x="3886200" y="6345539"/>
            <a:ext cx="8305800" cy="48772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Пятигорск, 2022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BF53578-06B1-0DD0-7CC9-431E8897E4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9" r="6704"/>
          <a:stretch/>
        </p:blipFill>
        <p:spPr>
          <a:xfrm>
            <a:off x="4686296" y="-37537"/>
            <a:ext cx="2122714" cy="134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FBCFA82D-C860-FAB7-A152-EF68EBD8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556"/>
            <a:ext cx="11277600" cy="823912"/>
          </a:xfrm>
        </p:spPr>
        <p:txBody>
          <a:bodyPr/>
          <a:lstStyle/>
          <a:p>
            <a:r>
              <a:rPr lang="ru-RU" b="1" dirty="0"/>
              <a:t>ПРОБЛЕМА И РЕШЕНИЕ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6B1548F-A2DF-F391-4CD9-DE237B32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ОПИСАНИЕ ПРОБЛЕМЫ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C89E36CF-B030-1476-072D-3F64E2C9A0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Для обучающихся: </a:t>
            </a:r>
            <a:r>
              <a:rPr lang="ru-RU" dirty="0"/>
              <a:t>затруднения при поиске подходящего курса, отсутствие структурированности информации</a:t>
            </a:r>
            <a:r>
              <a:rPr lang="ru-RU" dirty="0" smtClean="0"/>
              <a:t>.</a:t>
            </a:r>
          </a:p>
          <a:p>
            <a:r>
              <a:rPr lang="ru-RU" i="1" dirty="0" smtClean="0"/>
              <a:t>Для малоизвестных </a:t>
            </a:r>
            <a:r>
              <a:rPr lang="ru-RU" i="1" dirty="0"/>
              <a:t>авторов обучающих курсов:</a:t>
            </a:r>
            <a:r>
              <a:rPr lang="ru-RU" dirty="0"/>
              <a:t> отсутствие подходящей платформы для продвижения своих курсов, маленькая аудитория, большие маркетинговые затраты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78077490-9767-9E82-1510-EC0B17DAF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3883" y="1681163"/>
            <a:ext cx="5183188" cy="823912"/>
          </a:xfrm>
          <a:solidFill>
            <a:srgbClr val="2F519E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ОПИСАНИЕ РЕШЕНИЯ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9B613640-3DDF-60E4-8F81-1ECB607AE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13883" y="2505075"/>
            <a:ext cx="5183188" cy="36845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Наш сайт будет помогать пользователям быстро и удобно находить интересующий их контент с помощью фильтров и категорий, а также будет полезна возможность сравнить курсы на основе системы отзывов. Для авторов мы будем являться дополнительной площадкой для привлечения аудитории.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172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FBCFA82D-C860-FAB7-A152-EF68EBD8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556"/>
            <a:ext cx="11277600" cy="823912"/>
          </a:xfrm>
        </p:spPr>
        <p:txBody>
          <a:bodyPr/>
          <a:lstStyle/>
          <a:p>
            <a:r>
              <a:rPr lang="ru-RU" b="1" dirty="0"/>
              <a:t>ХАРАКТЕРИСТИКИ ПРОЕКТА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6B1548F-A2DF-F391-4CD9-DE237B32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28024"/>
            <a:ext cx="5157787" cy="823912"/>
          </a:xfrm>
          <a:solidFill>
            <a:srgbClr val="2F519E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СЕГМЕНТЫ ПОТРЕБИТЕЛЕЙ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C89E36CF-B030-1476-072D-3F64E2C9A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58740"/>
            <a:ext cx="5157787" cy="4656360"/>
          </a:xfrm>
        </p:spPr>
        <p:txBody>
          <a:bodyPr/>
          <a:lstStyle/>
          <a:p>
            <a:r>
              <a:rPr lang="ru-RU" b="1" dirty="0"/>
              <a:t>Люди, заинтересованные в поиске курсов</a:t>
            </a:r>
            <a:r>
              <a:rPr lang="ru-RU" b="1" dirty="0" smtClean="0"/>
              <a:t>: </a:t>
            </a:r>
            <a:r>
              <a:rPr lang="ru-RU" dirty="0" err="1"/>
              <a:t>ф</a:t>
            </a:r>
            <a:r>
              <a:rPr lang="ru-RU" dirty="0" err="1" smtClean="0"/>
              <a:t>рилансеры</a:t>
            </a:r>
            <a:r>
              <a:rPr lang="ru-RU" dirty="0"/>
              <a:t>, </a:t>
            </a:r>
            <a:r>
              <a:rPr lang="ru-RU" dirty="0" smtClean="0"/>
              <a:t>специалисты, «</a:t>
            </a:r>
            <a:r>
              <a:rPr lang="ru-RU" dirty="0" err="1" smtClean="0"/>
              <a:t>хоббисты</a:t>
            </a:r>
            <a:r>
              <a:rPr lang="ru-RU" dirty="0" smtClean="0"/>
              <a:t>».</a:t>
            </a:r>
          </a:p>
          <a:p>
            <a:r>
              <a:rPr lang="ru-RU" b="1" dirty="0"/>
              <a:t>Авторы курсов обучающих </a:t>
            </a:r>
            <a:r>
              <a:rPr lang="ru-RU" b="1" dirty="0" smtClean="0"/>
              <a:t>программ:</a:t>
            </a:r>
            <a:r>
              <a:rPr lang="ru-RU" dirty="0" smtClean="0"/>
              <a:t> малоизвестные онлайн-школы </a:t>
            </a:r>
            <a:r>
              <a:rPr lang="ru-RU" dirty="0"/>
              <a:t>и </a:t>
            </a:r>
            <a:r>
              <a:rPr lang="ru-RU" dirty="0" smtClean="0"/>
              <a:t>авторы.</a:t>
            </a:r>
            <a:endParaRPr lang="ru-RU" dirty="0"/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78077490-9767-9E82-1510-EC0B17DAF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3883" y="1028024"/>
            <a:ext cx="5183188" cy="823912"/>
          </a:xfrm>
          <a:solidFill>
            <a:srgbClr val="E31A27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ЦЕННОСТНОЕ ПРЕДЛОЖЕНИЕ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9B613640-3DDF-60E4-8F81-1ECB607AE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13883" y="1868264"/>
            <a:ext cx="5183188" cy="46563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Наш сайт позволяет нашим клиентам сократить время поиска нужного им контента и получить в результате максимально удовлетворяющий их требованиям курс за счет удобного поиска при помощи фильтров и категорий, также полезна </a:t>
            </a:r>
            <a:r>
              <a:rPr lang="ru-RU" dirty="0"/>
              <a:t>возможность сравнения разных курсов благодаря отзывам и оценкам других </a:t>
            </a:r>
            <a:r>
              <a:rPr lang="ru-RU" dirty="0" smtClean="0"/>
              <a:t>пользователей. Наш сайт позволит авторам привлечь новую аудиторию в свои образовательный проекты, сделает их имя и бренд более узнаваемыми и приведет к росту их доходов.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47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37FD8596-AD0C-8339-A440-996780AD8900}"/>
              </a:ext>
            </a:extLst>
          </p:cNvPr>
          <p:cNvGrpSpPr/>
          <p:nvPr/>
        </p:nvGrpSpPr>
        <p:grpSpPr>
          <a:xfrm>
            <a:off x="887759" y="1006416"/>
            <a:ext cx="11242976" cy="5832873"/>
            <a:chOff x="2050016" y="1920875"/>
            <a:chExt cx="16156468" cy="8382000"/>
          </a:xfrm>
          <a:noFill/>
        </p:grpSpPr>
        <p:grpSp>
          <p:nvGrpSpPr>
            <p:cNvPr id="4" name="Google Shape;101;p4">
              <a:extLst>
                <a:ext uri="{FF2B5EF4-FFF2-40B4-BE49-F238E27FC236}">
                  <a16:creationId xmlns:a16="http://schemas.microsoft.com/office/drawing/2014/main" xmlns="" id="{8CC2584D-5C84-40B5-870C-FACF9F0CE652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5" name="Google Shape;102;p4">
                <a:extLst>
                  <a:ext uri="{FF2B5EF4-FFF2-40B4-BE49-F238E27FC236}">
                    <a16:creationId xmlns:a16="http://schemas.microsoft.com/office/drawing/2014/main" xmlns="" id="{F591960F-8B81-FC0F-C5A6-4CEEB1808C89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103;p4">
                <a:extLst>
                  <a:ext uri="{FF2B5EF4-FFF2-40B4-BE49-F238E27FC236}">
                    <a16:creationId xmlns:a16="http://schemas.microsoft.com/office/drawing/2014/main" xmlns="" id="{24FAF2AE-CFB0-C9CB-419B-DD309F3DF76C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4;p4">
                <a:extLst>
                  <a:ext uri="{FF2B5EF4-FFF2-40B4-BE49-F238E27FC236}">
                    <a16:creationId xmlns:a16="http://schemas.microsoft.com/office/drawing/2014/main" xmlns="" id="{07646601-73DD-370F-553B-348CAA234C37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105;p4">
                <a:extLst>
                  <a:ext uri="{FF2B5EF4-FFF2-40B4-BE49-F238E27FC236}">
                    <a16:creationId xmlns:a16="http://schemas.microsoft.com/office/drawing/2014/main" xmlns="" id="{5B53F1D4-5644-FB88-0383-CB73E3C0243E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106;p4">
                <a:extLst>
                  <a:ext uri="{FF2B5EF4-FFF2-40B4-BE49-F238E27FC236}">
                    <a16:creationId xmlns:a16="http://schemas.microsoft.com/office/drawing/2014/main" xmlns="" id="{18B1AA66-8377-66DA-49C8-E5E119EBE2C3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107;p4">
                <a:extLst>
                  <a:ext uri="{FF2B5EF4-FFF2-40B4-BE49-F238E27FC236}">
                    <a16:creationId xmlns:a16="http://schemas.microsoft.com/office/drawing/2014/main" xmlns="" id="{62C7423A-2BF1-3197-6D2C-7104FED07EB6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108;p4">
                <a:extLst>
                  <a:ext uri="{FF2B5EF4-FFF2-40B4-BE49-F238E27FC236}">
                    <a16:creationId xmlns:a16="http://schemas.microsoft.com/office/drawing/2014/main" xmlns="" id="{0917F6E3-7C1A-26FD-4782-5F7DC2D3D9BD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109;p4">
                <a:extLst>
                  <a:ext uri="{FF2B5EF4-FFF2-40B4-BE49-F238E27FC236}">
                    <a16:creationId xmlns:a16="http://schemas.microsoft.com/office/drawing/2014/main" xmlns="" id="{02742470-2E40-E08C-B59A-0F3157809BA6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10;p4">
                <a:extLst>
                  <a:ext uri="{FF2B5EF4-FFF2-40B4-BE49-F238E27FC236}">
                    <a16:creationId xmlns:a16="http://schemas.microsoft.com/office/drawing/2014/main" xmlns="" id="{612F6FBC-A70B-6D21-3BB1-16A4BEB40992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xmlns="" id="{0FC8A4E4-7299-ADA5-7ABB-A4AD62753387}"/>
                </a:ext>
              </a:extLst>
            </p:cNvPr>
            <p:cNvSpPr txBox="1"/>
            <p:nvPr/>
          </p:nvSpPr>
          <p:spPr>
            <a:xfrm>
              <a:off x="2050016" y="2073275"/>
              <a:ext cx="2554216" cy="132679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альтернативы</a:t>
              </a:r>
              <a:endParaRPr lang="ru-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xmlns="" id="{B160A69C-C19A-51DD-2858-A065038EF55A}"/>
                </a:ext>
              </a:extLst>
            </p:cNvPr>
            <p:cNvSpPr txBox="1"/>
            <p:nvPr/>
          </p:nvSpPr>
          <p:spPr>
            <a:xfrm>
              <a:off x="4945615" y="2041304"/>
              <a:ext cx="3240808" cy="53068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Решение</a:t>
              </a:r>
              <a:endParaRPr dirty="0"/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xmlns="" id="{79769893-4E72-4C57-73C1-B524E2775845}"/>
                </a:ext>
              </a:extLst>
            </p:cNvPr>
            <p:cNvSpPr txBox="1"/>
            <p:nvPr/>
          </p:nvSpPr>
          <p:spPr>
            <a:xfrm>
              <a:off x="4951171" y="5421592"/>
              <a:ext cx="2744234" cy="132679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</a:t>
              </a:r>
              <a:r>
                <a:rPr lang="ru-RU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етрики</a:t>
              </a:r>
              <a:endParaRPr lang="ru-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xmlns="" id="{CBA88482-AA8F-A014-B0E8-C2D6C92745BD}"/>
                </a:ext>
              </a:extLst>
            </p:cNvPr>
            <p:cNvSpPr txBox="1"/>
            <p:nvPr/>
          </p:nvSpPr>
          <p:spPr>
            <a:xfrm>
              <a:off x="8755616" y="2044773"/>
              <a:ext cx="2555251" cy="132679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xmlns="" id="{6A3F6E68-67E0-0665-A612-2743B017CE3C}"/>
                </a:ext>
              </a:extLst>
            </p:cNvPr>
            <p:cNvSpPr txBox="1"/>
            <p:nvPr/>
          </p:nvSpPr>
          <p:spPr>
            <a:xfrm>
              <a:off x="11728449" y="2073275"/>
              <a:ext cx="3013464" cy="132679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xmlns="" id="{B8D0D0E9-D0DD-C700-405B-6F56A9CF6937}"/>
                </a:ext>
              </a:extLst>
            </p:cNvPr>
            <p:cNvSpPr txBox="1"/>
            <p:nvPr/>
          </p:nvSpPr>
          <p:spPr>
            <a:xfrm>
              <a:off x="11652249" y="5341419"/>
              <a:ext cx="3089664" cy="132679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распространения</a:t>
              </a:r>
              <a:endParaRPr lang="ru-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xmlns="" id="{40F8F834-3A0A-1CA6-9B84-9036C32AD6CA}"/>
                </a:ext>
              </a:extLst>
            </p:cNvPr>
            <p:cNvSpPr txBox="1"/>
            <p:nvPr/>
          </p:nvSpPr>
          <p:spPr>
            <a:xfrm>
              <a:off x="14852650" y="1997075"/>
              <a:ext cx="2590800" cy="132679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xmlns="" id="{60A4EBBE-3525-3BB2-D06E-DE38E4DD750F}"/>
                </a:ext>
              </a:extLst>
            </p:cNvPr>
            <p:cNvSpPr txBox="1"/>
            <p:nvPr/>
          </p:nvSpPr>
          <p:spPr>
            <a:xfrm>
              <a:off x="2050016" y="8397875"/>
              <a:ext cx="3887235" cy="92873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расходов</a:t>
              </a:r>
              <a:endParaRPr lang="ru-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xmlns="" id="{4C75AD1F-3F00-6E58-AB76-B27FAFF74CDC}"/>
                </a:ext>
              </a:extLst>
            </p:cNvPr>
            <p:cNvSpPr txBox="1"/>
            <p:nvPr/>
          </p:nvSpPr>
          <p:spPr>
            <a:xfrm>
              <a:off x="10129285" y="8380641"/>
              <a:ext cx="4418566" cy="92873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</a:t>
              </a:r>
              <a:r>
                <a:rPr lang="ru-RU" sz="18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доходов</a:t>
              </a:r>
              <a:endParaRPr lang="ru-RU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95707C-0A94-8716-B740-2179B902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98" y="1"/>
            <a:ext cx="11310001" cy="799049"/>
          </a:xfrm>
        </p:spPr>
        <p:txBody>
          <a:bodyPr/>
          <a:lstStyle/>
          <a:p>
            <a:r>
              <a:rPr lang="ru-RU" b="1" dirty="0"/>
              <a:t>БИЗНЕС-МОДЕЛЬ 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58851" y="1779342"/>
            <a:ext cx="23331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1)</a:t>
            </a:r>
            <a:r>
              <a:rPr lang="ru-RU" sz="1400" dirty="0" err="1" smtClean="0"/>
              <a:t>Фрилансеры</a:t>
            </a:r>
            <a:r>
              <a:rPr lang="ru-RU" sz="1400" dirty="0" smtClean="0"/>
              <a:t>, специалисты</a:t>
            </a:r>
            <a:r>
              <a:rPr lang="ru-RU" sz="1400" dirty="0"/>
              <a:t>, </a:t>
            </a:r>
            <a:r>
              <a:rPr lang="ru-RU" sz="1400" dirty="0" smtClean="0"/>
              <a:t>«</a:t>
            </a:r>
            <a:r>
              <a:rPr lang="ru-RU" sz="1400" dirty="0" err="1" smtClean="0"/>
              <a:t>хоббисты</a:t>
            </a:r>
            <a:r>
              <a:rPr lang="ru-RU" sz="1400" dirty="0" smtClean="0"/>
              <a:t>»</a:t>
            </a:r>
            <a:endParaRPr lang="ru-RU" sz="1400" dirty="0"/>
          </a:p>
          <a:p>
            <a:r>
              <a:rPr lang="ru-RU" sz="1400" dirty="0" smtClean="0"/>
              <a:t>2)Малоизвестные </a:t>
            </a:r>
            <a:r>
              <a:rPr lang="ru-RU" sz="1400" dirty="0"/>
              <a:t>авторы</a:t>
            </a:r>
            <a:endParaRPr lang="ru-RU" sz="1400" dirty="0">
              <a:effectLst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584024" y="1755219"/>
            <a:ext cx="22270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</a:t>
            </a:r>
            <a:r>
              <a:rPr lang="ru-RU" sz="1400" dirty="0" smtClean="0"/>
              <a:t>се </a:t>
            </a:r>
            <a:r>
              <a:rPr lang="ru-RU" sz="1400" dirty="0"/>
              <a:t>необходимое собрано в одном месте, наш сайт сочетает в себе удобство поиска, сравнения курсов, наличие системы отзывов и оценок. </a:t>
            </a:r>
          </a:p>
          <a:p>
            <a:endParaRPr lang="ru-RU" sz="1400" dirty="0"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69032" y="1678526"/>
            <a:ext cx="201499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Наш сайт позволяет нашим клиентам сократить время поиска нужного им контента и получить в результате максимально удовлетворяющий их требованиям курс за счет удобного поиска курсов при помощи фильтров и категорий возможность сравнения разных курсов благодаря отзывам и оценкам других пользователей. Наш курс позволит авторам привлечь новую аудиторию в свои образовательный проекты, сделает их имя и бренд более узнаваемыми и приведет к росту их доходов.</a:t>
            </a:r>
          </a:p>
          <a:p>
            <a:endParaRPr lang="ru-RU" sz="1200" dirty="0">
              <a:effectLst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599435" y="4100776"/>
            <a:ext cx="22270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Сайт, социальные сети, контекстная </a:t>
            </a:r>
            <a:r>
              <a:rPr lang="ru-RU" sz="1400" dirty="0" smtClean="0"/>
              <a:t>реклама, холодные звонки малоизвестным авторам</a:t>
            </a:r>
            <a:endParaRPr lang="ru-RU" sz="1400" dirty="0">
              <a:effectLst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41505" y="5974830"/>
            <a:ext cx="5620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Реклама, налоги, использование платных </a:t>
            </a:r>
            <a:r>
              <a:rPr lang="ru-RU" sz="1400" dirty="0" err="1"/>
              <a:t>агрегаторов</a:t>
            </a:r>
            <a:r>
              <a:rPr lang="ru-RU" sz="1400" dirty="0"/>
              <a:t>, оплата </a:t>
            </a:r>
            <a:r>
              <a:rPr lang="ru-RU" sz="1400" dirty="0" smtClean="0"/>
              <a:t>интернета/связи,</a:t>
            </a:r>
            <a:r>
              <a:rPr lang="ru-RU" sz="1400" dirty="0"/>
              <a:t> заработная плата администратора, </a:t>
            </a:r>
            <a:r>
              <a:rPr lang="ru-RU" sz="1400" dirty="0" smtClean="0"/>
              <a:t>бухгалтера </a:t>
            </a:r>
            <a:r>
              <a:rPr lang="ru-RU" sz="1400" dirty="0"/>
              <a:t>и технического </a:t>
            </a:r>
            <a:r>
              <a:rPr lang="ru-RU" sz="1400" dirty="0" smtClean="0"/>
              <a:t>специалиста.</a:t>
            </a:r>
            <a:endParaRPr lang="ru-RU" sz="1400" dirty="0"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613294" y="5857403"/>
            <a:ext cx="56242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1)агентское </a:t>
            </a:r>
            <a:r>
              <a:rPr lang="ru-RU" sz="1400" dirty="0"/>
              <a:t>вознаграждение от малоизвестных авторов за реализацию их курсов через наш поисковой </a:t>
            </a:r>
            <a:r>
              <a:rPr lang="ru-RU" sz="1400" dirty="0" smtClean="0"/>
              <a:t>сервис.</a:t>
            </a:r>
            <a:endParaRPr lang="ru-RU" sz="1400" dirty="0"/>
          </a:p>
          <a:p>
            <a:r>
              <a:rPr lang="ru-RU" sz="1400" dirty="0" smtClean="0"/>
              <a:t>2)реклама </a:t>
            </a:r>
            <a:r>
              <a:rPr lang="ru-RU" sz="1400" dirty="0"/>
              <a:t>за размещение информации от рекламодателей, заинтересованных </a:t>
            </a:r>
            <a:r>
              <a:rPr lang="ru-RU" sz="1400" dirty="0" smtClean="0"/>
              <a:t>в нашей целевой аудитории.</a:t>
            </a:r>
            <a:endParaRPr lang="ru-RU" sz="1400" dirty="0">
              <a:effectLst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925372" y="4013177"/>
            <a:ext cx="2607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Gross Merchandise Volume (GMV)</a:t>
            </a:r>
            <a:r>
              <a:rPr lang="en-US" sz="1200" dirty="0"/>
              <a:t> </a:t>
            </a:r>
            <a:endParaRPr lang="ru-RU" sz="1200" dirty="0" smtClean="0"/>
          </a:p>
          <a:p>
            <a:r>
              <a:rPr lang="en-US" sz="1200" i="1" dirty="0" smtClean="0"/>
              <a:t>GMV </a:t>
            </a:r>
            <a:r>
              <a:rPr lang="en-US" sz="1200" i="1" dirty="0"/>
              <a:t>Growth Rate M-o-M / Y-o-Y</a:t>
            </a:r>
            <a:r>
              <a:rPr lang="en-US" sz="1200" dirty="0"/>
              <a:t> </a:t>
            </a:r>
            <a:r>
              <a:rPr lang="ru-RU" sz="1200" dirty="0" smtClean="0"/>
              <a:t>- рост </a:t>
            </a:r>
            <a:r>
              <a:rPr lang="en-US" sz="1200" dirty="0" smtClean="0"/>
              <a:t>GMV (%)</a:t>
            </a:r>
            <a:endParaRPr lang="en-US" sz="1200" dirty="0"/>
          </a:p>
          <a:p>
            <a:r>
              <a:rPr lang="en-US" sz="1200" i="1" dirty="0"/>
              <a:t># of Transactions</a:t>
            </a:r>
            <a:r>
              <a:rPr lang="en-US" sz="1200" dirty="0"/>
              <a:t> </a:t>
            </a:r>
            <a:endParaRPr lang="ru-RU" sz="1200" dirty="0" smtClean="0"/>
          </a:p>
          <a:p>
            <a:r>
              <a:rPr lang="en-US" sz="1200" i="1" dirty="0" smtClean="0"/>
              <a:t>Average </a:t>
            </a:r>
            <a:r>
              <a:rPr lang="en-US" sz="1200" i="1" dirty="0"/>
              <a:t>Order Value (AOV)</a:t>
            </a:r>
            <a:r>
              <a:rPr lang="en-US" sz="1200" dirty="0"/>
              <a:t> </a:t>
            </a:r>
            <a:endParaRPr lang="ru-RU" sz="1200" dirty="0" smtClean="0"/>
          </a:p>
          <a:p>
            <a:r>
              <a:rPr lang="en-US" sz="1200" i="1" dirty="0" smtClean="0"/>
              <a:t>Gross </a:t>
            </a:r>
            <a:r>
              <a:rPr lang="en-US" sz="1200" i="1" dirty="0"/>
              <a:t>Transaction Value (GTV)</a:t>
            </a:r>
            <a:r>
              <a:rPr lang="en-US" sz="1200" dirty="0"/>
              <a:t> </a:t>
            </a:r>
            <a:endParaRPr lang="ru-RU" sz="1200" dirty="0" smtClean="0"/>
          </a:p>
          <a:p>
            <a:r>
              <a:rPr lang="en-US" sz="1200" i="1" dirty="0" smtClean="0"/>
              <a:t>Lifetime </a:t>
            </a:r>
            <a:r>
              <a:rPr lang="en-US" sz="1200" i="1" dirty="0"/>
              <a:t>Value (LTV)</a:t>
            </a:r>
            <a:r>
              <a:rPr lang="en-US" sz="1200" dirty="0"/>
              <a:t> </a:t>
            </a:r>
            <a:endParaRPr lang="ru-RU" sz="1200" dirty="0">
              <a:effectLst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41505" y="2114770"/>
            <a:ext cx="20135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1)Затруднения </a:t>
            </a:r>
            <a:r>
              <a:rPr lang="ru-RU" sz="1400" dirty="0"/>
              <a:t>при поиске подходящего курса, отсутствие структурированности информации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2)Маленькая </a:t>
            </a:r>
            <a:r>
              <a:rPr lang="ru-RU" sz="1400" dirty="0"/>
              <a:t>аудитория, большие маркетинговые затраты.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906617" y="1447443"/>
            <a:ext cx="26481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Наш сайт будет помогать пользователям быстро и удобно находить интересующий их контент с помощью фильтров и категорий, а также будет полезна возможность сравнить курсы на основе системы отзывов. Для авторов мы будем являться дополнительной площадкой для привлечения аудитории.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48231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0E51C3-CE75-3D29-4D3C-3DA9DE4F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MVP / </a:t>
            </a:r>
            <a:r>
              <a:rPr lang="ru-RU" b="1" dirty="0"/>
              <a:t>ПРОТОТИП</a:t>
            </a:r>
          </a:p>
        </p:txBody>
      </p:sp>
      <p:sp>
        <p:nvSpPr>
          <p:cNvPr id="3" name="AutoShape 2" descr="blob:https://web.telegram.org/95be332f-0416-4e12-bbfc-525a205270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95be332f-0416-4e12-bbfc-525a2052704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849" y="943663"/>
            <a:ext cx="3870434" cy="5803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632" y="943663"/>
            <a:ext cx="3870434" cy="580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5273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FBCFA82D-C860-FAB7-A152-EF68EBD8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556"/>
            <a:ext cx="11277600" cy="823912"/>
          </a:xfrm>
        </p:spPr>
        <p:txBody>
          <a:bodyPr/>
          <a:lstStyle/>
          <a:p>
            <a:r>
              <a:rPr lang="ru-RU" b="1" dirty="0"/>
              <a:t>ЭКОНОМИКА ПРОЕКТА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6B1548F-A2DF-F391-4CD9-DE237B32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2F519E"/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МОДЕЛЬ МОНЕТИЗАЦИИ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C89E36CF-B030-1476-072D-3F64E2C9A0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Т</a:t>
            </a:r>
            <a:r>
              <a:rPr lang="ru-RU" sz="2000" dirty="0" smtClean="0"/>
              <a:t>ранзакционная </a:t>
            </a:r>
            <a:r>
              <a:rPr lang="ru-RU" sz="2000" dirty="0"/>
              <a:t>модель – обеспечение сделки между продавцом и покупателем, в результате посредник (</a:t>
            </a:r>
            <a:r>
              <a:rPr lang="ru-RU" sz="2000" dirty="0" err="1"/>
              <a:t>стартап</a:t>
            </a:r>
            <a:r>
              <a:rPr lang="ru-RU" sz="2000" dirty="0"/>
              <a:t>) получает комиссию 10% . Также в последующем добавится рекламная модель.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78077490-9767-9E82-1510-EC0B17DAF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29415" y="1681163"/>
            <a:ext cx="5183188" cy="823912"/>
          </a:xfrm>
          <a:solidFill>
            <a:srgbClr val="2F519E"/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ФИНАНСЫ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9B613640-3DDF-60E4-8F81-1ECB607AE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29415" y="2505075"/>
            <a:ext cx="5183188" cy="3684588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Инвестиционные расходы на создание проекта –составляют 80700 </a:t>
            </a:r>
            <a:r>
              <a:rPr lang="ru-RU" sz="2000" dirty="0" smtClean="0"/>
              <a:t>рублей</a:t>
            </a:r>
          </a:p>
          <a:p>
            <a:r>
              <a:rPr lang="ru-RU" sz="2000" dirty="0"/>
              <a:t>Выручка - 375 000 рублей </a:t>
            </a:r>
            <a:endParaRPr lang="ru-RU" sz="2000" dirty="0" smtClean="0"/>
          </a:p>
          <a:p>
            <a:r>
              <a:rPr lang="ru-RU" sz="2000" dirty="0" smtClean="0"/>
              <a:t>Операционные </a:t>
            </a:r>
            <a:r>
              <a:rPr lang="ru-RU" sz="2000" dirty="0"/>
              <a:t>расходы </a:t>
            </a:r>
            <a:r>
              <a:rPr lang="ru-RU" sz="2000" dirty="0" smtClean="0"/>
              <a:t>– </a:t>
            </a:r>
          </a:p>
          <a:p>
            <a:pPr marL="0" indent="0">
              <a:buNone/>
            </a:pPr>
            <a:r>
              <a:rPr lang="ru-RU" sz="2000" dirty="0" smtClean="0"/>
              <a:t>расходы </a:t>
            </a:r>
            <a:r>
              <a:rPr lang="ru-RU" sz="2000" dirty="0" smtClean="0"/>
              <a:t>на </a:t>
            </a:r>
            <a:r>
              <a:rPr lang="ru-RU" sz="2000" dirty="0" err="1" smtClean="0"/>
              <a:t>агрегаторы</a:t>
            </a:r>
            <a:r>
              <a:rPr lang="ru-RU" sz="2000" dirty="0"/>
              <a:t> </a:t>
            </a:r>
            <a:r>
              <a:rPr lang="ru-RU" sz="2000" dirty="0" smtClean="0"/>
              <a:t>составят 5 тыс. рублей</a:t>
            </a:r>
          </a:p>
          <a:p>
            <a:pPr marL="0" indent="0">
              <a:buNone/>
            </a:pPr>
            <a:r>
              <a:rPr lang="ru-RU" sz="2000" dirty="0" smtClean="0"/>
              <a:t>оплату связи</a:t>
            </a:r>
            <a:r>
              <a:rPr lang="ru-RU" sz="2000" dirty="0"/>
              <a:t> </a:t>
            </a:r>
            <a:r>
              <a:rPr lang="ru-RU" sz="2000" dirty="0" smtClean="0"/>
              <a:t>и интернета -  1700 рублей</a:t>
            </a:r>
          </a:p>
          <a:p>
            <a:pPr marL="0" indent="0">
              <a:buNone/>
            </a:pPr>
            <a:r>
              <a:rPr lang="ru-RU" sz="2000" dirty="0" smtClean="0"/>
              <a:t>рекламу – 73900 рублей</a:t>
            </a:r>
          </a:p>
          <a:p>
            <a:pPr marL="0" indent="0">
              <a:buNone/>
            </a:pPr>
            <a:r>
              <a:rPr lang="ru-RU" sz="2000" dirty="0" smtClean="0"/>
              <a:t>заработную плату привлеченным специалистам – 106700 рублей</a:t>
            </a:r>
          </a:p>
          <a:p>
            <a:pPr marL="0" indent="0">
              <a:buNone/>
            </a:pPr>
            <a:r>
              <a:rPr lang="ru-RU" sz="2000" dirty="0" smtClean="0"/>
              <a:t>6% налог =</a:t>
            </a:r>
            <a:r>
              <a:rPr lang="ru-RU" sz="2000" dirty="0"/>
              <a:t> </a:t>
            </a:r>
            <a:r>
              <a:rPr lang="ru-RU" sz="2000" dirty="0" smtClean="0"/>
              <a:t>22500 рублей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r>
              <a:rPr lang="ru-RU" sz="2000" dirty="0" smtClean="0"/>
              <a:t>Прибыль </a:t>
            </a:r>
            <a:r>
              <a:rPr lang="ru-RU" sz="2000" dirty="0" smtClean="0"/>
              <a:t>в </a:t>
            </a:r>
            <a:r>
              <a:rPr lang="ru-RU" sz="2000" dirty="0"/>
              <a:t>месяц </a:t>
            </a:r>
            <a:r>
              <a:rPr lang="ru-RU" sz="2000" dirty="0" smtClean="0"/>
              <a:t>составляет 165 200 рублей.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3780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64580B-3363-701B-5B0C-1F258B39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 РЕАЛИЗАЦИИ ПРОЕКТА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777C74A4-2DB4-DCA2-A4FE-C761E69CC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516070"/>
              </p:ext>
            </p:extLst>
          </p:nvPr>
        </p:nvGraphicFramePr>
        <p:xfrm>
          <a:off x="1062143" y="1011381"/>
          <a:ext cx="10949708" cy="574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427">
                  <a:extLst>
                    <a:ext uri="{9D8B030D-6E8A-4147-A177-3AD203B41FA5}">
                      <a16:colId xmlns:a16="http://schemas.microsoft.com/office/drawing/2014/main" xmlns="" val="3575970903"/>
                    </a:ext>
                  </a:extLst>
                </a:gridCol>
                <a:gridCol w="2737427">
                  <a:extLst>
                    <a:ext uri="{9D8B030D-6E8A-4147-A177-3AD203B41FA5}">
                      <a16:colId xmlns:a16="http://schemas.microsoft.com/office/drawing/2014/main" xmlns="" val="3596155026"/>
                    </a:ext>
                  </a:extLst>
                </a:gridCol>
                <a:gridCol w="2737427">
                  <a:extLst>
                    <a:ext uri="{9D8B030D-6E8A-4147-A177-3AD203B41FA5}">
                      <a16:colId xmlns:a16="http://schemas.microsoft.com/office/drawing/2014/main" xmlns="" val="762460972"/>
                    </a:ext>
                  </a:extLst>
                </a:gridCol>
                <a:gridCol w="2737427">
                  <a:extLst>
                    <a:ext uri="{9D8B030D-6E8A-4147-A177-3AD203B41FA5}">
                      <a16:colId xmlns:a16="http://schemas.microsoft.com/office/drawing/2014/main" xmlns="" val="625819434"/>
                    </a:ext>
                  </a:extLst>
                </a:gridCol>
              </a:tblGrid>
              <a:tr h="49116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НЕОБХОДИМЫЕ РЕСУРСЫ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СРОК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ОТВЕТСТВЕННЫЙ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08498822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Отрисовка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макета сайта, определение необходимых фильтров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Собственными усилиями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недели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Анастасия</a:t>
                      </a:r>
                      <a:r>
                        <a:rPr lang="ru-RU" sz="1600" baseline="0" dirty="0" smtClean="0"/>
                        <a:t> Тихоненко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5027923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Поиск подходящих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агрегаторов</a:t>
                      </a:r>
                      <a:endParaRPr lang="ru-RU" sz="12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Собственными усилиями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недели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Иннаят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Асхакова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86567793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и тестирование прототипа</a:t>
                      </a:r>
                      <a:endParaRPr lang="ru-RU" sz="12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Собственными усилиями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месяца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Захариас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Куцуридис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14174246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Регистрация «ООО»</a:t>
                      </a:r>
                      <a:endParaRPr lang="ru-RU" sz="12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 рублей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месяц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Софья Федюкина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08587144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сайта</a:t>
                      </a:r>
                      <a:endParaRPr lang="ru-RU" sz="12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2700</a:t>
                      </a:r>
                      <a:r>
                        <a:rPr lang="ru-RU" sz="1400" baseline="0" dirty="0" smtClean="0"/>
                        <a:t> рублей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месяц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Захариас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Куцуридис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21387881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Переговоры с авторами об оплате и информации о размещении их курсов через агентское вознаграждение</a:t>
                      </a:r>
                      <a:endParaRPr lang="ru-RU" sz="12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Собственными усилиями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месяц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Софья Федюкина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87455286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 и продвижение сайта</a:t>
                      </a:r>
                      <a:endParaRPr lang="ru-RU" sz="1200" dirty="0" smtClean="0">
                        <a:effectLst/>
                      </a:endParaRPr>
                    </a:p>
                    <a:p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Затраты на рекламу составят 78 тысяч рублей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месяца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Анастасия</a:t>
                      </a:r>
                      <a:r>
                        <a:rPr lang="ru-RU" sz="1600" baseline="0" dirty="0" smtClean="0"/>
                        <a:t> Тихоненко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706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55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FBCFA82D-C860-FAB7-A152-EF68EBD8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556"/>
            <a:ext cx="11277600" cy="823912"/>
          </a:xfrm>
        </p:spPr>
        <p:txBody>
          <a:bodyPr/>
          <a:lstStyle/>
          <a:p>
            <a:r>
              <a:rPr lang="ru-RU" b="1" dirty="0"/>
              <a:t>ЗАПРОС К ПАРТНЕРАМ И ИНВЕСТОРАМ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6B1548F-A2DF-F391-4CD9-DE237B32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E31A27"/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ПРЕДЛОЖЕНИЕ ИНВЕСТОРУ (опционально)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C89E36CF-B030-1476-072D-3F64E2C9A0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В инвесторах не нуждаемся</a:t>
            </a:r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78077490-9767-9E82-1510-EC0B17DAF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E31A27"/>
          </a:solidFill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ЗАПРОС К ПАРТНЕРАМ И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ПОТРЕБНОСТИ КОМАНДЫ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9B613640-3DDF-60E4-8F81-1ECB607AE47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Разрешение разместить информацию на сайте о курсах партнеров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76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C0DAE319-1CD9-B40B-B51E-D9F5F25A4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2F519E"/>
                </a:solidFill>
              </a:rPr>
              <a:t>КОМАНДА ПРОЕКТА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ADF3A3EE-64D2-8948-CB7C-A13E11F6E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10145"/>
            <a:ext cx="6172200" cy="4350905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2F519E"/>
                </a:solidFill>
              </a:rPr>
              <a:t>КОНТАКТЫ:</a:t>
            </a:r>
          </a:p>
          <a:p>
            <a:pPr marL="0" indent="0">
              <a:buNone/>
            </a:pPr>
            <a:r>
              <a:rPr lang="ru-RU" sz="1600" dirty="0" smtClean="0"/>
              <a:t>+7(962)002-40-86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+7(928)377-75-11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+7(928)305-96-99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+7(938)034-32-59</a:t>
            </a:r>
            <a:endParaRPr lang="ru-RU" sz="1600" b="1" dirty="0">
              <a:solidFill>
                <a:srgbClr val="2F519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D39451C-1867-5769-CB45-4A1A16D2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Федюкина Софья </a:t>
            </a:r>
            <a:r>
              <a:rPr lang="ru-RU" dirty="0" smtClean="0"/>
              <a:t>Максимовна</a:t>
            </a:r>
          </a:p>
          <a:p>
            <a:endParaRPr lang="ru-RU" dirty="0"/>
          </a:p>
          <a:p>
            <a:r>
              <a:rPr lang="ru-RU" dirty="0" err="1"/>
              <a:t>Асхакова</a:t>
            </a:r>
            <a:r>
              <a:rPr lang="ru-RU" dirty="0"/>
              <a:t> </a:t>
            </a:r>
            <a:r>
              <a:rPr lang="ru-RU" dirty="0" err="1"/>
              <a:t>Иннаят</a:t>
            </a:r>
            <a:r>
              <a:rPr lang="ru-RU" dirty="0"/>
              <a:t> </a:t>
            </a:r>
            <a:r>
              <a:rPr lang="ru-RU" dirty="0" smtClean="0"/>
              <a:t>Магометовна</a:t>
            </a:r>
          </a:p>
          <a:p>
            <a:endParaRPr lang="ru-RU" dirty="0"/>
          </a:p>
          <a:p>
            <a:r>
              <a:rPr lang="ru-RU" dirty="0"/>
              <a:t>Тихоненко </a:t>
            </a:r>
            <a:r>
              <a:rPr lang="ru-RU" dirty="0" smtClean="0"/>
              <a:t>Анастасия</a:t>
            </a:r>
            <a:r>
              <a:rPr lang="ru-RU" dirty="0"/>
              <a:t> </a:t>
            </a:r>
            <a:r>
              <a:rPr lang="ru-RU" dirty="0" smtClean="0"/>
              <a:t>Игоревна </a:t>
            </a:r>
          </a:p>
          <a:p>
            <a:endParaRPr lang="ru-RU" dirty="0"/>
          </a:p>
          <a:p>
            <a:r>
              <a:rPr lang="ru-RU" dirty="0" err="1"/>
              <a:t>Куцуридис</a:t>
            </a:r>
            <a:r>
              <a:rPr lang="ru-RU" dirty="0"/>
              <a:t> </a:t>
            </a:r>
            <a:r>
              <a:rPr lang="ru-RU" dirty="0" err="1"/>
              <a:t>Захариас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75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C43A363-4C09-A7C2-197E-CC16F3C8F1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ПРИЛОЖЕНИЕ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0D34B256-47FA-3A3C-B944-E496A0D57D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Дополнительная информация по проекту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E5C0CEA-7EA8-DAB7-3771-988059491C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9" r="6704"/>
          <a:stretch/>
        </p:blipFill>
        <p:spPr>
          <a:xfrm>
            <a:off x="4686296" y="-37537"/>
            <a:ext cx="2122714" cy="134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69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3B9649-0964-A292-FBBA-07F85C74B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621E2E-C910-C08A-356F-0A03A15A8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78890"/>
            <a:ext cx="11353799" cy="597911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Описание </a:t>
            </a:r>
            <a:r>
              <a:rPr lang="ru-RU" b="1" dirty="0" smtClean="0"/>
              <a:t>рынка:</a:t>
            </a:r>
          </a:p>
          <a:p>
            <a:pPr marL="0" indent="0">
              <a:buNone/>
            </a:pPr>
            <a:r>
              <a:rPr lang="ru-RU" dirty="0" smtClean="0"/>
              <a:t>Население </a:t>
            </a:r>
            <a:r>
              <a:rPr lang="ru-RU" dirty="0"/>
              <a:t>России составляет около 143 млн. человек, из них около 95.3 млн. человек хотя бы раз обращались/обращаются/готовы обращаться к услугам онлайн-школ и образовательных платформ. Молодёжь составляет около 46% целевой аудитории дополнительного онлайн-образования, то есть примерно 44 млн. человек. Процент курсов, посвященных медиа приблизительно равен 15,5%, т.е. объем рынка в сфере творческого онлайн-образования среди молодежи составляет примерно 7 млн. человек или 11.05 млрд. рублей. Мы претендуем на </a:t>
            </a:r>
            <a:r>
              <a:rPr lang="ru-RU" dirty="0" smtClean="0"/>
              <a:t>4 </a:t>
            </a:r>
            <a:r>
              <a:rPr lang="ru-RU" dirty="0"/>
              <a:t>млн. </a:t>
            </a:r>
            <a:r>
              <a:rPr lang="ru-RU" dirty="0" smtClean="0"/>
              <a:t>500 тыс. рублей </a:t>
            </a:r>
            <a:r>
              <a:rPr lang="ru-RU" dirty="0"/>
              <a:t>в год (средняя стоимость курса 5 тыс. рублей, 10% </a:t>
            </a:r>
            <a:r>
              <a:rPr lang="ru-RU" dirty="0" smtClean="0"/>
              <a:t>это </a:t>
            </a:r>
            <a:r>
              <a:rPr lang="ru-RU" dirty="0"/>
              <a:t>500 рублей, следовательно купивших клиентов 9</a:t>
            </a:r>
            <a:r>
              <a:rPr lang="ru-RU" dirty="0" smtClean="0"/>
              <a:t>000 </a:t>
            </a:r>
            <a:r>
              <a:rPr lang="ru-RU" dirty="0"/>
              <a:t>человек в год, тогда </a:t>
            </a:r>
            <a:r>
              <a:rPr lang="ru-RU" dirty="0" smtClean="0"/>
              <a:t>750 </a:t>
            </a:r>
            <a:r>
              <a:rPr lang="ru-RU" dirty="0"/>
              <a:t>человек в </a:t>
            </a:r>
            <a:r>
              <a:rPr lang="ru-RU" dirty="0" smtClean="0"/>
              <a:t>месяц, 375 </a:t>
            </a:r>
            <a:r>
              <a:rPr lang="ru-RU" dirty="0"/>
              <a:t>тыс. рублей.</a:t>
            </a:r>
          </a:p>
          <a:p>
            <a:pPr marL="0" indent="0">
              <a:buNone/>
            </a:pP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6109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64580B-3363-701B-5B0C-1F258B39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КЛЮЧЕВЫЕ КОНКУРЕНТЫ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777C74A4-2DB4-DCA2-A4FE-C761E69CC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777313"/>
              </p:ext>
            </p:extLst>
          </p:nvPr>
        </p:nvGraphicFramePr>
        <p:xfrm>
          <a:off x="1062143" y="1011381"/>
          <a:ext cx="10949708" cy="574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427">
                  <a:extLst>
                    <a:ext uri="{9D8B030D-6E8A-4147-A177-3AD203B41FA5}">
                      <a16:colId xmlns:a16="http://schemas.microsoft.com/office/drawing/2014/main" xmlns="" val="3575970903"/>
                    </a:ext>
                  </a:extLst>
                </a:gridCol>
                <a:gridCol w="2737427">
                  <a:extLst>
                    <a:ext uri="{9D8B030D-6E8A-4147-A177-3AD203B41FA5}">
                      <a16:colId xmlns:a16="http://schemas.microsoft.com/office/drawing/2014/main" xmlns="" val="3596155026"/>
                    </a:ext>
                  </a:extLst>
                </a:gridCol>
                <a:gridCol w="2737427">
                  <a:extLst>
                    <a:ext uri="{9D8B030D-6E8A-4147-A177-3AD203B41FA5}">
                      <a16:colId xmlns:a16="http://schemas.microsoft.com/office/drawing/2014/main" xmlns="" val="762460972"/>
                    </a:ext>
                  </a:extLst>
                </a:gridCol>
                <a:gridCol w="2737427">
                  <a:extLst>
                    <a:ext uri="{9D8B030D-6E8A-4147-A177-3AD203B41FA5}">
                      <a16:colId xmlns:a16="http://schemas.microsoft.com/office/drawing/2014/main" xmlns="" val="625819434"/>
                    </a:ext>
                  </a:extLst>
                </a:gridCol>
              </a:tblGrid>
              <a:tr h="49116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КОНКУРЕНТ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ХАРАКТЕРИСТИКИ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НАШИ КОНКУРЕТНЫЕ ПРЕИМУЩЕСТВА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08498822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Прямой</a:t>
                      </a:r>
                      <a:r>
                        <a:rPr lang="ru-RU" sz="1200" baseline="0" dirty="0" smtClean="0"/>
                        <a:t> конкурент, сайт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Vse-kursy.com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Сайт со всеми образовательными онлайн программами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дистанционными курсами.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Широкий выбор курсов, связанных</a:t>
                      </a:r>
                      <a:r>
                        <a:rPr lang="ru-RU" sz="1200" baseline="0" dirty="0" smtClean="0"/>
                        <a:t> только с </a:t>
                      </a:r>
                      <a:r>
                        <a:rPr lang="ru-RU" sz="1200" baseline="0" dirty="0" err="1" smtClean="0"/>
                        <a:t>медиасферой</a:t>
                      </a:r>
                      <a:r>
                        <a:rPr lang="ru-RU" sz="1200" baseline="0" dirty="0" smtClean="0"/>
                        <a:t>, а также большая вариативность курсов по сравнению с конкурентом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5027923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Косвенный конкурент, поисковая</a:t>
                      </a:r>
                      <a:r>
                        <a:rPr lang="ru-RU" sz="1200" baseline="0" dirty="0" smtClean="0"/>
                        <a:t> система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Google.ru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быстрое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редоставление пользователю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информации, которую он ищет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Отсутствие</a:t>
                      </a:r>
                      <a:r>
                        <a:rPr lang="ru-RU" sz="1200" baseline="0" dirty="0" smtClean="0"/>
                        <a:t> спама, наличие системы оценок и отзывов, удобный поиск при помощи фильтров и категорий</a:t>
                      </a:r>
                      <a:endParaRPr lang="ru-RU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86567793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Косвенный конкурент, поисковая</a:t>
                      </a:r>
                      <a:r>
                        <a:rPr lang="ru-RU" sz="1200" baseline="0" dirty="0" smtClean="0"/>
                        <a:t> система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Ya.ru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быстрое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редоставление пользователю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информации, которую он ищет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Отсутствие</a:t>
                      </a:r>
                      <a:r>
                        <a:rPr lang="ru-RU" sz="1200" baseline="0" dirty="0" smtClean="0"/>
                        <a:t> спама, наличие системы оценок и отзывов, удобный поиск при помощи фильтров и категорий</a:t>
                      </a:r>
                      <a:endParaRPr lang="ru-RU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14174246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Косвенный конкурент, поисковая</a:t>
                      </a:r>
                      <a:r>
                        <a:rPr lang="ru-RU" sz="1200" baseline="0" dirty="0" smtClean="0"/>
                        <a:t> система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Safari.com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быстрое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редоставление пользователю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информации, которую он ищет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Отсутствие</a:t>
                      </a:r>
                      <a:r>
                        <a:rPr lang="ru-RU" sz="1200" baseline="0" dirty="0" smtClean="0"/>
                        <a:t> спама, наличие системы оценок и отзывов, удобный поиск при помощи фильтров и категорий</a:t>
                      </a:r>
                      <a:endParaRPr lang="ru-RU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08587144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Косвенный конкурент, поисковая</a:t>
                      </a:r>
                      <a:r>
                        <a:rPr lang="ru-RU" sz="1200" baseline="0" dirty="0" smtClean="0"/>
                        <a:t> система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Mozilla.org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быстрое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редоставление пользователю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информации, которую он ищет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Отсутствие</a:t>
                      </a:r>
                      <a:r>
                        <a:rPr lang="ru-RU" sz="1200" baseline="0" dirty="0" smtClean="0"/>
                        <a:t> спама, наличие системы оценок и отзывов, удобный поиск при помощи фильтров и категорий</a:t>
                      </a:r>
                      <a:endParaRPr lang="ru-RU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21387881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Косвенный конкурент, поисковая</a:t>
                      </a:r>
                      <a:r>
                        <a:rPr lang="ru-RU" sz="1200" baseline="0" dirty="0" smtClean="0"/>
                        <a:t> система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Opera.com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быстрое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редоставление пользователю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информации, которую он ищет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Отсутствие</a:t>
                      </a:r>
                      <a:r>
                        <a:rPr lang="ru-RU" sz="1200" baseline="0" dirty="0" smtClean="0"/>
                        <a:t> спама, наличие системы оценок и отзывов, удобный поиск при помощи фильтров и категорий</a:t>
                      </a:r>
                      <a:endParaRPr lang="ru-RU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87455286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Косвенный конкурент, поисковая</a:t>
                      </a:r>
                      <a:r>
                        <a:rPr lang="ru-RU" sz="1200" baseline="0" dirty="0" smtClean="0"/>
                        <a:t> система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Internet-explorer.ru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быстрое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редоставление пользователю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информации, которую он ищет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Отсутствие</a:t>
                      </a:r>
                      <a:r>
                        <a:rPr lang="ru-RU" sz="1200" baseline="0" dirty="0" smtClean="0"/>
                        <a:t> спама, наличие системы оценок и отзывов, удобный поиск при помощи фильтров и категорий</a:t>
                      </a:r>
                      <a:endParaRPr lang="ru-RU" sz="12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706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978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3B9649-0964-A292-FBBA-07F85C74B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КАНАЛЫ ПРОДВИЖЕНИЯ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621E2E-C910-C08A-356F-0A03A15A8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78890"/>
            <a:ext cx="11353799" cy="597911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Маркетинг и каналы продвижения </a:t>
            </a:r>
            <a:r>
              <a:rPr lang="ru-RU" b="1" dirty="0" smtClean="0"/>
              <a:t>продукта</a:t>
            </a:r>
          </a:p>
          <a:p>
            <a:r>
              <a:rPr lang="ru-RU" dirty="0"/>
              <a:t>с</a:t>
            </a:r>
            <a:r>
              <a:rPr lang="ru-RU" dirty="0" smtClean="0"/>
              <a:t>айт </a:t>
            </a:r>
          </a:p>
          <a:p>
            <a:r>
              <a:rPr lang="ru-RU" dirty="0" smtClean="0"/>
              <a:t>социальные сети </a:t>
            </a:r>
          </a:p>
          <a:p>
            <a:r>
              <a:rPr lang="ru-RU" dirty="0" smtClean="0"/>
              <a:t>контекстная реклама</a:t>
            </a:r>
          </a:p>
          <a:p>
            <a:r>
              <a:rPr lang="ru-RU" dirty="0" smtClean="0"/>
              <a:t>холодные звонки малоизвестным брендам.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0854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64580B-3363-701B-5B0C-1F258B39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ТЕХНОЛОГИЧЕСКИЕ РИСКИ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777C74A4-2DB4-DCA2-A4FE-C761E69CC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880704"/>
              </p:ext>
            </p:extLst>
          </p:nvPr>
        </p:nvGraphicFramePr>
        <p:xfrm>
          <a:off x="1062143" y="1011381"/>
          <a:ext cx="10949709" cy="5635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9903">
                  <a:extLst>
                    <a:ext uri="{9D8B030D-6E8A-4147-A177-3AD203B41FA5}">
                      <a16:colId xmlns:a16="http://schemas.microsoft.com/office/drawing/2014/main" xmlns="" val="3575970903"/>
                    </a:ext>
                  </a:extLst>
                </a:gridCol>
                <a:gridCol w="3649903">
                  <a:extLst>
                    <a:ext uri="{9D8B030D-6E8A-4147-A177-3AD203B41FA5}">
                      <a16:colId xmlns:a16="http://schemas.microsoft.com/office/drawing/2014/main" xmlns="" val="3596155026"/>
                    </a:ext>
                  </a:extLst>
                </a:gridCol>
                <a:gridCol w="3649903">
                  <a:extLst>
                    <a:ext uri="{9D8B030D-6E8A-4147-A177-3AD203B41FA5}">
                      <a16:colId xmlns:a16="http://schemas.microsoft.com/office/drawing/2014/main" xmlns="" val="762460972"/>
                    </a:ext>
                  </a:extLst>
                </a:gridCol>
              </a:tblGrid>
              <a:tr h="49116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РИСК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ИНТЕГРАЛЬНАЯ ОЦЕНКА РИСКА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МЕРОПРИЯТИЯ </a:t>
                      </a:r>
                    </a:p>
                    <a:p>
                      <a:pPr algn="ctr"/>
                      <a:r>
                        <a:rPr lang="ru-RU" dirty="0"/>
                        <a:t>ПО МИНИМИЗАЦИИ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08498822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Сайт падает при большой нагрузке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0,64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Внедрение системы мониторинга доступности, оптимизация кода сайта, увеличение мощности сервера, защита от DDOS атак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5027923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Возникновение единой точки отказа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0,4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мероприятий направленных на укрепление команды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86567793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Потеря базы данных и исходного кода сайта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0,4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Создание </a:t>
                      </a:r>
                      <a:r>
                        <a:rPr lang="ru-RU" sz="1100" dirty="0" err="1" smtClean="0"/>
                        <a:t>бэкапа</a:t>
                      </a:r>
                      <a:r>
                        <a:rPr lang="ru-RU" sz="1100" dirty="0" smtClean="0"/>
                        <a:t> как исходного кода (после каждого обновления), так и </a:t>
                      </a:r>
                      <a:r>
                        <a:rPr lang="ru-RU" sz="1100" dirty="0" err="1" smtClean="0"/>
                        <a:t>бэкапа</a:t>
                      </a:r>
                      <a:r>
                        <a:rPr lang="ru-RU" sz="1100" dirty="0" smtClean="0"/>
                        <a:t> базы данных, а также проработка вопроса сохранности данных с </a:t>
                      </a:r>
                      <a:r>
                        <a:rPr lang="ru-RU" sz="1100" dirty="0" err="1" smtClean="0"/>
                        <a:t>хостером</a:t>
                      </a:r>
                      <a:endParaRPr lang="ru-RU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14174246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Сайт работает с ошибками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0,32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Тестирование сайта в несколько этапов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08587144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Высокая стоимость привлечения клиента для партнеров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0,16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Понять по какой схеме работают наши потенциальные партнеры, чтобы суметь создать максимально выгодное предложение для обоих сторон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03429325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Несоответствие продукта рынку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0,16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Тщательный анализ тенденций рынка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47645090"/>
                  </a:ext>
                </a:extLst>
              </a:tr>
              <a:tr h="713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Риск зависимости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0,04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Сделать этапы и сферы разработки максимально независимыми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63740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128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кс ПГУ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519E"/>
      </a:accent1>
      <a:accent2>
        <a:srgbClr val="E31A27"/>
      </a:accent2>
      <a:accent3>
        <a:srgbClr val="A5A5A5"/>
      </a:accent3>
      <a:accent4>
        <a:srgbClr val="F0EB0E"/>
      </a:accent4>
      <a:accent5>
        <a:srgbClr val="5496C8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презы</Template>
  <TotalTime>1296</TotalTime>
  <Words>1202</Words>
  <Application>Microsoft Office PowerPoint</Application>
  <PresentationFormat>Произвольный</PresentationFormat>
  <Paragraphs>182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VeryWell</vt:lpstr>
      <vt:lpstr>ПРОБЛЕМА И РЕШЕНИЕ</vt:lpstr>
      <vt:lpstr>ХАРАКТЕРИСТИКИ ПРОЕКТА</vt:lpstr>
      <vt:lpstr>БИЗНЕС-МОДЕЛЬ ПРОЕКТА</vt:lpstr>
      <vt:lpstr>MVP / ПРОТОТИП</vt:lpstr>
      <vt:lpstr>ЭКОНОМИКА ПРОЕКТА</vt:lpstr>
      <vt:lpstr>ПЛАН РЕАЛИЗАЦИИ ПРОЕКТА</vt:lpstr>
      <vt:lpstr>ЗАПРОС К ПАРТНЕРАМ И ИНВЕСТОРАМ</vt:lpstr>
      <vt:lpstr>КОМАНДА ПРОЕКТА</vt:lpstr>
      <vt:lpstr>ПРИЛОЖЕНИЕ</vt:lpstr>
      <vt:lpstr>РЫНОК</vt:lpstr>
      <vt:lpstr>КЛЮЧЕВЫЕ КОНКУРЕНТЫ</vt:lpstr>
      <vt:lpstr>КАНАЛЫ ПРОДВИЖЕНИЯ ПРОДУКТА</vt:lpstr>
      <vt:lpstr>ТЕХНОЛОГИЧЕСКИЕ РИСКИ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Мария Дрепа</dc:creator>
  <cp:lastModifiedBy>Софья Федюкина</cp:lastModifiedBy>
  <cp:revision>30</cp:revision>
  <dcterms:created xsi:type="dcterms:W3CDTF">2022-11-05T18:54:05Z</dcterms:created>
  <dcterms:modified xsi:type="dcterms:W3CDTF">2022-11-27T08:16:40Z</dcterms:modified>
</cp:coreProperties>
</file>