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99"/>
    <a:srgbClr val="CD4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7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96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65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12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13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07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87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5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2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96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66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05550-7F00-4011-9B09-5138E58BB97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B9FF5-EF04-402C-985E-36FA3BC74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19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5.wdp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12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6.png"/><Relationship Id="rId5" Type="http://schemas.microsoft.com/office/2007/relationships/hdphoto" Target="../media/hdphoto7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microsoft.com/office/2007/relationships/hdphoto" Target="../media/hdphoto9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microsoft.com/office/2007/relationships/hdphoto" Target="../media/hdphoto10.wdp"/><Relationship Id="rId12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microsoft.com/office/2007/relationships/hdphoto" Target="../media/hdphoto13.wdp"/><Relationship Id="rId10" Type="http://schemas.openxmlformats.org/officeDocument/2006/relationships/image" Target="../media/image9.png"/><Relationship Id="rId4" Type="http://schemas.openxmlformats.org/officeDocument/2006/relationships/image" Target="../media/image24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6.wdp"/><Relationship Id="rId7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7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814012" y="3195990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5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882" y="1278620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9615" y="12786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1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gabidullin\Downloads\logo_KI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800" y="582876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310" y="627445"/>
            <a:ext cx="2226757" cy="12132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23178" y="2580968"/>
            <a:ext cx="93933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2"/>
                </a:solidFill>
                <a:latin typeface="+mj-lt"/>
              </a:rPr>
              <a:t>Канцелярский </a:t>
            </a:r>
            <a:r>
              <a:rPr lang="ru-RU" sz="4800" b="1" dirty="0" err="1">
                <a:solidFill>
                  <a:schemeClr val="tx2"/>
                </a:solidFill>
                <a:latin typeface="+mj-lt"/>
              </a:rPr>
              <a:t>вендинговый</a:t>
            </a:r>
            <a:r>
              <a:rPr lang="ru-RU" sz="4800" b="1" dirty="0">
                <a:solidFill>
                  <a:schemeClr val="tx2"/>
                </a:solidFill>
                <a:latin typeface="+mj-lt"/>
              </a:rPr>
              <a:t> автомат с возможностью печати через мобильное приложение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26472" y="5166291"/>
            <a:ext cx="6505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+mj-lt"/>
              </a:rPr>
              <a:t>Лидер: Арутюнова Александра Андреевна</a:t>
            </a:r>
          </a:p>
        </p:txBody>
      </p:sp>
      <p:pic>
        <p:nvPicPr>
          <p:cNvPr id="9" name="Picture 2" descr="C:\Users\Lena\Downloads\26760637_2102.i201.045.F.m004.c9.people using interfaces isometric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4" t="63359" r="79405" b="3465"/>
          <a:stretch/>
        </p:blipFill>
        <p:spPr bwMode="auto">
          <a:xfrm flipH="1">
            <a:off x="9933177" y="3770103"/>
            <a:ext cx="1397438" cy="279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928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4337" y="668835"/>
            <a:ext cx="28068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Проблема</a:t>
            </a:r>
            <a:endParaRPr lang="ru-RU" sz="2400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AFA41ED2-AE6B-4C17-861F-42EA6BA937B2}"/>
              </a:ext>
            </a:extLst>
          </p:cNvPr>
          <p:cNvCxnSpPr>
            <a:cxnSpLocks/>
          </p:cNvCxnSpPr>
          <p:nvPr/>
        </p:nvCxnSpPr>
        <p:spPr>
          <a:xfrm>
            <a:off x="1620899" y="1872985"/>
            <a:ext cx="0" cy="94233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528B864-500C-4DFE-80C7-FCEB222A0C94}"/>
              </a:ext>
            </a:extLst>
          </p:cNvPr>
          <p:cNvSpPr txBox="1"/>
          <p:nvPr/>
        </p:nvSpPr>
        <p:spPr>
          <a:xfrm>
            <a:off x="1772850" y="1752157"/>
            <a:ext cx="10075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400" b="1" dirty="0">
                <a:solidFill>
                  <a:schemeClr val="tx2"/>
                </a:solidFill>
              </a:rPr>
              <a:t>У учащихся нет возможности во время учебы приобрести необходимые канцелярские принадлежности или распечатать информацию здесь и сейчас так как: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286386" y="3227180"/>
            <a:ext cx="4837545" cy="1064943"/>
            <a:chOff x="1915123" y="3641168"/>
            <a:chExt cx="4837545" cy="1064943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DCE2EB4-6A22-453E-8D81-C5AA2A2C9578}"/>
                </a:ext>
              </a:extLst>
            </p:cNvPr>
            <p:cNvSpPr/>
            <p:nvPr/>
          </p:nvSpPr>
          <p:spPr>
            <a:xfrm>
              <a:off x="2580201" y="3641168"/>
              <a:ext cx="417246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cs typeface="Gotham Pro Regular" panose="02000503040000020004" pitchFamily="2" charset="0"/>
                </a:rPr>
                <a:t>Магазинов</a:t>
              </a:r>
              <a:r>
                <a:rPr kumimoji="0" lang="ru-RU" sz="2400" b="1" u="none" strike="noStrike" kern="120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cs typeface="Gotham Pro Regular" panose="02000503040000020004" pitchFamily="2" charset="0"/>
                </a:rPr>
                <a:t> канцелярии и пунктов печати рядом нет</a:t>
              </a:r>
              <a:endParaRPr kumimoji="0" lang="ru-RU" sz="2400" b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Gotham Pro Regular" panose="02000503040000020004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EF07D79-6FBC-45B3-B0F2-2FB112B358E1}"/>
                </a:ext>
              </a:extLst>
            </p:cNvPr>
            <p:cNvSpPr txBox="1"/>
            <p:nvPr/>
          </p:nvSpPr>
          <p:spPr>
            <a:xfrm>
              <a:off x="1915123" y="3721110"/>
              <a:ext cx="755375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l" defTabSz="6175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Regular" panose="02000503040000020004" pitchFamily="2" charset="0"/>
                </a:rPr>
                <a:t>01</a:t>
              </a:r>
              <a:endParaRPr kumimoji="0" lang="ru-RU" sz="320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anose="020B0A04020102020204" pitchFamily="34" charset="0"/>
                <a:cs typeface="Gotham Pro Regular" panose="02000503040000020004" pitchFamily="2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5F11B421-48A9-4A79-833F-721685D676E0}"/>
                </a:ext>
              </a:extLst>
            </p:cNvPr>
            <p:cNvCxnSpPr>
              <a:cxnSpLocks/>
            </p:cNvCxnSpPr>
            <p:nvPr/>
          </p:nvCxnSpPr>
          <p:spPr>
            <a:xfrm>
              <a:off x="1928375" y="4706111"/>
              <a:ext cx="457739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4"/>
          <p:cNvGrpSpPr/>
          <p:nvPr/>
        </p:nvGrpSpPr>
        <p:grpSpPr>
          <a:xfrm>
            <a:off x="2286385" y="4496865"/>
            <a:ext cx="4855260" cy="1048210"/>
            <a:chOff x="5925147" y="4523469"/>
            <a:chExt cx="4855260" cy="104821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3510E53-0BDA-4119-B8DC-1A3D3B5BAC40}"/>
                </a:ext>
              </a:extLst>
            </p:cNvPr>
            <p:cNvSpPr/>
            <p:nvPr/>
          </p:nvSpPr>
          <p:spPr>
            <a:xfrm>
              <a:off x="6607940" y="4523469"/>
              <a:ext cx="417246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chemeClr val="tx2"/>
                  </a:solidFill>
                </a:rPr>
                <a:t>Нет возможности выйти и купить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61EBE7-01F2-48CF-AC94-8640B9AD60E0}"/>
                </a:ext>
              </a:extLst>
            </p:cNvPr>
            <p:cNvSpPr txBox="1"/>
            <p:nvPr/>
          </p:nvSpPr>
          <p:spPr>
            <a:xfrm>
              <a:off x="5925147" y="4712900"/>
              <a:ext cx="755375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l" defTabSz="6175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Regular" panose="02000503040000020004" pitchFamily="2" charset="0"/>
                </a:rPr>
                <a:t>0</a:t>
              </a:r>
              <a:r>
                <a:rPr kumimoji="0" lang="ru-RU" sz="32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Regular" panose="02000503040000020004" pitchFamily="2" charset="0"/>
                </a:rPr>
                <a:t>2</a:t>
              </a:r>
            </a:p>
          </p:txBody>
        </p: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BAE0986D-167F-4CE4-AADD-E5651F0BC19A}"/>
                </a:ext>
              </a:extLst>
            </p:cNvPr>
            <p:cNvCxnSpPr>
              <a:cxnSpLocks/>
            </p:cNvCxnSpPr>
            <p:nvPr/>
          </p:nvCxnSpPr>
          <p:spPr>
            <a:xfrm>
              <a:off x="5938400" y="5571679"/>
              <a:ext cx="457739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91273"/>
            <a:ext cx="5148580" cy="4607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42" b="100000" l="4167" r="96224">
                        <a14:foregroundMark x1="15495" y1="13802" x2="15495" y2="13802"/>
                        <a14:foregroundMark x1="36979" y1="36458" x2="36979" y2="36458"/>
                        <a14:foregroundMark x1="46354" y1="36849" x2="46354" y2="36849"/>
                        <a14:foregroundMark x1="59115" y1="37240" x2="59115" y2="37240"/>
                        <a14:foregroundMark x1="67448" y1="36849" x2="67448" y2="36849"/>
                        <a14:foregroundMark x1="77604" y1="38672" x2="77604" y2="38672"/>
                        <a14:foregroundMark x1="85156" y1="44010" x2="85156" y2="44010"/>
                        <a14:foregroundMark x1="81380" y1="54167" x2="81380" y2="54167"/>
                        <a14:foregroundMark x1="68490" y1="57552" x2="68490" y2="57552"/>
                        <a14:foregroundMark x1="59505" y1="58984" x2="59505" y2="58984"/>
                        <a14:foregroundMark x1="48177" y1="63542" x2="48177" y2="63542"/>
                        <a14:foregroundMark x1="37240" y1="65365" x2="37240" y2="65365"/>
                        <a14:foregroundMark x1="29427" y1="68099" x2="29427" y2="68099"/>
                        <a14:foregroundMark x1="19271" y1="74479" x2="19271" y2="74479"/>
                        <a14:foregroundMark x1="24089" y1="85807" x2="24089" y2="85807"/>
                        <a14:foregroundMark x1="32422" y1="89193" x2="32422" y2="89193"/>
                        <a14:foregroundMark x1="44010" y1="94010" x2="44010" y2="94010"/>
                        <a14:foregroundMark x1="53516" y1="95573" x2="53516" y2="95573"/>
                        <a14:foregroundMark x1="63672" y1="97005" x2="63672" y2="970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70569" y="2858489"/>
            <a:ext cx="1568377" cy="156837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8" b="99321" l="8274" r="100000">
                        <a14:foregroundMark x1="54524" y1="9647" x2="54524" y2="9647"/>
                        <a14:foregroundMark x1="83095" y1="11481" x2="83095" y2="11481"/>
                        <a14:foregroundMark x1="72560" y1="15353" x2="72560" y2="15353"/>
                        <a14:foregroundMark x1="70417" y1="19226" x2="70417" y2="19226"/>
                        <a14:foregroundMark x1="58631" y1="20652" x2="58631" y2="20652"/>
                        <a14:foregroundMark x1="65417" y1="25951" x2="65417" y2="25951"/>
                        <a14:foregroundMark x1="66310" y1="31454" x2="66310" y2="31454"/>
                        <a14:foregroundMark x1="85774" y1="30842" x2="85774" y2="30842"/>
                        <a14:foregroundMark x1="80595" y1="32473" x2="80595" y2="32473"/>
                        <a14:foregroundMark x1="94702" y1="29620" x2="94702" y2="29620"/>
                        <a14:foregroundMark x1="96488" y1="49185" x2="96488" y2="49185"/>
                        <a14:foregroundMark x1="89345" y1="45720" x2="89345" y2="45720"/>
                        <a14:foregroundMark x1="82202" y1="41440" x2="82202" y2="41440"/>
                        <a14:foregroundMark x1="80952" y1="40014" x2="80952" y2="40014"/>
                        <a14:foregroundMark x1="83274" y1="52649" x2="83274" y2="52649"/>
                        <a14:foregroundMark x1="80417" y1="38587" x2="80417" y2="38587"/>
                        <a14:foregroundMark x1="78095" y1="35326" x2="84167" y2="39606"/>
                        <a14:foregroundMark x1="53274" y1="71399" x2="53274" y2="74660"/>
                        <a14:foregroundMark x1="47560" y1="87092" x2="47917" y2="94429"/>
                        <a14:foregroundMark x1="79167" y1="92799" x2="76310" y2="95856"/>
                        <a14:backgroundMark x1="42202" y1="62432" x2="43631" y2="73438"/>
                        <a14:backgroundMark x1="53988" y1="68342" x2="46131" y2="76291"/>
                        <a14:backgroundMark x1="61667" y1="72011" x2="58095" y2="79348"/>
                        <a14:backgroundMark x1="78095" y1="80367" x2="75952" y2="87908"/>
                        <a14:backgroundMark x1="78988" y1="70788" x2="75060" y2="73234"/>
                        <a14:backgroundMark x1="70952" y1="73438" x2="72381" y2="85462"/>
                        <a14:backgroundMark x1="83810" y1="63655" x2="83810" y2="683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76786" y="2952486"/>
            <a:ext cx="4204065" cy="36835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0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2840307" y="3346573"/>
            <a:ext cx="7146789" cy="3178497"/>
            <a:chOff x="2721131" y="3538826"/>
            <a:chExt cx="7146789" cy="3178497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2721131" y="3973341"/>
              <a:ext cx="7146789" cy="2743982"/>
              <a:chOff x="1508601" y="3944089"/>
              <a:chExt cx="7146789" cy="2743982"/>
            </a:xfrm>
          </p:grpSpPr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733"/>
              <a:stretch/>
            </p:blipFill>
            <p:spPr bwMode="auto">
              <a:xfrm>
                <a:off x="6683508" y="4086347"/>
                <a:ext cx="1697542" cy="1583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8601" y="3944089"/>
                <a:ext cx="2442272" cy="1808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1546264" y="5641631"/>
                <a:ext cx="2232248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2"/>
                    </a:solidFill>
                  </a:rPr>
                  <a:t>B2C</a:t>
                </a:r>
                <a:endParaRPr lang="ru-RU" b="1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en-US" sz="2000" dirty="0">
                    <a:solidFill>
                      <a:schemeClr val="tx2"/>
                    </a:solidFill>
                    <a:latin typeface="Bebas Neue Bold" pitchFamily="34" charset="-52"/>
                  </a:rPr>
                  <a:t> </a:t>
                </a:r>
                <a:r>
                  <a:rPr lang="en-US" b="1" dirty="0">
                    <a:solidFill>
                      <a:schemeClr val="tx2"/>
                    </a:solidFill>
                  </a:rPr>
                  <a:t>– </a:t>
                </a:r>
                <a:r>
                  <a:rPr lang="ru-RU" b="1" dirty="0">
                    <a:solidFill>
                      <a:schemeClr val="tx2"/>
                    </a:solidFill>
                  </a:rPr>
                  <a:t>учащиеся учебных заведений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930709" y="5641631"/>
                <a:ext cx="24482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2"/>
                    </a:solidFill>
                  </a:rPr>
                  <a:t>B2B </a:t>
                </a:r>
                <a:endParaRPr lang="ru-RU" sz="2400" b="1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2"/>
                    </a:solidFill>
                  </a:rPr>
                  <a:t>– </a:t>
                </a:r>
                <a:r>
                  <a:rPr lang="ru-RU" b="1" dirty="0">
                    <a:solidFill>
                      <a:schemeClr val="tx2"/>
                    </a:solidFill>
                  </a:rPr>
                  <a:t>частные учебные заведения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378981" y="5549298"/>
                <a:ext cx="22764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2"/>
                    </a:solidFill>
                  </a:rPr>
                  <a:t>B2G </a:t>
                </a:r>
                <a:endParaRPr lang="ru-RU" sz="2400" b="1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2"/>
                    </a:solidFill>
                  </a:rPr>
                  <a:t>–</a:t>
                </a:r>
                <a:r>
                  <a:rPr lang="en-US" sz="2400" b="1" dirty="0">
                    <a:solidFill>
                      <a:schemeClr val="tx2"/>
                    </a:solidFill>
                  </a:rPr>
                  <a:t> </a:t>
                </a:r>
                <a:r>
                  <a:rPr lang="ru-RU" b="1" dirty="0">
                    <a:solidFill>
                      <a:schemeClr val="tx2"/>
                    </a:solidFill>
                  </a:rPr>
                  <a:t>государственные учебные заведения</a:t>
                </a:r>
              </a:p>
            </p:txBody>
          </p:sp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985" t="5953" r="18620" b="4936"/>
              <a:stretch/>
            </p:blipFill>
            <p:spPr bwMode="auto">
              <a:xfrm>
                <a:off x="4448482" y="4210921"/>
                <a:ext cx="1407634" cy="14307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3498039" y="3538826"/>
              <a:ext cx="56078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tx2"/>
                  </a:solidFill>
                </a:rPr>
                <a:t>Возможные потребители результатов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231158" y="696478"/>
            <a:ext cx="51846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  <a:latin typeface="+mj-lt"/>
              </a:rPr>
              <a:t>Целевая аудитория 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642224" y="1613262"/>
            <a:ext cx="0" cy="122346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56837" y="1585966"/>
            <a:ext cx="8729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400" b="1" dirty="0">
                <a:solidFill>
                  <a:schemeClr val="tx2"/>
                </a:solidFill>
              </a:rPr>
              <a:t>Учащиеся, которые во время учебного процесса не могут покинуть учебное заведение и приобрести канцелярские принадлежности или распечатать информацию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F11B421-48A9-4A79-833F-721685D676E0}"/>
              </a:ext>
            </a:extLst>
          </p:cNvPr>
          <p:cNvCxnSpPr>
            <a:cxnSpLocks/>
          </p:cNvCxnSpPr>
          <p:nvPr/>
        </p:nvCxnSpPr>
        <p:spPr>
          <a:xfrm>
            <a:off x="2639276" y="3155124"/>
            <a:ext cx="754374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-16901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2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70596" y="928049"/>
            <a:ext cx="4203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Решение</a:t>
            </a:r>
            <a:r>
              <a:rPr lang="ru-RU" dirty="0"/>
              <a:t> </a:t>
            </a:r>
          </a:p>
        </p:txBody>
      </p:sp>
      <p:pic>
        <p:nvPicPr>
          <p:cNvPr id="10" name="Picture 2" descr="C:\Users\Lena\Downloads\26760637_2102.i201.045.F.m004.c9.people using interfaces isometr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4" t="63359" r="79405" b="3465"/>
          <a:stretch/>
        </p:blipFill>
        <p:spPr bwMode="auto">
          <a:xfrm>
            <a:off x="1296728" y="1486930"/>
            <a:ext cx="2485033" cy="49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Группа 41"/>
          <p:cNvGrpSpPr/>
          <p:nvPr/>
        </p:nvGrpSpPr>
        <p:grpSpPr>
          <a:xfrm>
            <a:off x="3984408" y="2381073"/>
            <a:ext cx="8010325" cy="3464927"/>
            <a:chOff x="3984408" y="2585793"/>
            <a:chExt cx="8010325" cy="3464927"/>
          </a:xfrm>
        </p:grpSpPr>
        <p:sp>
          <p:nvSpPr>
            <p:cNvPr id="35" name="TextBox 34"/>
            <p:cNvSpPr txBox="1"/>
            <p:nvPr/>
          </p:nvSpPr>
          <p:spPr>
            <a:xfrm>
              <a:off x="7177259" y="2703614"/>
              <a:ext cx="48174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tx2"/>
                  </a:solidFill>
                </a:rPr>
                <a:t>Необходимый набор канцелярских принадлежностей</a:t>
              </a:r>
            </a:p>
          </p:txBody>
        </p:sp>
        <p:grpSp>
          <p:nvGrpSpPr>
            <p:cNvPr id="41" name="Группа 40"/>
            <p:cNvGrpSpPr/>
            <p:nvPr/>
          </p:nvGrpSpPr>
          <p:grpSpPr>
            <a:xfrm>
              <a:off x="3984408" y="2585793"/>
              <a:ext cx="7015688" cy="3464927"/>
              <a:chOff x="3984408" y="2585793"/>
              <a:chExt cx="7015688" cy="3464927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5970595" y="2585793"/>
                <a:ext cx="1168234" cy="3464927"/>
                <a:chOff x="4734324" y="1275607"/>
                <a:chExt cx="1168234" cy="3464927"/>
              </a:xfrm>
            </p:grpSpPr>
            <p:sp>
              <p:nvSpPr>
                <p:cNvPr id="12" name="Овал 11"/>
                <p:cNvSpPr/>
                <p:nvPr/>
              </p:nvSpPr>
              <p:spPr>
                <a:xfrm>
                  <a:off x="4734324" y="1275607"/>
                  <a:ext cx="1133820" cy="1080120"/>
                </a:xfrm>
                <a:prstGeom prst="ellipse">
                  <a:avLst/>
                </a:prstGeom>
                <a:noFill/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/>
                    <a:t>м</a:t>
                  </a:r>
                </a:p>
              </p:txBody>
            </p:sp>
            <p:pic>
              <p:nvPicPr>
                <p:cNvPr id="13" name="Picture 7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99333" l="10000" r="90000">
                              <a14:foregroundMark x1="31778" y1="5556" x2="66889" y2="5889"/>
                              <a14:foregroundMark x1="75000" y1="9889" x2="75778" y2="56222"/>
                              <a14:foregroundMark x1="77222" y1="58889" x2="75556" y2="84000"/>
                              <a14:foregroundMark x1="48556" y1="88111" x2="56111" y2="91222"/>
                              <a14:foregroundMark x1="49778" y1="88667" x2="53778" y2="88667"/>
                              <a14:foregroundMark x1="31556" y1="82333" x2="62556" y2="84000"/>
                              <a14:foregroundMark x1="25000" y1="5769" x2="26282" y2="75641"/>
                              <a14:foregroundMark x1="26282" y1="90385" x2="69231" y2="9166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965" y="2632742"/>
                  <a:ext cx="648073" cy="6480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4" name="Овал 13"/>
                <p:cNvSpPr/>
                <p:nvPr/>
              </p:nvSpPr>
              <p:spPr>
                <a:xfrm>
                  <a:off x="4748887" y="2429582"/>
                  <a:ext cx="1133820" cy="1080120"/>
                </a:xfrm>
                <a:prstGeom prst="ellipse">
                  <a:avLst/>
                </a:prstGeom>
                <a:noFill/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/>
                    <a:t>м</a:t>
                  </a:r>
                </a:p>
              </p:txBody>
            </p:sp>
            <p:sp>
              <p:nvSpPr>
                <p:cNvPr id="15" name="Овал 14"/>
                <p:cNvSpPr/>
                <p:nvPr/>
              </p:nvSpPr>
              <p:spPr>
                <a:xfrm>
                  <a:off x="4768738" y="3660414"/>
                  <a:ext cx="1133820" cy="1080120"/>
                </a:xfrm>
                <a:prstGeom prst="ellipse">
                  <a:avLst/>
                </a:prstGeom>
                <a:noFill/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/>
                    <a:t>м</a:t>
                  </a:r>
                </a:p>
              </p:txBody>
            </p:sp>
            <p:pic>
              <p:nvPicPr>
                <p:cNvPr id="16" name="Picture 8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1333" b="100000" l="10000" r="90000">
                              <a14:foregroundMark x1="35889" y1="18556" x2="39778" y2="33778"/>
                              <a14:foregroundMark x1="35667" y1="41778" x2="41889" y2="42111"/>
                              <a14:foregroundMark x1="66222" y1="8889" x2="64333" y2="28333"/>
                              <a14:foregroundMark x1="74778" y1="26778" x2="73222" y2="36667"/>
                              <a14:foregroundMark x1="81444" y1="18556" x2="85667" y2="18556"/>
                              <a14:foregroundMark x1="81222" y1="29111" x2="78889" y2="3866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89372" y="1403805"/>
                  <a:ext cx="823723" cy="8237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7" name="Picture 9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4063" b="94688" l="10000" r="90000">
                              <a14:foregroundMark x1="57500" y1="10313" x2="70625" y2="10000"/>
                              <a14:foregroundMark x1="38750" y1="62187" x2="59688" y2="63438"/>
                              <a14:foregroundMark x1="36875" y1="70000" x2="40313" y2="70000"/>
                              <a14:foregroundMark x1="45000" y1="67500" x2="45000" y2="67500"/>
                              <a14:foregroundMark x1="30938" y1="67188" x2="68438" y2="67188"/>
                              <a14:foregroundMark x1="30000" y1="70000" x2="68750" y2="69375"/>
                              <a14:foregroundMark x1="28750" y1="72188" x2="68750" y2="72813"/>
                              <a14:foregroundMark x1="28438" y1="75313" x2="69375" y2="75000"/>
                              <a14:foregroundMark x1="26250" y1="80625" x2="70625" y2="80000"/>
                              <a14:foregroundMark x1="25313" y1="85313" x2="68750" y2="85000"/>
                              <a14:foregroundMark x1="68750" y1="85000" x2="71563" y2="8531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098" y="3843924"/>
                  <a:ext cx="713100" cy="7131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18" name="TextBox 17"/>
              <p:cNvSpPr txBox="1"/>
              <p:nvPr/>
            </p:nvSpPr>
            <p:spPr>
              <a:xfrm>
                <a:off x="7186782" y="4083152"/>
                <a:ext cx="38133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tx2"/>
                    </a:solidFill>
                  </a:rPr>
                  <a:t>Мобильное приложение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237313" y="5310605"/>
                <a:ext cx="31076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tx2"/>
                    </a:solidFill>
                  </a:rPr>
                  <a:t>Возможность печати</a:t>
                </a:r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7272939" y="3694774"/>
                <a:ext cx="2706931" cy="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7368314" y="4892953"/>
                <a:ext cx="2673281" cy="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7346914" y="6044277"/>
                <a:ext cx="2673281" cy="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Группа 35"/>
              <p:cNvGrpSpPr/>
              <p:nvPr/>
            </p:nvGrpSpPr>
            <p:grpSpPr>
              <a:xfrm>
                <a:off x="3984408" y="2713991"/>
                <a:ext cx="1817954" cy="2966964"/>
                <a:chOff x="2856570" y="1427991"/>
                <a:chExt cx="1595176" cy="2603383"/>
              </a:xfrm>
            </p:grpSpPr>
            <p:grpSp>
              <p:nvGrpSpPr>
                <p:cNvPr id="37" name="Группа 36"/>
                <p:cNvGrpSpPr/>
                <p:nvPr/>
              </p:nvGrpSpPr>
              <p:grpSpPr>
                <a:xfrm>
                  <a:off x="2857133" y="2538016"/>
                  <a:ext cx="1594613" cy="1493358"/>
                  <a:chOff x="2999633" y="2538016"/>
                  <a:chExt cx="1594613" cy="1493358"/>
                </a:xfrm>
              </p:grpSpPr>
              <p:pic>
                <p:nvPicPr>
                  <p:cNvPr id="3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99633" y="2538016"/>
                    <a:ext cx="1590675" cy="4699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40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03571" y="3561474"/>
                    <a:ext cx="1590675" cy="4699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pic>
              <p:nvPicPr>
                <p:cNvPr id="38" name="Picture 5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6570" y="1427991"/>
                  <a:ext cx="1590675" cy="4699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55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41216" y="723804"/>
            <a:ext cx="5459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Конкуренты</a:t>
            </a:r>
            <a:r>
              <a:rPr lang="ru-RU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302" b="32455"/>
          <a:stretch/>
        </p:blipFill>
        <p:spPr>
          <a:xfrm>
            <a:off x="1341775" y="1925366"/>
            <a:ext cx="2836754" cy="10564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2161" t="39763" r="10974" b="39634"/>
          <a:stretch/>
        </p:blipFill>
        <p:spPr>
          <a:xfrm>
            <a:off x="1341775" y="3415011"/>
            <a:ext cx="3022806" cy="81023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clrChange>
              <a:clrFrom>
                <a:srgbClr val="EBFFFF"/>
              </a:clrFrom>
              <a:clrTo>
                <a:srgbClr val="EB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4788" y="4759786"/>
            <a:ext cx="2672300" cy="78421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24703" y="2110005"/>
            <a:ext cx="4049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Наши преимущества: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9656" y="2834513"/>
            <a:ext cx="4823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Доступность здесь и сейчас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68845" y="3646302"/>
            <a:ext cx="5669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Совмещение принтера и автомата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8146" y="4435847"/>
            <a:ext cx="5417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Удобное мобильное приложение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F11B421-48A9-4A79-833F-721685D676E0}"/>
              </a:ext>
            </a:extLst>
          </p:cNvPr>
          <p:cNvCxnSpPr>
            <a:cxnSpLocks/>
          </p:cNvCxnSpPr>
          <p:nvPr/>
        </p:nvCxnSpPr>
        <p:spPr>
          <a:xfrm>
            <a:off x="4948805" y="1799961"/>
            <a:ext cx="0" cy="396779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9102" y1="39218" x2="29102" y2="39218"/>
                        <a14:foregroundMark x1="38965" y1="48341" x2="38965" y2="48341"/>
                        <a14:foregroundMark x1="66895" y1="7583" x2="66895" y2="7583"/>
                        <a14:foregroundMark x1="70313" y1="17062" x2="70313" y2="17062"/>
                        <a14:foregroundMark x1="68457" y1="22156" x2="68457" y2="22156"/>
                        <a14:foregroundMark x1="77148" y1="21919" x2="77148" y2="21919"/>
                        <a14:foregroundMark x1="77148" y1="23460" x2="77148" y2="23460"/>
                        <a14:foregroundMark x1="83887" y1="53436" x2="83887" y2="53436"/>
                        <a14:foregroundMark x1="76270" y1="65166" x2="76270" y2="65166"/>
                        <a14:backgroundMark x1="34863" y1="38981" x2="34863" y2="38981"/>
                        <a14:backgroundMark x1="28906" y1="35427" x2="28906" y2="35427"/>
                        <a14:backgroundMark x1="57617" y1="17299" x2="57617" y2="17299"/>
                        <a14:backgroundMark x1="57031" y1="18365" x2="58789" y2="30687"/>
                        <a14:backgroundMark x1="58008" y1="60308" x2="56836" y2="83175"/>
                        <a14:backgroundMark x1="58789" y1="57820" x2="58594" y2="84360"/>
                        <a14:backgroundMark x1="58984" y1="12915" x2="59570" y2="17299"/>
                      </a14:backgroundRemoval>
                    </a14:imgEffect>
                  </a14:imgLayer>
                </a14:imgProps>
              </a:ext>
            </a:extLst>
          </a:blip>
          <a:srcRect t="11959" r="40665" b="15659"/>
          <a:stretch/>
        </p:blipFill>
        <p:spPr>
          <a:xfrm>
            <a:off x="5498860" y="2827589"/>
            <a:ext cx="595388" cy="59862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9102" y1="39218" x2="29102" y2="39218"/>
                        <a14:foregroundMark x1="38965" y1="48341" x2="38965" y2="48341"/>
                        <a14:foregroundMark x1="66895" y1="7583" x2="66895" y2="7583"/>
                        <a14:foregroundMark x1="70313" y1="17062" x2="70313" y2="17062"/>
                        <a14:foregroundMark x1="68457" y1="22156" x2="68457" y2="22156"/>
                        <a14:foregroundMark x1="77148" y1="21919" x2="77148" y2="21919"/>
                        <a14:foregroundMark x1="77148" y1="23460" x2="77148" y2="23460"/>
                        <a14:foregroundMark x1="83887" y1="53436" x2="83887" y2="53436"/>
                        <a14:foregroundMark x1="76270" y1="65166" x2="76270" y2="65166"/>
                        <a14:backgroundMark x1="34863" y1="38981" x2="34863" y2="38981"/>
                        <a14:backgroundMark x1="28906" y1="35427" x2="28906" y2="35427"/>
                        <a14:backgroundMark x1="37500" y1="14218" x2="45996" y2="81398"/>
                        <a14:backgroundMark x1="19824" y1="5450" x2="31738" y2="77607"/>
                        <a14:backgroundMark x1="31934" y1="25829" x2="38965" y2="63389"/>
                        <a14:backgroundMark x1="88379" y1="18365" x2="56641" y2="30806"/>
                        <a14:backgroundMark x1="86328" y1="12204" x2="35059" y2="18009"/>
                        <a14:backgroundMark x1="81738" y1="7820" x2="58203" y2="8768"/>
                        <a14:backgroundMark x1="82520" y1="8057" x2="68066" y2="33886"/>
                        <a14:backgroundMark x1="75098" y1="18009" x2="61035" y2="25829"/>
                        <a14:backgroundMark x1="72266" y1="16588" x2="56641" y2="21445"/>
                        <a14:backgroundMark x1="77930" y1="18602" x2="74512" y2="26896"/>
                      </a14:backgroundRemoval>
                    </a14:imgEffect>
                  </a14:imgLayer>
                </a14:imgProps>
              </a:ext>
            </a:extLst>
          </a:blip>
          <a:srcRect l="53445" t="43078"/>
          <a:stretch/>
        </p:blipFill>
        <p:spPr>
          <a:xfrm>
            <a:off x="5535074" y="3629638"/>
            <a:ext cx="552260" cy="55654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9102" y1="39218" x2="29102" y2="39218"/>
                        <a14:foregroundMark x1="38965" y1="48341" x2="38965" y2="48341"/>
                        <a14:foregroundMark x1="66895" y1="7583" x2="66895" y2="7583"/>
                        <a14:foregroundMark x1="70313" y1="17062" x2="70313" y2="17062"/>
                        <a14:foregroundMark x1="68457" y1="22156" x2="68457" y2="22156"/>
                        <a14:foregroundMark x1="77148" y1="21919" x2="77148" y2="21919"/>
                        <a14:foregroundMark x1="77148" y1="23460" x2="77148" y2="23460"/>
                        <a14:foregroundMark x1="83887" y1="53436" x2="83887" y2="53436"/>
                        <a14:foregroundMark x1="76270" y1="65166" x2="76270" y2="65166"/>
                        <a14:backgroundMark x1="34863" y1="38981" x2="34863" y2="38981"/>
                        <a14:backgroundMark x1="28906" y1="35427" x2="28906" y2="35427"/>
                        <a14:backgroundMark x1="30078" y1="11730" x2="33496" y2="79265"/>
                        <a14:backgroundMark x1="53223" y1="50237" x2="84180" y2="80924"/>
                        <a14:backgroundMark x1="91016" y1="51185" x2="59570" y2="84597"/>
                        <a14:backgroundMark x1="40332" y1="40758" x2="35938" y2="57820"/>
                        <a14:backgroundMark x1="13770" y1="19313" x2="13965" y2="78555"/>
                      </a14:backgroundRemoval>
                    </a14:imgEffect>
                  </a14:imgLayer>
                </a14:imgProps>
              </a:ext>
            </a:extLst>
          </a:blip>
          <a:srcRect l="51166" b="52311"/>
          <a:stretch/>
        </p:blipFill>
        <p:spPr>
          <a:xfrm>
            <a:off x="5535074" y="4389611"/>
            <a:ext cx="672924" cy="5416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3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04199" y="723804"/>
            <a:ext cx="34665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Рынок 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634377" y="1919169"/>
            <a:ext cx="6091024" cy="4625354"/>
            <a:chOff x="1835696" y="776236"/>
            <a:chExt cx="4518776" cy="3605743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1835696" y="776236"/>
              <a:ext cx="3600400" cy="3605743"/>
              <a:chOff x="2483768" y="843558"/>
              <a:chExt cx="3600400" cy="3605743"/>
            </a:xfrm>
          </p:grpSpPr>
          <p:sp>
            <p:nvSpPr>
              <p:cNvPr id="33" name="Овал 32"/>
              <p:cNvSpPr/>
              <p:nvPr/>
            </p:nvSpPr>
            <p:spPr>
              <a:xfrm>
                <a:off x="2483768" y="843558"/>
                <a:ext cx="3600400" cy="36004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2931001" y="1563638"/>
                <a:ext cx="2723542" cy="288032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3188432" y="2264500"/>
                <a:ext cx="2208679" cy="216862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3589706" y="3014430"/>
                <a:ext cx="1427398" cy="143487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5" name="Прямая соединительная линия 24"/>
            <p:cNvCxnSpPr/>
            <p:nvPr/>
          </p:nvCxnSpPr>
          <p:spPr>
            <a:xfrm>
              <a:off x="3623851" y="807312"/>
              <a:ext cx="2496737" cy="3992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3612801" y="1517582"/>
              <a:ext cx="2727500" cy="0"/>
            </a:xfrm>
            <a:prstGeom prst="line">
              <a:avLst/>
            </a:prstGeom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626972" y="2222898"/>
              <a:ext cx="2727500" cy="0"/>
            </a:xfrm>
            <a:prstGeom prst="line">
              <a:avLst/>
            </a:prstGeom>
            <a:ln w="571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3655333" y="2972630"/>
              <a:ext cx="2571581" cy="18137"/>
            </a:xfrm>
            <a:prstGeom prst="line">
              <a:avLst/>
            </a:prstGeom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953151" y="957190"/>
              <a:ext cx="1335664" cy="404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11 </a:t>
              </a:r>
              <a:r>
                <a:rPr lang="ru-RU" b="1" dirty="0">
                  <a:solidFill>
                    <a:schemeClr val="bg1"/>
                  </a:solidFill>
                </a:rPr>
                <a:t>млрд.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021392" y="1737824"/>
              <a:ext cx="1335664" cy="3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762 млн.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94393" y="2466201"/>
              <a:ext cx="1162523" cy="3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53 млн.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25831" y="3435846"/>
              <a:ext cx="1267019" cy="3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21 млн. </a:t>
              </a:r>
              <a:r>
                <a:rPr lang="ru-RU" b="1" dirty="0" err="1">
                  <a:solidFill>
                    <a:schemeClr val="bg1"/>
                  </a:solidFill>
                </a:rPr>
                <a:t>руб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6793307" y="1587509"/>
            <a:ext cx="4858558" cy="4212689"/>
            <a:chOff x="6332556" y="1747943"/>
            <a:chExt cx="4858558" cy="4212689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6332556" y="1880294"/>
              <a:ext cx="1581518" cy="3923004"/>
              <a:chOff x="5163577" y="878422"/>
              <a:chExt cx="1228976" cy="3048512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5246673" y="878422"/>
                <a:ext cx="904668" cy="684238"/>
                <a:chOff x="5246673" y="878422"/>
                <a:chExt cx="904668" cy="684238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5246673" y="878422"/>
                  <a:ext cx="648646" cy="684238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5335557" y="1041250"/>
                  <a:ext cx="81578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Bebas Neue Bold" pitchFamily="34" charset="-52"/>
                    </a:rPr>
                    <a:t>pam</a:t>
                  </a:r>
                  <a:endParaRPr lang="ru-RU" sz="2400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12" name="Группа 11"/>
              <p:cNvGrpSpPr/>
              <p:nvPr/>
            </p:nvGrpSpPr>
            <p:grpSpPr>
              <a:xfrm>
                <a:off x="5430972" y="1647374"/>
                <a:ext cx="961581" cy="684238"/>
                <a:chOff x="5430972" y="1647374"/>
                <a:chExt cx="961581" cy="684238"/>
              </a:xfrm>
            </p:grpSpPr>
            <p:sp>
              <p:nvSpPr>
                <p:cNvPr id="19" name="Овал 18"/>
                <p:cNvSpPr/>
                <p:nvPr/>
              </p:nvSpPr>
              <p:spPr>
                <a:xfrm>
                  <a:off x="5430972" y="1647374"/>
                  <a:ext cx="648646" cy="684238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5528457" y="1774039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Bebas Neue Bold" pitchFamily="34" charset="-52"/>
                    </a:rPr>
                    <a:t>tam</a:t>
                  </a:r>
                  <a:endParaRPr lang="ru-RU" sz="2400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13" name="Группа 12"/>
              <p:cNvGrpSpPr/>
              <p:nvPr/>
            </p:nvGrpSpPr>
            <p:grpSpPr>
              <a:xfrm>
                <a:off x="5344535" y="2445035"/>
                <a:ext cx="792088" cy="684238"/>
                <a:chOff x="5344535" y="2445035"/>
                <a:chExt cx="792088" cy="684238"/>
              </a:xfrm>
            </p:grpSpPr>
            <p:sp>
              <p:nvSpPr>
                <p:cNvPr id="17" name="Овал 16"/>
                <p:cNvSpPr/>
                <p:nvPr/>
              </p:nvSpPr>
              <p:spPr>
                <a:xfrm>
                  <a:off x="5430972" y="2445035"/>
                  <a:ext cx="648646" cy="68423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5344535" y="2562279"/>
                  <a:ext cx="792088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err="1">
                      <a:solidFill>
                        <a:schemeClr val="bg1"/>
                      </a:solidFill>
                      <a:latin typeface="Bebas Neue Bold" pitchFamily="34" charset="-52"/>
                    </a:rPr>
                    <a:t>sam</a:t>
                  </a:r>
                  <a:endParaRPr lang="ru-RU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14" name="Группа 13"/>
              <p:cNvGrpSpPr/>
              <p:nvPr/>
            </p:nvGrpSpPr>
            <p:grpSpPr>
              <a:xfrm>
                <a:off x="5163577" y="3242696"/>
                <a:ext cx="1008112" cy="684238"/>
                <a:chOff x="5163577" y="3242696"/>
                <a:chExt cx="1008112" cy="684238"/>
              </a:xfrm>
            </p:grpSpPr>
            <p:sp>
              <p:nvSpPr>
                <p:cNvPr id="15" name="Овал 14"/>
                <p:cNvSpPr/>
                <p:nvPr/>
              </p:nvSpPr>
              <p:spPr>
                <a:xfrm>
                  <a:off x="5335557" y="3242696"/>
                  <a:ext cx="648646" cy="68423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5163577" y="3398980"/>
                  <a:ext cx="1008112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err="1">
                      <a:solidFill>
                        <a:schemeClr val="bg1"/>
                      </a:solidFill>
                      <a:latin typeface="Bebas Neue Bold" pitchFamily="34" charset="-52"/>
                    </a:rPr>
                    <a:t>som</a:t>
                  </a:r>
                  <a:endParaRPr lang="ru-RU" dirty="0">
                    <a:solidFill>
                      <a:schemeClr val="bg1"/>
                    </a:solidFill>
                    <a:latin typeface="Bebas Neue Bold" pitchFamily="34" charset="-52"/>
                  </a:endParaRPr>
                </a:p>
              </p:txBody>
            </p:sp>
          </p:grpSp>
        </p:grpSp>
        <p:grpSp>
          <p:nvGrpSpPr>
            <p:cNvPr id="37" name="Группа 36"/>
            <p:cNvGrpSpPr/>
            <p:nvPr/>
          </p:nvGrpSpPr>
          <p:grpSpPr>
            <a:xfrm>
              <a:off x="7377984" y="1747943"/>
              <a:ext cx="3813130" cy="3707963"/>
              <a:chOff x="5661204" y="183232"/>
              <a:chExt cx="3813130" cy="3707963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5661204" y="183232"/>
                <a:ext cx="369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tx2"/>
                    </a:solidFill>
                  </a:rPr>
                  <a:t>Российская федерация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799737" y="1199988"/>
                <a:ext cx="3674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tx2"/>
                    </a:solidFill>
                  </a:rPr>
                  <a:t>Республика Татарстан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913073" y="2350127"/>
                <a:ext cx="33448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tx2"/>
                    </a:solidFill>
                  </a:rPr>
                  <a:t>Набережные Челны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064816" y="3429530"/>
                <a:ext cx="2443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tx2"/>
                    </a:solidFill>
                  </a:rPr>
                  <a:t>40% от </a:t>
                </a:r>
                <a:r>
                  <a:rPr lang="en-US" sz="2400" b="1" dirty="0" err="1">
                    <a:solidFill>
                      <a:schemeClr val="tx2"/>
                    </a:solidFill>
                  </a:rPr>
                  <a:t>sam</a:t>
                </a:r>
                <a:endParaRPr lang="ru-RU" sz="2400" b="1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42" name="Прямая соединительная линия 41"/>
              <p:cNvCxnSpPr/>
              <p:nvPr/>
            </p:nvCxnSpPr>
            <p:spPr>
              <a:xfrm flipV="1">
                <a:off x="6267161" y="1177489"/>
                <a:ext cx="1619515" cy="1382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 flipV="1">
                <a:off x="6302014" y="2208195"/>
                <a:ext cx="1619515" cy="1382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 flipV="1">
                <a:off x="6352755" y="3383507"/>
                <a:ext cx="1619515" cy="1382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/>
            <p:cNvSpPr txBox="1"/>
            <p:nvPr/>
          </p:nvSpPr>
          <p:spPr>
            <a:xfrm>
              <a:off x="7359021" y="2126757"/>
              <a:ext cx="2987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2"/>
                  </a:solidFill>
                </a:rPr>
                <a:t>Всего 22068 образовательных учреждений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470661" y="3145822"/>
              <a:ext cx="29850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2"/>
                  </a:solidFill>
                </a:rPr>
                <a:t>Всего  1524 образовательных учреждений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456107" y="4304099"/>
              <a:ext cx="30141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2"/>
                  </a:solidFill>
                </a:rPr>
                <a:t>Всего 106 образовательных учреждений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211231" y="5375857"/>
              <a:ext cx="32045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2"/>
                  </a:solidFill>
                </a:rPr>
                <a:t>40% от доступного -42 образовательных учреждения</a:t>
              </a:r>
            </a:p>
          </p:txBody>
        </p:sp>
      </p:grp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9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88960" y="928049"/>
            <a:ext cx="3835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Монетизация</a:t>
            </a:r>
            <a:r>
              <a:rPr lang="ru-RU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615" y="2107110"/>
            <a:ext cx="74305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Планируется продавать:</a:t>
            </a:r>
          </a:p>
          <a:p>
            <a:endParaRPr lang="ru-RU" sz="3200" b="1" dirty="0">
              <a:solidFill>
                <a:schemeClr val="tx2"/>
              </a:solidFill>
            </a:endParaRPr>
          </a:p>
          <a:p>
            <a:r>
              <a:rPr lang="ru-RU" sz="2800" b="1" dirty="0">
                <a:solidFill>
                  <a:schemeClr val="tx2"/>
                </a:solidFill>
              </a:rPr>
              <a:t>1. Вендинговый автомат 500 тыс. руб.</a:t>
            </a:r>
            <a:endParaRPr lang="ru-RU" sz="2400" b="1" dirty="0">
              <a:solidFill>
                <a:schemeClr val="tx2"/>
              </a:solidFill>
            </a:endParaRPr>
          </a:p>
          <a:p>
            <a:r>
              <a:rPr lang="ru-RU" sz="2800" b="1" dirty="0">
                <a:solidFill>
                  <a:schemeClr val="tx2"/>
                </a:solidFill>
              </a:rPr>
              <a:t/>
            </a:r>
            <a:br>
              <a:rPr lang="ru-RU" sz="2800" b="1" dirty="0">
                <a:solidFill>
                  <a:schemeClr val="tx2"/>
                </a:solidFill>
              </a:rPr>
            </a:br>
            <a:r>
              <a:rPr lang="ru-RU" sz="2800" b="1" dirty="0">
                <a:solidFill>
                  <a:schemeClr val="tx2"/>
                </a:solidFill>
              </a:rPr>
              <a:t>2. Канцелярскую продукцию и услугу печати через данный автомат</a:t>
            </a:r>
          </a:p>
          <a:p>
            <a:endParaRPr lang="ru-RU" sz="3200" b="1" dirty="0">
              <a:solidFill>
                <a:schemeClr val="tx2"/>
              </a:solidFill>
            </a:endParaRPr>
          </a:p>
          <a:p>
            <a:r>
              <a:rPr lang="ru-RU" sz="2800" b="1" dirty="0">
                <a:solidFill>
                  <a:schemeClr val="tx2"/>
                </a:solidFill>
              </a:rPr>
              <a:t>+ Реклама партнеров с абонентской платой </a:t>
            </a:r>
          </a:p>
          <a:p>
            <a:r>
              <a:rPr lang="ru-RU" sz="2800" b="1" dirty="0">
                <a:solidFill>
                  <a:schemeClr val="tx2"/>
                </a:solidFill>
              </a:rPr>
              <a:t>1 тыс. руб./мес.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9783" y1="41625" x2="19783" y2="41625"/>
                        <a14:foregroundMark x1="20217" y1="46000" x2="20217" y2="46000"/>
                        <a14:foregroundMark x1="15543" y1="41375" x2="21957" y2="41625"/>
                        <a14:foregroundMark x1="72609" y1="66375" x2="72609" y2="66375"/>
                        <a14:foregroundMark x1="77065" y1="33125" x2="77065" y2="33125"/>
                        <a14:foregroundMark x1="71739" y1="19125" x2="71739" y2="19125"/>
                        <a14:foregroundMark x1="59783" y1="14750" x2="59783" y2="14750"/>
                        <a14:foregroundMark x1="46413" y1="10000" x2="46413" y2="10000"/>
                        <a14:foregroundMark x1="44891" y1="8875" x2="45326" y2="19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43" y="5127385"/>
            <a:ext cx="903111" cy="78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348" y1="57633" x2="62826" y2="83075"/>
                        <a14:foregroundMark x1="61087" y1="17367" x2="44891" y2="25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454" y="3946502"/>
            <a:ext cx="849900" cy="83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 descr="https://vectorportal.com/storage/vending-machine-vectorport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081" y="2817447"/>
            <a:ext cx="1110116" cy="111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1401981" y="1978927"/>
            <a:ext cx="2501279" cy="13648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89362" y="928049"/>
            <a:ext cx="5177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Текущие результаты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23633" y="1763694"/>
            <a:ext cx="4954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Уровень готовности </a:t>
            </a:r>
            <a:r>
              <a:rPr lang="en-US" sz="2800" b="1" dirty="0">
                <a:solidFill>
                  <a:schemeClr val="tx2"/>
                </a:solidFill>
              </a:rPr>
              <a:t>TRL2</a:t>
            </a:r>
            <a:r>
              <a:rPr lang="ru-RU" sz="2800" b="1" dirty="0">
                <a:solidFill>
                  <a:schemeClr val="tx2"/>
                </a:solidFill>
              </a:rPr>
              <a:t>: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808328" y="1763694"/>
            <a:ext cx="0" cy="52322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>
          <a:xfrm>
            <a:off x="901251" y="2650061"/>
            <a:ext cx="5075966" cy="3577936"/>
            <a:chOff x="909948" y="2242139"/>
            <a:chExt cx="5075966" cy="3577936"/>
          </a:xfrm>
        </p:grpSpPr>
        <p:sp>
          <p:nvSpPr>
            <p:cNvPr id="24" name="TextBox 23"/>
            <p:cNvSpPr txBox="1"/>
            <p:nvPr/>
          </p:nvSpPr>
          <p:spPr>
            <a:xfrm>
              <a:off x="1982073" y="2499833"/>
              <a:ext cx="3478522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Идея  и концепция</a:t>
              </a:r>
            </a:p>
            <a:p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82073" y="3306296"/>
              <a:ext cx="20522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Гипотеза</a:t>
              </a:r>
              <a:r>
                <a:rPr lang="ru-RU" dirty="0"/>
                <a:t>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75129" y="4182367"/>
              <a:ext cx="36217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Целевая аудитория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88777" y="5033519"/>
              <a:ext cx="39971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Проблемное интервью </a:t>
              </a: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9948" y="2242139"/>
              <a:ext cx="1064473" cy="1064473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220" y="3049637"/>
              <a:ext cx="1064473" cy="1064473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222" y="3895801"/>
              <a:ext cx="1064473" cy="1064473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222" y="4755602"/>
              <a:ext cx="1064473" cy="1064473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070509" y="2652225"/>
            <a:ext cx="6075204" cy="3577933"/>
            <a:chOff x="6425355" y="2652225"/>
            <a:chExt cx="6075204" cy="3577933"/>
          </a:xfrm>
        </p:grpSpPr>
        <p:sp>
          <p:nvSpPr>
            <p:cNvPr id="31" name="TextBox 30"/>
            <p:cNvSpPr txBox="1"/>
            <p:nvPr/>
          </p:nvSpPr>
          <p:spPr>
            <a:xfrm>
              <a:off x="7644404" y="2886669"/>
              <a:ext cx="4476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Ценностное предложение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60327" y="3713159"/>
              <a:ext cx="4840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Рынок и конкуренты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664790" y="4587805"/>
              <a:ext cx="34323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Бизнес модель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07925" y="5446270"/>
              <a:ext cx="48296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tx2"/>
                  </a:solidFill>
                </a:rPr>
                <a:t>Экономические показатели</a:t>
              </a:r>
            </a:p>
          </p:txBody>
        </p: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36742" y="2652225"/>
              <a:ext cx="1064473" cy="1064473"/>
            </a:xfrm>
            <a:prstGeom prst="rect">
              <a:avLst/>
            </a:prstGeom>
          </p:spPr>
        </p:pic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5355" y="3446079"/>
              <a:ext cx="1064473" cy="1064473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5362" y="5165685"/>
              <a:ext cx="1064473" cy="1064473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6133" y1="55533" x2="46133" y2="55533"/>
                        </a14:backgroundRemoval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54937" y="4280862"/>
              <a:ext cx="1064473" cy="1064473"/>
            </a:xfrm>
            <a:prstGeom prst="rect">
              <a:avLst/>
            </a:prstGeom>
          </p:spPr>
        </p:pic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2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48919" y="611805"/>
            <a:ext cx="3739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Команда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6130" y="1906223"/>
            <a:ext cx="2997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Арутюнова Александра Андреевна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660" y="4597967"/>
            <a:ext cx="2349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chemeClr val="tx2"/>
                </a:solidFill>
              </a:rPr>
              <a:t>Шамраев</a:t>
            </a:r>
            <a:r>
              <a:rPr lang="ru-RU" sz="2000" b="1" dirty="0">
                <a:solidFill>
                  <a:schemeClr val="tx2"/>
                </a:solidFill>
              </a:rPr>
              <a:t> Даниил Дмитриевич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786" b="62036" l="5500" r="30429">
                        <a14:foregroundMark x1="22607" y1="40000" x2="22607" y2="40000"/>
                        <a14:foregroundMark x1="22000" y1="46429" x2="22000" y2="46429"/>
                        <a14:foregroundMark x1="25214" y1="58286" x2="25214" y2="58286"/>
                        <a14:foregroundMark x1="9536" y1="44214" x2="9536" y2="44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12" t="36251" r="70169" b="37141"/>
          <a:stretch/>
        </p:blipFill>
        <p:spPr bwMode="auto">
          <a:xfrm>
            <a:off x="1341775" y="5330538"/>
            <a:ext cx="1260209" cy="140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s://static.vecteezy.com/system/resources/previews/000/349/112/original/student-degree-in-business-management-vector.jp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25" b="32000" l="38075" r="65425">
                        <a14:foregroundMark x1="45550" y1="7925" x2="46500" y2="7925"/>
                        <a14:foregroundMark x1="57175" y1="9275" x2="57175" y2="9275"/>
                        <a14:foregroundMark x1="57175" y1="11325" x2="57175" y2="11325"/>
                        <a14:foregroundMark x1="57300" y1="20000" x2="57300" y2="20000"/>
                        <a14:foregroundMark x1="57425" y1="23125" x2="57425" y2="23125"/>
                        <a14:foregroundMark x1="51825" y1="20425" x2="51825" y2="20425"/>
                        <a14:foregroundMark x1="52775" y1="22725" x2="52775" y2="22725"/>
                        <a14:foregroundMark x1="44500" y1="16075" x2="44500" y2="16075"/>
                        <a14:foregroundMark x1="61450" y1="22325" x2="61450" y2="22325"/>
                        <a14:foregroundMark x1="61850" y1="20000" x2="61850" y2="20000"/>
                        <a14:foregroundMark x1="61575" y1="15925" x2="61575" y2="15925"/>
                        <a14:foregroundMark x1="43425" y1="16200" x2="43425" y2="16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92" t="1747" r="33410" b="68243"/>
          <a:stretch/>
        </p:blipFill>
        <p:spPr bwMode="auto">
          <a:xfrm>
            <a:off x="1432690" y="2706927"/>
            <a:ext cx="1260090" cy="122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54648" y="1660557"/>
            <a:ext cx="79233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СЕО: лидерство и управление, умение делегировать, стратегическое мышление, выстраивание отношений с клиентами.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СТО:  разработка и внедрение дорожной карты проекта, управление жизненным циклом продукта.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СМО:  стратегическое планирование, </a:t>
            </a:r>
            <a:r>
              <a:rPr lang="ru-RU" sz="2000" b="1" dirty="0" err="1">
                <a:solidFill>
                  <a:schemeClr val="tx2"/>
                </a:solidFill>
              </a:rPr>
              <a:t>медиапланирование</a:t>
            </a:r>
            <a:r>
              <a:rPr lang="ru-RU" sz="2000" b="1" dirty="0">
                <a:solidFill>
                  <a:schemeClr val="tx2"/>
                </a:solidFill>
              </a:rPr>
              <a:t> коммуникабельность, креативность.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9613" y="4578187"/>
            <a:ext cx="79293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СЕО: аналитические и проблемно-ориентированные навыки, управление ресурсами и финансами, развитие бизнес-модели.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СТО: создание сайта.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СМО: исследования и аналитика, бюджетирование, разработка и управление рекламной кампанией.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F275CE9-CEE9-4799-B0B0-69C648BC5C04}"/>
              </a:ext>
            </a:extLst>
          </p:cNvPr>
          <p:cNvCxnSpPr>
            <a:cxnSpLocks/>
          </p:cNvCxnSpPr>
          <p:nvPr/>
        </p:nvCxnSpPr>
        <p:spPr>
          <a:xfrm>
            <a:off x="3182887" y="4394840"/>
            <a:ext cx="754374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52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64880" y="992270"/>
            <a:ext cx="5471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+mj-lt"/>
              </a:rPr>
              <a:t>Планы развития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sp>
        <p:nvSpPr>
          <p:cNvPr id="12" name="TextBox 30">
            <a:extLst>
              <a:ext uri="{FF2B5EF4-FFF2-40B4-BE49-F238E27FC236}">
                <a16:creationId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970192" y="4575547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Шаг 1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970192" y="2046254"/>
            <a:ext cx="11114765" cy="3061820"/>
            <a:chOff x="538618" y="1341416"/>
            <a:chExt cx="11114765" cy="3061820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E689AFDF-DDCC-4431-99B3-EC8A1F5E3519}"/>
                </a:ext>
              </a:extLst>
            </p:cNvPr>
            <p:cNvGrpSpPr/>
            <p:nvPr/>
          </p:nvGrpSpPr>
          <p:grpSpPr>
            <a:xfrm>
              <a:off x="538618" y="2114103"/>
              <a:ext cx="11114765" cy="2289133"/>
              <a:chOff x="419100" y="4283473"/>
              <a:chExt cx="8864600" cy="1495027"/>
            </a:xfrm>
          </p:grpSpPr>
          <p:sp>
            <p:nvSpPr>
              <p:cNvPr id="20" name="Полилиния: фигура 33">
                <a:extLst>
                  <a:ext uri="{FF2B5EF4-FFF2-40B4-BE49-F238E27FC236}">
                    <a16:creationId xmlns:a16="http://schemas.microsoft.com/office/drawing/2014/main" id="{BBC34A97-C549-4946-AEF1-2579398B69B4}"/>
                  </a:ext>
                </a:extLst>
              </p:cNvPr>
              <p:cNvSpPr/>
              <p:nvPr/>
            </p:nvSpPr>
            <p:spPr>
              <a:xfrm>
                <a:off x="2463800" y="5283200"/>
                <a:ext cx="2273300" cy="49530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3300" h="495300">
                    <a:moveTo>
                      <a:pt x="0" y="495300"/>
                    </a:moveTo>
                    <a:lnTo>
                      <a:pt x="228600" y="0"/>
                    </a:lnTo>
                    <a:lnTo>
                      <a:pt x="2273300" y="0"/>
                    </a:lnTo>
                  </a:path>
                </a:pathLst>
              </a:cu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1" name="Полилиния: фигура 34">
                <a:extLst>
                  <a:ext uri="{FF2B5EF4-FFF2-40B4-BE49-F238E27FC236}">
                    <a16:creationId xmlns:a16="http://schemas.microsoft.com/office/drawing/2014/main" id="{C0DDD5C4-54AF-4E87-BBB6-639687F240DF}"/>
                  </a:ext>
                </a:extLst>
              </p:cNvPr>
              <p:cNvSpPr/>
              <p:nvPr/>
            </p:nvSpPr>
            <p:spPr>
              <a:xfrm>
                <a:off x="4741483" y="4787377"/>
                <a:ext cx="2273300" cy="49530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3300" h="495300">
                    <a:moveTo>
                      <a:pt x="0" y="495300"/>
                    </a:moveTo>
                    <a:lnTo>
                      <a:pt x="228600" y="0"/>
                    </a:lnTo>
                    <a:lnTo>
                      <a:pt x="2273300" y="0"/>
                    </a:lnTo>
                  </a:path>
                </a:pathLst>
              </a:custGeom>
              <a:ln w="38100" cap="rnd">
                <a:solidFill>
                  <a:srgbClr val="99999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2" name="Полилиния: фигура 35">
                <a:extLst>
                  <a:ext uri="{FF2B5EF4-FFF2-40B4-BE49-F238E27FC236}">
                    <a16:creationId xmlns:a16="http://schemas.microsoft.com/office/drawing/2014/main" id="{FB2553A2-396D-43C7-BAD0-EBDC01AE85DE}"/>
                  </a:ext>
                </a:extLst>
              </p:cNvPr>
              <p:cNvSpPr/>
              <p:nvPr/>
            </p:nvSpPr>
            <p:spPr>
              <a:xfrm>
                <a:off x="7010400" y="4283473"/>
                <a:ext cx="2273300" cy="49530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3300" h="495300">
                    <a:moveTo>
                      <a:pt x="0" y="495300"/>
                    </a:moveTo>
                    <a:lnTo>
                      <a:pt x="228600" y="0"/>
                    </a:lnTo>
                    <a:lnTo>
                      <a:pt x="2273300" y="0"/>
                    </a:lnTo>
                  </a:path>
                </a:pathLst>
              </a:cu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3" name="Полилиния: фигура 36">
                <a:extLst>
                  <a:ext uri="{FF2B5EF4-FFF2-40B4-BE49-F238E27FC236}">
                    <a16:creationId xmlns:a16="http://schemas.microsoft.com/office/drawing/2014/main" id="{B6C0716B-7764-40DF-B6D6-B74B7924F9E8}"/>
                  </a:ext>
                </a:extLst>
              </p:cNvPr>
              <p:cNvSpPr/>
              <p:nvPr/>
            </p:nvSpPr>
            <p:spPr>
              <a:xfrm>
                <a:off x="419100" y="5778500"/>
                <a:ext cx="2044700" cy="0"/>
              </a:xfrm>
              <a:custGeom>
                <a:avLst/>
                <a:gdLst>
                  <a:gd name="connsiteX0" fmla="*/ 0 w 2273300"/>
                  <a:gd name="connsiteY0" fmla="*/ 495300 h 495300"/>
                  <a:gd name="connsiteX1" fmla="*/ 228600 w 2273300"/>
                  <a:gd name="connsiteY1" fmla="*/ 0 h 495300"/>
                  <a:gd name="connsiteX2" fmla="*/ 2273300 w 2273300"/>
                  <a:gd name="connsiteY2" fmla="*/ 0 h 495300"/>
                  <a:gd name="connsiteX0" fmla="*/ 0 w 2044700"/>
                  <a:gd name="connsiteY0" fmla="*/ 0 h 0"/>
                  <a:gd name="connsiteX1" fmla="*/ 2044700 w 20447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44700">
                    <a:moveTo>
                      <a:pt x="0" y="0"/>
                    </a:moveTo>
                    <a:lnTo>
                      <a:pt x="2044700" y="0"/>
                    </a:lnTo>
                  </a:path>
                </a:pathLst>
              </a:cu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242834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sp>
          <p:nvSpPr>
            <p:cNvPr id="16" name="Shape 3624">
              <a:extLst>
                <a:ext uri="{FF2B5EF4-FFF2-40B4-BE49-F238E27FC236}">
                  <a16:creationId xmlns:a16="http://schemas.microsoft.com/office/drawing/2014/main" id="{E3B7D13D-2B47-463A-8055-C75D6447C4DC}"/>
                </a:ext>
              </a:extLst>
            </p:cNvPr>
            <p:cNvSpPr/>
            <p:nvPr/>
          </p:nvSpPr>
          <p:spPr>
            <a:xfrm>
              <a:off x="745439" y="3655465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17" name="Shape 3624">
              <a:extLst>
                <a:ext uri="{FF2B5EF4-FFF2-40B4-BE49-F238E27FC236}">
                  <a16:creationId xmlns:a16="http://schemas.microsoft.com/office/drawing/2014/main" id="{34EA34B1-99E8-4A2F-8DE9-75D29EE79289}"/>
                </a:ext>
              </a:extLst>
            </p:cNvPr>
            <p:cNvSpPr/>
            <p:nvPr/>
          </p:nvSpPr>
          <p:spPr>
            <a:xfrm>
              <a:off x="3574557" y="2884118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18" name="Shape 3624">
              <a:extLst>
                <a:ext uri="{FF2B5EF4-FFF2-40B4-BE49-F238E27FC236}">
                  <a16:creationId xmlns:a16="http://schemas.microsoft.com/office/drawing/2014/main" id="{2A557504-1290-4665-B36E-2D7134657B02}"/>
                </a:ext>
              </a:extLst>
            </p:cNvPr>
            <p:cNvSpPr/>
            <p:nvPr/>
          </p:nvSpPr>
          <p:spPr>
            <a:xfrm>
              <a:off x="6403672" y="2112768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accent1"/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19" name="Shape 3624">
              <a:extLst>
                <a:ext uri="{FF2B5EF4-FFF2-40B4-BE49-F238E27FC236}">
                  <a16:creationId xmlns:a16="http://schemas.microsoft.com/office/drawing/2014/main" id="{1D0C8535-1101-4711-9ED0-AF6E3AA0EFEE}"/>
                </a:ext>
              </a:extLst>
            </p:cNvPr>
            <p:cNvSpPr/>
            <p:nvPr/>
          </p:nvSpPr>
          <p:spPr>
            <a:xfrm>
              <a:off x="9232772" y="1341416"/>
              <a:ext cx="268806" cy="24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lIns="30956" tIns="30956" rIns="30956" bIns="30956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6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71619" y="5206291"/>
            <a:ext cx="325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Разработка MVP</a:t>
            </a:r>
            <a:endParaRPr lang="ru-RU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3074962" y="4406909"/>
            <a:ext cx="4014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Реализация первых 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</a:rPr>
              <a:t>продаж во время </a:t>
            </a:r>
          </a:p>
          <a:p>
            <a:pPr algn="ctr"/>
            <a:r>
              <a:rPr lang="ru-RU" sz="2000" b="1" dirty="0" err="1">
                <a:solidFill>
                  <a:schemeClr val="tx2"/>
                </a:solidFill>
              </a:rPr>
              <a:t>решенческих</a:t>
            </a:r>
            <a:r>
              <a:rPr lang="ru-RU" sz="2000" b="1" dirty="0">
                <a:solidFill>
                  <a:schemeClr val="tx2"/>
                </a:solidFill>
              </a:rPr>
              <a:t> интервью</a:t>
            </a:r>
            <a:endParaRPr lang="ru-RU" sz="2000" dirty="0"/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4047762" y="3810732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Шаг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61820" y="3711811"/>
            <a:ext cx="3344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Тестирование каналов продаж и выбор приоритетных</a:t>
            </a:r>
            <a:endParaRPr lang="ru-RU" sz="2000" dirty="0"/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42DE23CC-996E-46E8-81E4-DBF933CF5FD9}"/>
              </a:ext>
            </a:extLst>
          </p:cNvPr>
          <p:cNvSpPr txBox="1"/>
          <p:nvPr/>
        </p:nvSpPr>
        <p:spPr>
          <a:xfrm>
            <a:off x="6835246" y="3061095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Шаг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34256" y="2924291"/>
            <a:ext cx="25827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Продвижение по выбранным каналам и масштабирование на федеральном уровне</a:t>
            </a:r>
            <a:endParaRPr lang="ru-RU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EE883F-E60A-478A-BE53-E019D56FBD81}"/>
              </a:ext>
            </a:extLst>
          </p:cNvPr>
          <p:cNvSpPr txBox="1"/>
          <p:nvPr/>
        </p:nvSpPr>
        <p:spPr>
          <a:xfrm>
            <a:off x="9705912" y="2228479"/>
            <a:ext cx="181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Шаг 4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65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2043742" y="949717"/>
            <a:ext cx="6891251" cy="3271696"/>
            <a:chOff x="2104299" y="556800"/>
            <a:chExt cx="6891251" cy="3271696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4109B135-4D83-446C-8819-6D3AA1ED9FFC}"/>
                </a:ext>
              </a:extLst>
            </p:cNvPr>
            <p:cNvGrpSpPr/>
            <p:nvPr/>
          </p:nvGrpSpPr>
          <p:grpSpPr>
            <a:xfrm>
              <a:off x="2104299" y="3206762"/>
              <a:ext cx="3691280" cy="621734"/>
              <a:chOff x="-73146" y="2954236"/>
              <a:chExt cx="3691280" cy="621734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01ECCD53-82E7-41F8-B2DC-A017B6507105}"/>
                  </a:ext>
                </a:extLst>
              </p:cNvPr>
              <p:cNvSpPr/>
              <p:nvPr/>
            </p:nvSpPr>
            <p:spPr>
              <a:xfrm>
                <a:off x="486134" y="2954236"/>
                <a:ext cx="3132000" cy="621734"/>
              </a:xfrm>
              <a:prstGeom prst="rect">
                <a:avLst/>
              </a:prstGeom>
            </p:spPr>
            <p:txBody>
              <a:bodyPr wrap="none" lIns="0" rIns="0">
                <a:noAutofit/>
              </a:bodyPr>
              <a:lstStyle/>
              <a:p>
                <a:pPr defTabSz="278641">
                  <a:spcAft>
                    <a:spcPts val="400"/>
                  </a:spcAft>
                  <a:defRPr/>
                </a:pPr>
                <a:r>
                  <a:rPr lang="en-US" sz="1600" dirty="0">
                    <a:solidFill>
                      <a:schemeClr val="tx2"/>
                    </a:solidFill>
                    <a:latin typeface="Bebas Neue Bold" pitchFamily="34" charset="-52"/>
                    <a:cs typeface="Gotham Pro Medium" panose="02000503040000020004" pitchFamily="2" charset="0"/>
                    <a:sym typeface="Helvetica Light"/>
                  </a:rPr>
                  <a:t>E-mail</a:t>
                </a:r>
                <a:endParaRPr kumimoji="0" lang="ru-RU" sz="14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Bebas Neue Bold" pitchFamily="34" charset="-52"/>
                  <a:cs typeface="Gotham Pro Medium" panose="02000503040000020004" pitchFamily="2" charset="0"/>
                  <a:sym typeface="Helvetica Light"/>
                </a:endParaRPr>
              </a:p>
              <a:p>
                <a:pPr lvl="0" defTabSz="278641">
                  <a:spcAft>
                    <a:spcPts val="400"/>
                  </a:spcAft>
                  <a:defRPr/>
                </a:pPr>
                <a:r>
                  <a:rPr lang="en-US" sz="2400" dirty="0">
                    <a:solidFill>
                      <a:schemeClr val="tx2"/>
                    </a:solidFill>
                    <a:latin typeface="Bebas Neue Bold" pitchFamily="34" charset="-52"/>
                    <a:sym typeface="Helvetica Light"/>
                  </a:rPr>
                  <a:t>sebastean.mixaelis333@gmail.com</a:t>
                </a:r>
              </a:p>
            </p:txBody>
          </p:sp>
          <p:grpSp>
            <p:nvGrpSpPr>
              <p:cNvPr id="9" name="Рисунок 3">
                <a:extLst>
                  <a:ext uri="{FF2B5EF4-FFF2-40B4-BE49-F238E27FC236}">
                    <a16:creationId xmlns:a16="http://schemas.microsoft.com/office/drawing/2014/main" id="{22122A84-B2E3-4C1F-B38F-3FD97CB03A2B}"/>
                  </a:ext>
                </a:extLst>
              </p:cNvPr>
              <p:cNvGrpSpPr/>
              <p:nvPr/>
            </p:nvGrpSpPr>
            <p:grpSpPr>
              <a:xfrm>
                <a:off x="-73146" y="3000230"/>
                <a:ext cx="441248" cy="484296"/>
                <a:chOff x="4377215" y="2736723"/>
                <a:chExt cx="932685" cy="1023675"/>
              </a:xfrm>
              <a:solidFill>
                <a:schemeClr val="accent1"/>
              </a:solidFill>
            </p:grpSpPr>
            <p:sp>
              <p:nvSpPr>
                <p:cNvPr id="10" name="Полилиния 6">
                  <a:extLst>
                    <a:ext uri="{FF2B5EF4-FFF2-40B4-BE49-F238E27FC236}">
                      <a16:creationId xmlns:a16="http://schemas.microsoft.com/office/drawing/2014/main" id="{24DA16BD-CE10-4181-BB43-C34FB9150843}"/>
                    </a:ext>
                  </a:extLst>
                </p:cNvPr>
                <p:cNvSpPr/>
                <p:nvPr/>
              </p:nvSpPr>
              <p:spPr>
                <a:xfrm>
                  <a:off x="4377215" y="2736723"/>
                  <a:ext cx="932685" cy="1023675"/>
                </a:xfrm>
                <a:custGeom>
                  <a:avLst/>
                  <a:gdLst>
                    <a:gd name="connsiteX0" fmla="*/ 779720 w 773316"/>
                    <a:gd name="connsiteY0" fmla="*/ 356901 h 848762"/>
                    <a:gd name="connsiteX1" fmla="*/ 779664 w 773316"/>
                    <a:gd name="connsiteY1" fmla="*/ 356363 h 848762"/>
                    <a:gd name="connsiteX2" fmla="*/ 778504 w 773316"/>
                    <a:gd name="connsiteY2" fmla="*/ 351563 h 848762"/>
                    <a:gd name="connsiteX3" fmla="*/ 778325 w 773316"/>
                    <a:gd name="connsiteY3" fmla="*/ 351224 h 848762"/>
                    <a:gd name="connsiteX4" fmla="*/ 775269 w 773316"/>
                    <a:gd name="connsiteY4" fmla="*/ 347046 h 848762"/>
                    <a:gd name="connsiteX5" fmla="*/ 775156 w 773316"/>
                    <a:gd name="connsiteY5" fmla="*/ 346895 h 848762"/>
                    <a:gd name="connsiteX6" fmla="*/ 648879 w 773316"/>
                    <a:gd name="connsiteY6" fmla="*/ 231501 h 848762"/>
                    <a:gd name="connsiteX7" fmla="*/ 648879 w 773316"/>
                    <a:gd name="connsiteY7" fmla="*/ 116333 h 848762"/>
                    <a:gd name="connsiteX8" fmla="*/ 634733 w 773316"/>
                    <a:gd name="connsiteY8" fmla="*/ 102187 h 848762"/>
                    <a:gd name="connsiteX9" fmla="*/ 507211 w 773316"/>
                    <a:gd name="connsiteY9" fmla="*/ 102187 h 848762"/>
                    <a:gd name="connsiteX10" fmla="*/ 399437 w 773316"/>
                    <a:gd name="connsiteY10" fmla="*/ 3703 h 848762"/>
                    <a:gd name="connsiteX11" fmla="*/ 380359 w 773316"/>
                    <a:gd name="connsiteY11" fmla="*/ 3703 h 848762"/>
                    <a:gd name="connsiteX12" fmla="*/ 272509 w 773316"/>
                    <a:gd name="connsiteY12" fmla="*/ 102187 h 848762"/>
                    <a:gd name="connsiteX13" fmla="*/ 152843 w 773316"/>
                    <a:gd name="connsiteY13" fmla="*/ 102187 h 848762"/>
                    <a:gd name="connsiteX14" fmla="*/ 138697 w 773316"/>
                    <a:gd name="connsiteY14" fmla="*/ 116333 h 848762"/>
                    <a:gd name="connsiteX15" fmla="*/ 138697 w 773316"/>
                    <a:gd name="connsiteY15" fmla="*/ 224381 h 848762"/>
                    <a:gd name="connsiteX16" fmla="*/ 4621 w 773316"/>
                    <a:gd name="connsiteY16" fmla="*/ 346895 h 848762"/>
                    <a:gd name="connsiteX17" fmla="*/ 4508 w 773316"/>
                    <a:gd name="connsiteY17" fmla="*/ 347046 h 848762"/>
                    <a:gd name="connsiteX18" fmla="*/ 1452 w 773316"/>
                    <a:gd name="connsiteY18" fmla="*/ 351224 h 848762"/>
                    <a:gd name="connsiteX19" fmla="*/ 1264 w 773316"/>
                    <a:gd name="connsiteY19" fmla="*/ 351573 h 848762"/>
                    <a:gd name="connsiteX20" fmla="*/ 104 w 773316"/>
                    <a:gd name="connsiteY20" fmla="*/ 356363 h 848762"/>
                    <a:gd name="connsiteX21" fmla="*/ 47 w 773316"/>
                    <a:gd name="connsiteY21" fmla="*/ 356920 h 848762"/>
                    <a:gd name="connsiteX22" fmla="*/ 0 w 773316"/>
                    <a:gd name="connsiteY22" fmla="*/ 357354 h 848762"/>
                    <a:gd name="connsiteX23" fmla="*/ 0 w 773316"/>
                    <a:gd name="connsiteY23" fmla="*/ 837140 h 848762"/>
                    <a:gd name="connsiteX24" fmla="*/ 773 w 773316"/>
                    <a:gd name="connsiteY24" fmla="*/ 841554 h 848762"/>
                    <a:gd name="connsiteX25" fmla="*/ 943 w 773316"/>
                    <a:gd name="connsiteY25" fmla="*/ 842110 h 848762"/>
                    <a:gd name="connsiteX26" fmla="*/ 3584 w 773316"/>
                    <a:gd name="connsiteY26" fmla="*/ 846467 h 848762"/>
                    <a:gd name="connsiteX27" fmla="*/ 3735 w 773316"/>
                    <a:gd name="connsiteY27" fmla="*/ 846712 h 848762"/>
                    <a:gd name="connsiteX28" fmla="*/ 3933 w 773316"/>
                    <a:gd name="connsiteY28" fmla="*/ 846882 h 848762"/>
                    <a:gd name="connsiteX29" fmla="*/ 5432 w 773316"/>
                    <a:gd name="connsiteY29" fmla="*/ 848202 h 848762"/>
                    <a:gd name="connsiteX30" fmla="*/ 6121 w 773316"/>
                    <a:gd name="connsiteY30" fmla="*/ 848768 h 848762"/>
                    <a:gd name="connsiteX31" fmla="*/ 8101 w 773316"/>
                    <a:gd name="connsiteY31" fmla="*/ 849872 h 848762"/>
                    <a:gd name="connsiteX32" fmla="*/ 8591 w 773316"/>
                    <a:gd name="connsiteY32" fmla="*/ 850136 h 848762"/>
                    <a:gd name="connsiteX33" fmla="*/ 14146 w 773316"/>
                    <a:gd name="connsiteY33" fmla="*/ 851277 h 848762"/>
                    <a:gd name="connsiteX34" fmla="*/ 765603 w 773316"/>
                    <a:gd name="connsiteY34" fmla="*/ 851277 h 848762"/>
                    <a:gd name="connsiteX35" fmla="*/ 779749 w 773316"/>
                    <a:gd name="connsiteY35" fmla="*/ 837131 h 848762"/>
                    <a:gd name="connsiteX36" fmla="*/ 779749 w 773316"/>
                    <a:gd name="connsiteY36" fmla="*/ 357344 h 848762"/>
                    <a:gd name="connsiteX37" fmla="*/ 779720 w 773316"/>
                    <a:gd name="connsiteY37" fmla="*/ 356901 h 848762"/>
                    <a:gd name="connsiteX38" fmla="*/ 28311 w 773316"/>
                    <a:gd name="connsiteY38" fmla="*/ 390767 h 848762"/>
                    <a:gd name="connsiteX39" fmla="*/ 142734 w 773316"/>
                    <a:gd name="connsiteY39" fmla="*/ 495278 h 848762"/>
                    <a:gd name="connsiteX40" fmla="*/ 143215 w 773316"/>
                    <a:gd name="connsiteY40" fmla="*/ 495711 h 848762"/>
                    <a:gd name="connsiteX41" fmla="*/ 254082 w 773316"/>
                    <a:gd name="connsiteY41" fmla="*/ 596988 h 848762"/>
                    <a:gd name="connsiteX42" fmla="*/ 28311 w 773316"/>
                    <a:gd name="connsiteY42" fmla="*/ 804868 h 848762"/>
                    <a:gd name="connsiteX43" fmla="*/ 28311 w 773316"/>
                    <a:gd name="connsiteY43" fmla="*/ 390767 h 848762"/>
                    <a:gd name="connsiteX44" fmla="*/ 275046 w 773316"/>
                    <a:gd name="connsiteY44" fmla="*/ 616141 h 848762"/>
                    <a:gd name="connsiteX45" fmla="*/ 384244 w 773316"/>
                    <a:gd name="connsiteY45" fmla="*/ 715880 h 848762"/>
                    <a:gd name="connsiteX46" fmla="*/ 393788 w 773316"/>
                    <a:gd name="connsiteY46" fmla="*/ 719587 h 848762"/>
                    <a:gd name="connsiteX47" fmla="*/ 403322 w 773316"/>
                    <a:gd name="connsiteY47" fmla="*/ 715890 h 848762"/>
                    <a:gd name="connsiteX48" fmla="*/ 512172 w 773316"/>
                    <a:gd name="connsiteY48" fmla="*/ 616603 h 848762"/>
                    <a:gd name="connsiteX49" fmla="*/ 730058 w 773316"/>
                    <a:gd name="connsiteY49" fmla="*/ 822975 h 848762"/>
                    <a:gd name="connsiteX50" fmla="*/ 50416 w 773316"/>
                    <a:gd name="connsiteY50" fmla="*/ 822975 h 848762"/>
                    <a:gd name="connsiteX51" fmla="*/ 275046 w 773316"/>
                    <a:gd name="connsiteY51" fmla="*/ 616141 h 848762"/>
                    <a:gd name="connsiteX52" fmla="*/ 533127 w 773316"/>
                    <a:gd name="connsiteY52" fmla="*/ 597497 h 848762"/>
                    <a:gd name="connsiteX53" fmla="*/ 751475 w 773316"/>
                    <a:gd name="connsiteY53" fmla="*/ 398340 h 848762"/>
                    <a:gd name="connsiteX54" fmla="*/ 751475 w 773316"/>
                    <a:gd name="connsiteY54" fmla="*/ 804303 h 848762"/>
                    <a:gd name="connsiteX55" fmla="*/ 533127 w 773316"/>
                    <a:gd name="connsiteY55" fmla="*/ 597497 h 848762"/>
                    <a:gd name="connsiteX56" fmla="*/ 749533 w 773316"/>
                    <a:gd name="connsiteY56" fmla="*/ 361805 h 848762"/>
                    <a:gd name="connsiteX57" fmla="*/ 648869 w 773316"/>
                    <a:gd name="connsiteY57" fmla="*/ 453613 h 848762"/>
                    <a:gd name="connsiteX58" fmla="*/ 648869 w 773316"/>
                    <a:gd name="connsiteY58" fmla="*/ 269827 h 848762"/>
                    <a:gd name="connsiteX59" fmla="*/ 749533 w 773316"/>
                    <a:gd name="connsiteY59" fmla="*/ 361805 h 848762"/>
                    <a:gd name="connsiteX60" fmla="*/ 389884 w 773316"/>
                    <a:gd name="connsiteY60" fmla="*/ 33306 h 848762"/>
                    <a:gd name="connsiteX61" fmla="*/ 465273 w 773316"/>
                    <a:gd name="connsiteY61" fmla="*/ 102187 h 848762"/>
                    <a:gd name="connsiteX62" fmla="*/ 314466 w 773316"/>
                    <a:gd name="connsiteY62" fmla="*/ 102187 h 848762"/>
                    <a:gd name="connsiteX63" fmla="*/ 389884 w 773316"/>
                    <a:gd name="connsiteY63" fmla="*/ 33306 h 848762"/>
                    <a:gd name="connsiteX64" fmla="*/ 620587 w 773316"/>
                    <a:gd name="connsiteY64" fmla="*/ 130480 h 848762"/>
                    <a:gd name="connsiteX65" fmla="*/ 620587 w 773316"/>
                    <a:gd name="connsiteY65" fmla="*/ 237914 h 848762"/>
                    <a:gd name="connsiteX66" fmla="*/ 620587 w 773316"/>
                    <a:gd name="connsiteY66" fmla="*/ 238536 h 848762"/>
                    <a:gd name="connsiteX67" fmla="*/ 620587 w 773316"/>
                    <a:gd name="connsiteY67" fmla="*/ 479425 h 848762"/>
                    <a:gd name="connsiteX68" fmla="*/ 502307 w 773316"/>
                    <a:gd name="connsiteY68" fmla="*/ 587312 h 848762"/>
                    <a:gd name="connsiteX69" fmla="*/ 502024 w 773316"/>
                    <a:gd name="connsiteY69" fmla="*/ 587510 h 848762"/>
                    <a:gd name="connsiteX70" fmla="*/ 501939 w 773316"/>
                    <a:gd name="connsiteY70" fmla="*/ 587651 h 848762"/>
                    <a:gd name="connsiteX71" fmla="*/ 393797 w 773316"/>
                    <a:gd name="connsiteY71" fmla="*/ 686287 h 848762"/>
                    <a:gd name="connsiteX72" fmla="*/ 166989 w 773316"/>
                    <a:gd name="connsiteY72" fmla="*/ 479123 h 848762"/>
                    <a:gd name="connsiteX73" fmla="*/ 166989 w 773316"/>
                    <a:gd name="connsiteY73" fmla="*/ 130480 h 848762"/>
                    <a:gd name="connsiteX74" fmla="*/ 620587 w 773316"/>
                    <a:gd name="connsiteY74" fmla="*/ 130480 h 848762"/>
                    <a:gd name="connsiteX75" fmla="*/ 138697 w 773316"/>
                    <a:gd name="connsiteY75" fmla="*/ 453283 h 848762"/>
                    <a:gd name="connsiteX76" fmla="*/ 34403 w 773316"/>
                    <a:gd name="connsiteY76" fmla="*/ 358014 h 848762"/>
                    <a:gd name="connsiteX77" fmla="*/ 138697 w 773316"/>
                    <a:gd name="connsiteY77" fmla="*/ 262707 h 848762"/>
                    <a:gd name="connsiteX78" fmla="*/ 138697 w 773316"/>
                    <a:gd name="connsiteY78" fmla="*/ 453283 h 84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773316" h="848762">
                      <a:moveTo>
                        <a:pt x="779720" y="356901"/>
                      </a:moveTo>
                      <a:cubicBezTo>
                        <a:pt x="779711" y="356722"/>
                        <a:pt x="779683" y="356552"/>
                        <a:pt x="779664" y="356363"/>
                      </a:cubicBezTo>
                      <a:cubicBezTo>
                        <a:pt x="779541" y="354666"/>
                        <a:pt x="779164" y="353044"/>
                        <a:pt x="778504" y="351563"/>
                      </a:cubicBezTo>
                      <a:cubicBezTo>
                        <a:pt x="778447" y="351441"/>
                        <a:pt x="778381" y="351346"/>
                        <a:pt x="778325" y="351224"/>
                      </a:cubicBezTo>
                      <a:cubicBezTo>
                        <a:pt x="777561" y="349649"/>
                        <a:pt x="776533" y="348234"/>
                        <a:pt x="775269" y="347046"/>
                      </a:cubicBezTo>
                      <a:cubicBezTo>
                        <a:pt x="775222" y="346999"/>
                        <a:pt x="775203" y="346942"/>
                        <a:pt x="775156" y="346895"/>
                      </a:cubicBezTo>
                      <a:lnTo>
                        <a:pt x="648879" y="231501"/>
                      </a:lnTo>
                      <a:lnTo>
                        <a:pt x="648879" y="116333"/>
                      </a:lnTo>
                      <a:cubicBezTo>
                        <a:pt x="648879" y="108515"/>
                        <a:pt x="642541" y="102187"/>
                        <a:pt x="634733" y="102187"/>
                      </a:cubicBezTo>
                      <a:lnTo>
                        <a:pt x="507211" y="102187"/>
                      </a:lnTo>
                      <a:lnTo>
                        <a:pt x="399437" y="3703"/>
                      </a:lnTo>
                      <a:cubicBezTo>
                        <a:pt x="394043" y="-1230"/>
                        <a:pt x="385772" y="-1239"/>
                        <a:pt x="380359" y="3703"/>
                      </a:cubicBezTo>
                      <a:lnTo>
                        <a:pt x="272509" y="102187"/>
                      </a:lnTo>
                      <a:lnTo>
                        <a:pt x="152843" y="102187"/>
                      </a:lnTo>
                      <a:cubicBezTo>
                        <a:pt x="145025" y="102187"/>
                        <a:pt x="138697" y="108515"/>
                        <a:pt x="138697" y="116333"/>
                      </a:cubicBezTo>
                      <a:lnTo>
                        <a:pt x="138697" y="224381"/>
                      </a:lnTo>
                      <a:lnTo>
                        <a:pt x="4621" y="346895"/>
                      </a:lnTo>
                      <a:cubicBezTo>
                        <a:pt x="4574" y="346942"/>
                        <a:pt x="4555" y="346999"/>
                        <a:pt x="4508" y="347046"/>
                      </a:cubicBezTo>
                      <a:cubicBezTo>
                        <a:pt x="3244" y="348234"/>
                        <a:pt x="2216" y="349649"/>
                        <a:pt x="1452" y="351224"/>
                      </a:cubicBezTo>
                      <a:cubicBezTo>
                        <a:pt x="1396" y="351346"/>
                        <a:pt x="1320" y="351450"/>
                        <a:pt x="1264" y="351573"/>
                      </a:cubicBezTo>
                      <a:cubicBezTo>
                        <a:pt x="604" y="353053"/>
                        <a:pt x="226" y="354666"/>
                        <a:pt x="104" y="356363"/>
                      </a:cubicBezTo>
                      <a:cubicBezTo>
                        <a:pt x="94" y="356552"/>
                        <a:pt x="57" y="356731"/>
                        <a:pt x="47" y="356920"/>
                      </a:cubicBezTo>
                      <a:cubicBezTo>
                        <a:pt x="47" y="357071"/>
                        <a:pt x="0" y="357203"/>
                        <a:pt x="0" y="357354"/>
                      </a:cubicBezTo>
                      <a:lnTo>
                        <a:pt x="0" y="837140"/>
                      </a:lnTo>
                      <a:cubicBezTo>
                        <a:pt x="0" y="838687"/>
                        <a:pt x="311" y="840158"/>
                        <a:pt x="773" y="841554"/>
                      </a:cubicBezTo>
                      <a:cubicBezTo>
                        <a:pt x="839" y="841742"/>
                        <a:pt x="877" y="841922"/>
                        <a:pt x="943" y="842110"/>
                      </a:cubicBezTo>
                      <a:cubicBezTo>
                        <a:pt x="1556" y="843732"/>
                        <a:pt x="2461" y="845194"/>
                        <a:pt x="3584" y="846467"/>
                      </a:cubicBezTo>
                      <a:cubicBezTo>
                        <a:pt x="3650" y="846543"/>
                        <a:pt x="3669" y="846637"/>
                        <a:pt x="3735" y="846712"/>
                      </a:cubicBezTo>
                      <a:cubicBezTo>
                        <a:pt x="3791" y="846778"/>
                        <a:pt x="3867" y="846816"/>
                        <a:pt x="3933" y="846882"/>
                      </a:cubicBezTo>
                      <a:cubicBezTo>
                        <a:pt x="4395" y="847363"/>
                        <a:pt x="4904" y="847788"/>
                        <a:pt x="5432" y="848202"/>
                      </a:cubicBezTo>
                      <a:cubicBezTo>
                        <a:pt x="5668" y="848382"/>
                        <a:pt x="5875" y="848599"/>
                        <a:pt x="6121" y="848768"/>
                      </a:cubicBezTo>
                      <a:cubicBezTo>
                        <a:pt x="6743" y="849202"/>
                        <a:pt x="7413" y="849551"/>
                        <a:pt x="8101" y="849872"/>
                      </a:cubicBezTo>
                      <a:cubicBezTo>
                        <a:pt x="8271" y="849947"/>
                        <a:pt x="8422" y="850070"/>
                        <a:pt x="8591" y="850136"/>
                      </a:cubicBezTo>
                      <a:cubicBezTo>
                        <a:pt x="10298" y="850862"/>
                        <a:pt x="12175" y="851277"/>
                        <a:pt x="14146" y="851277"/>
                      </a:cubicBezTo>
                      <a:lnTo>
                        <a:pt x="765603" y="851277"/>
                      </a:lnTo>
                      <a:cubicBezTo>
                        <a:pt x="773411" y="851277"/>
                        <a:pt x="779749" y="844939"/>
                        <a:pt x="779749" y="837131"/>
                      </a:cubicBezTo>
                      <a:lnTo>
                        <a:pt x="779749" y="357344"/>
                      </a:lnTo>
                      <a:cubicBezTo>
                        <a:pt x="779767" y="357193"/>
                        <a:pt x="779730" y="357052"/>
                        <a:pt x="779720" y="356901"/>
                      </a:cubicBezTo>
                      <a:close/>
                      <a:moveTo>
                        <a:pt x="28311" y="390767"/>
                      </a:moveTo>
                      <a:lnTo>
                        <a:pt x="142734" y="495278"/>
                      </a:lnTo>
                      <a:cubicBezTo>
                        <a:pt x="142884" y="495429"/>
                        <a:pt x="143054" y="495570"/>
                        <a:pt x="143215" y="495711"/>
                      </a:cubicBezTo>
                      <a:lnTo>
                        <a:pt x="254082" y="596988"/>
                      </a:lnTo>
                      <a:lnTo>
                        <a:pt x="28311" y="804868"/>
                      </a:lnTo>
                      <a:lnTo>
                        <a:pt x="28311" y="390767"/>
                      </a:lnTo>
                      <a:close/>
                      <a:moveTo>
                        <a:pt x="275046" y="616141"/>
                      </a:moveTo>
                      <a:lnTo>
                        <a:pt x="384244" y="715880"/>
                      </a:lnTo>
                      <a:cubicBezTo>
                        <a:pt x="386951" y="718351"/>
                        <a:pt x="390365" y="719587"/>
                        <a:pt x="393788" y="719587"/>
                      </a:cubicBezTo>
                      <a:cubicBezTo>
                        <a:pt x="397202" y="719587"/>
                        <a:pt x="400625" y="718351"/>
                        <a:pt x="403322" y="715890"/>
                      </a:cubicBezTo>
                      <a:lnTo>
                        <a:pt x="512172" y="616603"/>
                      </a:lnTo>
                      <a:lnTo>
                        <a:pt x="730058" y="822975"/>
                      </a:lnTo>
                      <a:lnTo>
                        <a:pt x="50416" y="822975"/>
                      </a:lnTo>
                      <a:lnTo>
                        <a:pt x="275046" y="616141"/>
                      </a:lnTo>
                      <a:close/>
                      <a:moveTo>
                        <a:pt x="533127" y="597497"/>
                      </a:moveTo>
                      <a:lnTo>
                        <a:pt x="751475" y="398340"/>
                      </a:lnTo>
                      <a:lnTo>
                        <a:pt x="751475" y="804303"/>
                      </a:lnTo>
                      <a:lnTo>
                        <a:pt x="533127" y="597497"/>
                      </a:lnTo>
                      <a:close/>
                      <a:moveTo>
                        <a:pt x="749533" y="361805"/>
                      </a:moveTo>
                      <a:lnTo>
                        <a:pt x="648869" y="453613"/>
                      </a:lnTo>
                      <a:lnTo>
                        <a:pt x="648869" y="269827"/>
                      </a:lnTo>
                      <a:lnTo>
                        <a:pt x="749533" y="361805"/>
                      </a:lnTo>
                      <a:close/>
                      <a:moveTo>
                        <a:pt x="389884" y="33306"/>
                      </a:moveTo>
                      <a:lnTo>
                        <a:pt x="465273" y="102187"/>
                      </a:lnTo>
                      <a:lnTo>
                        <a:pt x="314466" y="102187"/>
                      </a:lnTo>
                      <a:lnTo>
                        <a:pt x="389884" y="33306"/>
                      </a:lnTo>
                      <a:close/>
                      <a:moveTo>
                        <a:pt x="620587" y="130480"/>
                      </a:moveTo>
                      <a:lnTo>
                        <a:pt x="620587" y="237914"/>
                      </a:lnTo>
                      <a:cubicBezTo>
                        <a:pt x="620587" y="238131"/>
                        <a:pt x="620577" y="238329"/>
                        <a:pt x="620587" y="238536"/>
                      </a:cubicBezTo>
                      <a:lnTo>
                        <a:pt x="620587" y="479425"/>
                      </a:lnTo>
                      <a:lnTo>
                        <a:pt x="502307" y="587312"/>
                      </a:lnTo>
                      <a:cubicBezTo>
                        <a:pt x="502222" y="587397"/>
                        <a:pt x="502109" y="587425"/>
                        <a:pt x="502024" y="587510"/>
                      </a:cubicBezTo>
                      <a:cubicBezTo>
                        <a:pt x="501986" y="587548"/>
                        <a:pt x="501977" y="587604"/>
                        <a:pt x="501939" y="587651"/>
                      </a:cubicBezTo>
                      <a:lnTo>
                        <a:pt x="393797" y="686287"/>
                      </a:lnTo>
                      <a:lnTo>
                        <a:pt x="166989" y="479123"/>
                      </a:lnTo>
                      <a:lnTo>
                        <a:pt x="166989" y="130480"/>
                      </a:lnTo>
                      <a:lnTo>
                        <a:pt x="620587" y="130480"/>
                      </a:lnTo>
                      <a:close/>
                      <a:moveTo>
                        <a:pt x="138697" y="453283"/>
                      </a:moveTo>
                      <a:lnTo>
                        <a:pt x="34403" y="358014"/>
                      </a:lnTo>
                      <a:lnTo>
                        <a:pt x="138697" y="262707"/>
                      </a:lnTo>
                      <a:lnTo>
                        <a:pt x="138697" y="453283"/>
                      </a:lnTo>
                      <a:close/>
                    </a:path>
                  </a:pathLst>
                </a:custGeom>
                <a:grpFill/>
                <a:ln w="94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chemeClr val="tx2"/>
                    </a:solidFill>
                    <a:latin typeface="Bebas Neue Bold" pitchFamily="34" charset="-52"/>
                  </a:endParaRPr>
                </a:p>
              </p:txBody>
            </p:sp>
            <p:sp>
              <p:nvSpPr>
                <p:cNvPr id="11" name="Полилиния 10">
                  <a:extLst>
                    <a:ext uri="{FF2B5EF4-FFF2-40B4-BE49-F238E27FC236}">
                      <a16:creationId xmlns:a16="http://schemas.microsoft.com/office/drawing/2014/main" id="{A13D9E82-0438-4B86-B561-000851E5E106}"/>
                    </a:ext>
                  </a:extLst>
                </p:cNvPr>
                <p:cNvSpPr/>
                <p:nvPr/>
              </p:nvSpPr>
              <p:spPr>
                <a:xfrm>
                  <a:off x="4667390" y="3051810"/>
                  <a:ext cx="292352" cy="311212"/>
                </a:xfrm>
                <a:custGeom>
                  <a:avLst/>
                  <a:gdLst>
                    <a:gd name="connsiteX0" fmla="*/ 155701 w 292351"/>
                    <a:gd name="connsiteY0" fmla="*/ 311534 h 311212"/>
                    <a:gd name="connsiteX1" fmla="*/ 246094 w 292351"/>
                    <a:gd name="connsiteY1" fmla="*/ 282657 h 311212"/>
                    <a:gd name="connsiteX2" fmla="*/ 249432 w 292351"/>
                    <a:gd name="connsiteY2" fmla="*/ 262937 h 311212"/>
                    <a:gd name="connsiteX3" fmla="*/ 229713 w 292351"/>
                    <a:gd name="connsiteY3" fmla="*/ 259599 h 311212"/>
                    <a:gd name="connsiteX4" fmla="*/ 155691 w 292351"/>
                    <a:gd name="connsiteY4" fmla="*/ 283241 h 311212"/>
                    <a:gd name="connsiteX5" fmla="*/ 28311 w 292351"/>
                    <a:gd name="connsiteY5" fmla="*/ 155795 h 311212"/>
                    <a:gd name="connsiteX6" fmla="*/ 155691 w 292351"/>
                    <a:gd name="connsiteY6" fmla="*/ 28292 h 311212"/>
                    <a:gd name="connsiteX7" fmla="*/ 269878 w 292351"/>
                    <a:gd name="connsiteY7" fmla="*/ 98730 h 311212"/>
                    <a:gd name="connsiteX8" fmla="*/ 269878 w 292351"/>
                    <a:gd name="connsiteY8" fmla="*/ 175458 h 311212"/>
                    <a:gd name="connsiteX9" fmla="*/ 246745 w 292351"/>
                    <a:gd name="connsiteY9" fmla="*/ 198526 h 311212"/>
                    <a:gd name="connsiteX10" fmla="*/ 222281 w 292351"/>
                    <a:gd name="connsiteY10" fmla="*/ 174741 h 311212"/>
                    <a:gd name="connsiteX11" fmla="*/ 224903 w 292351"/>
                    <a:gd name="connsiteY11" fmla="*/ 155786 h 311212"/>
                    <a:gd name="connsiteX12" fmla="*/ 152994 w 292351"/>
                    <a:gd name="connsiteY12" fmla="*/ 83943 h 311212"/>
                    <a:gd name="connsiteX13" fmla="*/ 81085 w 292351"/>
                    <a:gd name="connsiteY13" fmla="*/ 155786 h 311212"/>
                    <a:gd name="connsiteX14" fmla="*/ 152994 w 292351"/>
                    <a:gd name="connsiteY14" fmla="*/ 227629 h 311212"/>
                    <a:gd name="connsiteX15" fmla="*/ 205033 w 292351"/>
                    <a:gd name="connsiteY15" fmla="*/ 205221 h 311212"/>
                    <a:gd name="connsiteX16" fmla="*/ 246735 w 292351"/>
                    <a:gd name="connsiteY16" fmla="*/ 226818 h 311212"/>
                    <a:gd name="connsiteX17" fmla="*/ 298161 w 292351"/>
                    <a:gd name="connsiteY17" fmla="*/ 175458 h 311212"/>
                    <a:gd name="connsiteX18" fmla="*/ 298161 w 292351"/>
                    <a:gd name="connsiteY18" fmla="*/ 95429 h 311212"/>
                    <a:gd name="connsiteX19" fmla="*/ 298142 w 292351"/>
                    <a:gd name="connsiteY19" fmla="*/ 95231 h 311212"/>
                    <a:gd name="connsiteX20" fmla="*/ 298019 w 292351"/>
                    <a:gd name="connsiteY20" fmla="*/ 93986 h 311212"/>
                    <a:gd name="connsiteX21" fmla="*/ 297821 w 292351"/>
                    <a:gd name="connsiteY21" fmla="*/ 92411 h 311212"/>
                    <a:gd name="connsiteX22" fmla="*/ 297604 w 292351"/>
                    <a:gd name="connsiteY22" fmla="*/ 91723 h 311212"/>
                    <a:gd name="connsiteX23" fmla="*/ 296935 w 292351"/>
                    <a:gd name="connsiteY23" fmla="*/ 89714 h 311212"/>
                    <a:gd name="connsiteX24" fmla="*/ 296897 w 292351"/>
                    <a:gd name="connsiteY24" fmla="*/ 89610 h 311212"/>
                    <a:gd name="connsiteX25" fmla="*/ 155672 w 292351"/>
                    <a:gd name="connsiteY25" fmla="*/ 0 h 311212"/>
                    <a:gd name="connsiteX26" fmla="*/ 0 w 292351"/>
                    <a:gd name="connsiteY26" fmla="*/ 155795 h 311212"/>
                    <a:gd name="connsiteX27" fmla="*/ 155701 w 292351"/>
                    <a:gd name="connsiteY27" fmla="*/ 311534 h 311212"/>
                    <a:gd name="connsiteX28" fmla="*/ 153013 w 292351"/>
                    <a:gd name="connsiteY28" fmla="*/ 199346 h 311212"/>
                    <a:gd name="connsiteX29" fmla="*/ 109396 w 292351"/>
                    <a:gd name="connsiteY29" fmla="*/ 155795 h 311212"/>
                    <a:gd name="connsiteX30" fmla="*/ 153013 w 292351"/>
                    <a:gd name="connsiteY30" fmla="*/ 112244 h 311212"/>
                    <a:gd name="connsiteX31" fmla="*/ 196630 w 292351"/>
                    <a:gd name="connsiteY31" fmla="*/ 155795 h 311212"/>
                    <a:gd name="connsiteX32" fmla="*/ 153013 w 292351"/>
                    <a:gd name="connsiteY32" fmla="*/ 199346 h 311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92351" h="311212">
                      <a:moveTo>
                        <a:pt x="155701" y="311534"/>
                      </a:moveTo>
                      <a:cubicBezTo>
                        <a:pt x="188246" y="311534"/>
                        <a:pt x="219509" y="301546"/>
                        <a:pt x="246094" y="282657"/>
                      </a:cubicBezTo>
                      <a:cubicBezTo>
                        <a:pt x="252469" y="278139"/>
                        <a:pt x="253969" y="269303"/>
                        <a:pt x="249432" y="262937"/>
                      </a:cubicBezTo>
                      <a:cubicBezTo>
                        <a:pt x="244915" y="256553"/>
                        <a:pt x="236050" y="255063"/>
                        <a:pt x="229713" y="259599"/>
                      </a:cubicBezTo>
                      <a:cubicBezTo>
                        <a:pt x="207928" y="275065"/>
                        <a:pt x="182342" y="283241"/>
                        <a:pt x="155691" y="283241"/>
                      </a:cubicBezTo>
                      <a:cubicBezTo>
                        <a:pt x="85452" y="283241"/>
                        <a:pt x="28311" y="226073"/>
                        <a:pt x="28311" y="155795"/>
                      </a:cubicBezTo>
                      <a:cubicBezTo>
                        <a:pt x="28311" y="85489"/>
                        <a:pt x="85452" y="28292"/>
                        <a:pt x="155691" y="28292"/>
                      </a:cubicBezTo>
                      <a:cubicBezTo>
                        <a:pt x="207136" y="28292"/>
                        <a:pt x="248565" y="53953"/>
                        <a:pt x="269878" y="98730"/>
                      </a:cubicBezTo>
                      <a:lnTo>
                        <a:pt x="269878" y="175458"/>
                      </a:lnTo>
                      <a:cubicBezTo>
                        <a:pt x="269878" y="188180"/>
                        <a:pt x="259495" y="198526"/>
                        <a:pt x="246745" y="198526"/>
                      </a:cubicBezTo>
                      <a:cubicBezTo>
                        <a:pt x="234617" y="198526"/>
                        <a:pt x="223253" y="187180"/>
                        <a:pt x="222281" y="174741"/>
                      </a:cubicBezTo>
                      <a:cubicBezTo>
                        <a:pt x="223941" y="168696"/>
                        <a:pt x="224903" y="162359"/>
                        <a:pt x="224903" y="155786"/>
                      </a:cubicBezTo>
                      <a:cubicBezTo>
                        <a:pt x="224903" y="116177"/>
                        <a:pt x="192641" y="83943"/>
                        <a:pt x="152994" y="83943"/>
                      </a:cubicBezTo>
                      <a:cubicBezTo>
                        <a:pt x="113338" y="83943"/>
                        <a:pt x="81085" y="116167"/>
                        <a:pt x="81085" y="155786"/>
                      </a:cubicBezTo>
                      <a:cubicBezTo>
                        <a:pt x="81085" y="195404"/>
                        <a:pt x="113338" y="227629"/>
                        <a:pt x="152994" y="227629"/>
                      </a:cubicBezTo>
                      <a:cubicBezTo>
                        <a:pt x="173468" y="227629"/>
                        <a:pt x="191924" y="218990"/>
                        <a:pt x="205033" y="205221"/>
                      </a:cubicBezTo>
                      <a:cubicBezTo>
                        <a:pt x="214897" y="218141"/>
                        <a:pt x="230203" y="226818"/>
                        <a:pt x="246735" y="226818"/>
                      </a:cubicBezTo>
                      <a:cubicBezTo>
                        <a:pt x="275093" y="226818"/>
                        <a:pt x="298161" y="203778"/>
                        <a:pt x="298161" y="175458"/>
                      </a:cubicBezTo>
                      <a:lnTo>
                        <a:pt x="298161" y="95429"/>
                      </a:lnTo>
                      <a:cubicBezTo>
                        <a:pt x="298161" y="95363"/>
                        <a:pt x="298142" y="95297"/>
                        <a:pt x="298142" y="95231"/>
                      </a:cubicBezTo>
                      <a:cubicBezTo>
                        <a:pt x="298133" y="94816"/>
                        <a:pt x="298057" y="94401"/>
                        <a:pt x="298019" y="93986"/>
                      </a:cubicBezTo>
                      <a:cubicBezTo>
                        <a:pt x="297963" y="93458"/>
                        <a:pt x="297934" y="92921"/>
                        <a:pt x="297821" y="92411"/>
                      </a:cubicBezTo>
                      <a:cubicBezTo>
                        <a:pt x="297774" y="92176"/>
                        <a:pt x="297670" y="91949"/>
                        <a:pt x="297604" y="91723"/>
                      </a:cubicBezTo>
                      <a:cubicBezTo>
                        <a:pt x="297416" y="91034"/>
                        <a:pt x="297218" y="90355"/>
                        <a:pt x="296935" y="89714"/>
                      </a:cubicBezTo>
                      <a:cubicBezTo>
                        <a:pt x="296916" y="89686"/>
                        <a:pt x="296916" y="89648"/>
                        <a:pt x="296897" y="89610"/>
                      </a:cubicBezTo>
                      <a:cubicBezTo>
                        <a:pt x="271547" y="33498"/>
                        <a:pt x="218764" y="0"/>
                        <a:pt x="155672" y="0"/>
                      </a:cubicBezTo>
                      <a:cubicBezTo>
                        <a:pt x="69834" y="0"/>
                        <a:pt x="0" y="69891"/>
                        <a:pt x="0" y="155795"/>
                      </a:cubicBezTo>
                      <a:cubicBezTo>
                        <a:pt x="28" y="241671"/>
                        <a:pt x="69863" y="311534"/>
                        <a:pt x="155701" y="311534"/>
                      </a:cubicBezTo>
                      <a:close/>
                      <a:moveTo>
                        <a:pt x="153013" y="199346"/>
                      </a:moveTo>
                      <a:cubicBezTo>
                        <a:pt x="128965" y="199346"/>
                        <a:pt x="109396" y="179806"/>
                        <a:pt x="109396" y="155795"/>
                      </a:cubicBezTo>
                      <a:cubicBezTo>
                        <a:pt x="109396" y="131785"/>
                        <a:pt x="128965" y="112244"/>
                        <a:pt x="153013" y="112244"/>
                      </a:cubicBezTo>
                      <a:cubicBezTo>
                        <a:pt x="177061" y="112244"/>
                        <a:pt x="196630" y="131775"/>
                        <a:pt x="196630" y="155795"/>
                      </a:cubicBezTo>
                      <a:cubicBezTo>
                        <a:pt x="196630" y="179815"/>
                        <a:pt x="177061" y="199346"/>
                        <a:pt x="153013" y="199346"/>
                      </a:cubicBezTo>
                      <a:close/>
                    </a:path>
                  </a:pathLst>
                </a:custGeom>
                <a:solidFill>
                  <a:schemeClr val="accent1">
                    <a:alpha val="50000"/>
                  </a:schemeClr>
                </a:solidFill>
                <a:ln w="94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solidFill>
                      <a:schemeClr val="tx2"/>
                    </a:solidFill>
                    <a:latin typeface="Bebas Neue Bold" pitchFamily="34" charset="-52"/>
                  </a:endParaRPr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2538831" y="1857533"/>
              <a:ext cx="64567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/>
                  </a:solidFill>
                </a:rPr>
                <a:t>Руководитель проекта: </a:t>
              </a:r>
            </a:p>
            <a:p>
              <a:r>
                <a:rPr lang="ru-RU" sz="2800" b="1" dirty="0">
                  <a:solidFill>
                    <a:schemeClr val="tx2"/>
                  </a:solidFill>
                </a:rPr>
                <a:t>Арутюнова Александра Андреевна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19053" y="556800"/>
              <a:ext cx="28981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chemeClr val="tx2"/>
                  </a:solidFill>
                  <a:latin typeface="+mj-lt"/>
                </a:rPr>
                <a:t>КОНТАКТЫ</a:t>
              </a: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31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4A4BD7-7CDB-4487-9704-01229CD25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65147"/>
            <a:ext cx="5148580" cy="460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5268" y="2599508"/>
            <a:ext cx="7145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tx2"/>
                </a:solidFill>
              </a:rPr>
              <a:t>Спасибо за внимание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246909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58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339</Words>
  <Application>Microsoft Office PowerPoint</Application>
  <PresentationFormat>Широкоэкранный</PresentationFormat>
  <Paragraphs>98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</vt:lpstr>
      <vt:lpstr>Arial Black</vt:lpstr>
      <vt:lpstr>Bebas Neue Bold</vt:lpstr>
      <vt:lpstr>Calibri</vt:lpstr>
      <vt:lpstr>Calibri Light</vt:lpstr>
      <vt:lpstr>Geometria</vt:lpstr>
      <vt:lpstr>Gotham Pro Medium</vt:lpstr>
      <vt:lpstr>Gotham Pro Regular</vt:lpstr>
      <vt:lpstr>Helvetica Light</vt:lpstr>
      <vt:lpstr>Montserrat Light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BigMouse</dc:creator>
  <cp:lastModifiedBy>BigMouse</cp:lastModifiedBy>
  <cp:revision>55</cp:revision>
  <dcterms:created xsi:type="dcterms:W3CDTF">2023-11-12T19:44:06Z</dcterms:created>
  <dcterms:modified xsi:type="dcterms:W3CDTF">2023-11-27T07:04:37Z</dcterms:modified>
</cp:coreProperties>
</file>