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9144000" cy="51435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2AD7ED6-4EDF-48A2-824B-47C7F1A72F7F}">
  <a:tblStyle styleId="{92AD7ED6-4EDF-48A2-824B-47C7F1A72F7F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EF2F4"/>
          </a:solidFill>
        </a:fill>
      </a:tcStyle>
    </a:wholeTbl>
    <a:band1H>
      <a:tcTxStyle b="off" i="off"/>
      <a:tcStyle>
        <a:fill>
          <a:solidFill>
            <a:srgbClr val="FDE4E9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FDE4E9"/>
          </a:solidFill>
        </a:fill>
      </a:tcStyle>
    </a:band1V>
    <a:band2V>
      <a:tcTxStyle b="off" i="off"/>
      <a:tcStyle>
        <a:fill>
          <a:solidFill>
            <a:srgbClr val="FDE4E9"/>
          </a:solidFill>
        </a:fill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524300" y="385750"/>
            <a:ext cx="6096300" cy="1928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524300" y="385750"/>
            <a:ext cx="6096300" cy="1928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:notes"/>
          <p:cNvSpPr txBox="1"/>
          <p:nvPr>
            <p:ph idx="1" type="body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p2:notes"/>
          <p:cNvSpPr/>
          <p:nvPr>
            <p:ph idx="2" type="sldImg"/>
          </p:nvPr>
        </p:nvSpPr>
        <p:spPr>
          <a:xfrm>
            <a:off x="1524300" y="385750"/>
            <a:ext cx="6096300" cy="1928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3:notes"/>
          <p:cNvSpPr/>
          <p:nvPr>
            <p:ph idx="2" type="sldImg"/>
          </p:nvPr>
        </p:nvSpPr>
        <p:spPr>
          <a:xfrm>
            <a:off x="1524300" y="385750"/>
            <a:ext cx="6096300" cy="1928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/>
          <p:nvPr>
            <p:ph idx="1" type="body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p4:notes"/>
          <p:cNvSpPr/>
          <p:nvPr>
            <p:ph idx="2" type="sldImg"/>
          </p:nvPr>
        </p:nvSpPr>
        <p:spPr>
          <a:xfrm>
            <a:off x="1524300" y="385750"/>
            <a:ext cx="6096300" cy="1928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:notes"/>
          <p:cNvSpPr txBox="1"/>
          <p:nvPr>
            <p:ph idx="1" type="body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0" name="Google Shape;170;p5:notes"/>
          <p:cNvSpPr/>
          <p:nvPr>
            <p:ph idx="2" type="sldImg"/>
          </p:nvPr>
        </p:nvSpPr>
        <p:spPr>
          <a:xfrm>
            <a:off x="1524300" y="385750"/>
            <a:ext cx="6096300" cy="1928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:notes"/>
          <p:cNvSpPr txBox="1"/>
          <p:nvPr>
            <p:ph idx="1" type="body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5" name="Google Shape;185;p6:notes"/>
          <p:cNvSpPr/>
          <p:nvPr>
            <p:ph idx="2" type="sldImg"/>
          </p:nvPr>
        </p:nvSpPr>
        <p:spPr>
          <a:xfrm>
            <a:off x="1524300" y="385750"/>
            <a:ext cx="6096300" cy="1928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1c36b602eb_0_60:notes"/>
          <p:cNvSpPr txBox="1"/>
          <p:nvPr>
            <p:ph idx="1" type="body"/>
          </p:nvPr>
        </p:nvSpPr>
        <p:spPr>
          <a:xfrm>
            <a:off x="914400" y="2443163"/>
            <a:ext cx="7315200" cy="23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9" name="Google Shape;199;g31c36b602eb_0_60:notes"/>
          <p:cNvSpPr/>
          <p:nvPr>
            <p:ph idx="2" type="sldImg"/>
          </p:nvPr>
        </p:nvSpPr>
        <p:spPr>
          <a:xfrm>
            <a:off x="508000" y="385763"/>
            <a:ext cx="8130000" cy="19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8:notes"/>
          <p:cNvSpPr txBox="1"/>
          <p:nvPr>
            <p:ph idx="1" type="body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4" name="Google Shape;224;p8:notes"/>
          <p:cNvSpPr/>
          <p:nvPr>
            <p:ph idx="2" type="sldImg"/>
          </p:nvPr>
        </p:nvSpPr>
        <p:spPr>
          <a:xfrm>
            <a:off x="1524300" y="385750"/>
            <a:ext cx="6096300" cy="1928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1c36b602eb_0_0:notes"/>
          <p:cNvSpPr txBox="1"/>
          <p:nvPr>
            <p:ph idx="1" type="body"/>
          </p:nvPr>
        </p:nvSpPr>
        <p:spPr>
          <a:xfrm>
            <a:off x="914400" y="2443163"/>
            <a:ext cx="7315200" cy="23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7" name="Google Shape;237;g31c36b602eb_0_0:notes"/>
          <p:cNvSpPr/>
          <p:nvPr>
            <p:ph idx="2" type="sldImg"/>
          </p:nvPr>
        </p:nvSpPr>
        <p:spPr>
          <a:xfrm>
            <a:off x="508000" y="385763"/>
            <a:ext cx="8130000" cy="19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9:notes"/>
          <p:cNvSpPr txBox="1"/>
          <p:nvPr>
            <p:ph idx="1" type="body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2" name="Google Shape;252;p9:notes"/>
          <p:cNvSpPr/>
          <p:nvPr>
            <p:ph idx="2" type="sldImg"/>
          </p:nvPr>
        </p:nvSpPr>
        <p:spPr>
          <a:xfrm>
            <a:off x="1524300" y="385750"/>
            <a:ext cx="6096300" cy="1928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0:notes"/>
          <p:cNvSpPr txBox="1"/>
          <p:nvPr>
            <p:ph idx="1" type="body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4" name="Google Shape;284;p10:notes"/>
          <p:cNvSpPr/>
          <p:nvPr>
            <p:ph idx="2" type="sldImg"/>
          </p:nvPr>
        </p:nvSpPr>
        <p:spPr>
          <a:xfrm>
            <a:off x="1524300" y="385750"/>
            <a:ext cx="6096300" cy="1928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1:notes"/>
          <p:cNvSpPr txBox="1"/>
          <p:nvPr>
            <p:ph idx="1" type="body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2" name="Google Shape;302;p11:notes"/>
          <p:cNvSpPr/>
          <p:nvPr>
            <p:ph idx="2" type="sldImg"/>
          </p:nvPr>
        </p:nvSpPr>
        <p:spPr>
          <a:xfrm>
            <a:off x="1524300" y="385750"/>
            <a:ext cx="6096300" cy="1928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2:notes"/>
          <p:cNvSpPr txBox="1"/>
          <p:nvPr>
            <p:ph idx="1" type="body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0" name="Google Shape;320;p12:notes"/>
          <p:cNvSpPr/>
          <p:nvPr>
            <p:ph idx="2" type="sldImg"/>
          </p:nvPr>
        </p:nvSpPr>
        <p:spPr>
          <a:xfrm>
            <a:off x="1524300" y="385750"/>
            <a:ext cx="6096300" cy="1928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18" l="0" r="2179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399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399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199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199" cy="12350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png"/><Relationship Id="rId4" Type="http://schemas.openxmlformats.org/officeDocument/2006/relationships/image" Target="../media/image13.png"/><Relationship Id="rId5" Type="http://schemas.openxmlformats.org/officeDocument/2006/relationships/image" Target="../media/image5.png"/><Relationship Id="rId6" Type="http://schemas.openxmlformats.org/officeDocument/2006/relationships/image" Target="../media/image9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png"/><Relationship Id="rId4" Type="http://schemas.openxmlformats.org/officeDocument/2006/relationships/image" Target="../media/image8.png"/><Relationship Id="rId5" Type="http://schemas.openxmlformats.org/officeDocument/2006/relationships/image" Target="../media/image1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20.jpg"/><Relationship Id="rId5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4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jpg"/><Relationship Id="rId4" Type="http://schemas.openxmlformats.org/officeDocument/2006/relationships/image" Target="../media/image26.jpg"/><Relationship Id="rId5" Type="http://schemas.openxmlformats.org/officeDocument/2006/relationships/image" Target="../media/image3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0.png"/><Relationship Id="rId4" Type="http://schemas.openxmlformats.org/officeDocument/2006/relationships/image" Target="../media/image18.png"/><Relationship Id="rId5" Type="http://schemas.openxmlformats.org/officeDocument/2006/relationships/image" Target="../media/image27.png"/><Relationship Id="rId6" Type="http://schemas.openxmlformats.org/officeDocument/2006/relationships/image" Target="../media/image24.png"/><Relationship Id="rId7" Type="http://schemas.openxmlformats.org/officeDocument/2006/relationships/image" Target="../media/image28.png"/><Relationship Id="rId8" Type="http://schemas.openxmlformats.org/officeDocument/2006/relationships/image" Target="../media/image2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image" Target="../media/image45.jpg"/><Relationship Id="rId10" Type="http://schemas.openxmlformats.org/officeDocument/2006/relationships/image" Target="../media/image40.jpg"/><Relationship Id="rId12" Type="http://schemas.openxmlformats.org/officeDocument/2006/relationships/image" Target="../media/image37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32.jpg"/><Relationship Id="rId9" Type="http://schemas.openxmlformats.org/officeDocument/2006/relationships/image" Target="../media/image31.jpg"/><Relationship Id="rId5" Type="http://schemas.openxmlformats.org/officeDocument/2006/relationships/image" Target="../media/image22.jpg"/><Relationship Id="rId6" Type="http://schemas.openxmlformats.org/officeDocument/2006/relationships/image" Target="../media/image16.png"/><Relationship Id="rId7" Type="http://schemas.openxmlformats.org/officeDocument/2006/relationships/image" Target="../media/image33.jpg"/><Relationship Id="rId8" Type="http://schemas.openxmlformats.org/officeDocument/2006/relationships/image" Target="../media/image3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5.jpg"/><Relationship Id="rId4" Type="http://schemas.openxmlformats.org/officeDocument/2006/relationships/image" Target="../media/image4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8.jpg"/><Relationship Id="rId4" Type="http://schemas.openxmlformats.org/officeDocument/2006/relationships/image" Target="../media/image29.jpg"/><Relationship Id="rId5" Type="http://schemas.openxmlformats.org/officeDocument/2006/relationships/image" Target="../media/image25.jpg"/><Relationship Id="rId6" Type="http://schemas.openxmlformats.org/officeDocument/2006/relationships/image" Target="../media/image4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3.png"/><Relationship Id="rId4" Type="http://schemas.openxmlformats.org/officeDocument/2006/relationships/image" Target="../media/image36.jpg"/><Relationship Id="rId5" Type="http://schemas.openxmlformats.org/officeDocument/2006/relationships/image" Target="../media/image39.jpg"/><Relationship Id="rId6" Type="http://schemas.openxmlformats.org/officeDocument/2006/relationships/image" Target="../media/image42.jpg"/><Relationship Id="rId7" Type="http://schemas.openxmlformats.org/officeDocument/2006/relationships/image" Target="../media/image47.jpg"/><Relationship Id="rId8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/>
          <p:nvPr>
            <p:ph type="title"/>
          </p:nvPr>
        </p:nvSpPr>
        <p:spPr>
          <a:xfrm>
            <a:off x="401716" y="1495909"/>
            <a:ext cx="4681259" cy="65564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100">
                <a:solidFill>
                  <a:schemeClr val="dk1"/>
                </a:solidFill>
              </a:rPr>
              <a:t>Графеновый фильтр</a:t>
            </a:r>
            <a:endParaRPr sz="3100"/>
          </a:p>
        </p:txBody>
      </p:sp>
      <p:sp>
        <p:nvSpPr>
          <p:cNvPr id="105" name="Google Shape;105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5"/>
          <p:cNvSpPr/>
          <p:nvPr/>
        </p:nvSpPr>
        <p:spPr>
          <a:xfrm flipH="1">
            <a:off x="5220007" y="3878035"/>
            <a:ext cx="3923949" cy="12654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50" lIns="68550" spcFirstLastPara="1" rIns="685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Представил: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Сережкин Игорь Андреевич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Студент ИЭМ, ТГУ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0" name="Google Shape;110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66250" y="183874"/>
            <a:ext cx="1570375" cy="73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1387" y="83225"/>
            <a:ext cx="1163336" cy="93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60977" y="1966585"/>
            <a:ext cx="2600019" cy="32810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пить, Сосуды для напитков, жидкость, Прозрачный материал  Автоматически созданное описание" id="114" name="Google Shape;114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20007" y="1098599"/>
            <a:ext cx="2837491" cy="2779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" name="Google Shape;121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4" name="Google Shape;12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 txBox="1"/>
          <p:nvPr/>
        </p:nvSpPr>
        <p:spPr>
          <a:xfrm>
            <a:off x="-54426" y="765852"/>
            <a:ext cx="73047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Verdana"/>
              <a:buAutoNum type="arabicPeriod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П</a:t>
            </a: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орядка 2 млрд. людей не имеют доступа к чистой питьевой воде</a:t>
            </a:r>
            <a:r>
              <a:rPr lang="en-US">
                <a:latin typeface="Verdana"/>
                <a:ea typeface="Verdana"/>
                <a:cs typeface="Verdana"/>
                <a:sym typeface="Verdana"/>
              </a:rPr>
              <a:t> (ВОЗ и ЮНИСЭФ)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Verdana"/>
              <a:buAutoNum type="arabicPeriod"/>
            </a:pP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В России В 2021 от некачественной воды заболело 1,54 млн. людей из них 11</a:t>
            </a:r>
            <a:r>
              <a:rPr lang="en-US">
                <a:latin typeface="Verdana"/>
                <a:ea typeface="Verdana"/>
                <a:cs typeface="Verdana"/>
                <a:sym typeface="Verdana"/>
              </a:rPr>
              <a:t> тыс. с летальным исходом</a:t>
            </a:r>
            <a:endParaRPr b="0" i="0" sz="14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8" name="Google Shape;128;p26"/>
          <p:cNvSpPr txBox="1"/>
          <p:nvPr/>
        </p:nvSpPr>
        <p:spPr>
          <a:xfrm>
            <a:off x="215960" y="60149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ПРОДУКТА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29" name="Google Shape;129;p26"/>
          <p:cNvGrpSpPr/>
          <p:nvPr/>
        </p:nvGrpSpPr>
        <p:grpSpPr>
          <a:xfrm>
            <a:off x="0" y="681925"/>
            <a:ext cx="4728303" cy="97200"/>
            <a:chOff x="0" y="692501"/>
            <a:chExt cx="2624940" cy="97200"/>
          </a:xfrm>
        </p:grpSpPr>
        <p:sp>
          <p:nvSpPr>
            <p:cNvPr id="130" name="Google Shape;130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" name="Google Shape;131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descr="Изображение выглядит как текст, карта, атлас  Автоматически созданное описание" id="135" name="Google Shape;135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1821638"/>
            <a:ext cx="7229232" cy="33336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/>
          <p:nvPr/>
        </p:nvSpPr>
        <p:spPr>
          <a:xfrm>
            <a:off x="-5083" y="1095356"/>
            <a:ext cx="2792365" cy="3678647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50" lIns="34250" spcFirstLastPara="1" rIns="34250" wrap="square" tIns="3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" name="Google Shape;141;p27"/>
          <p:cNvSpPr txBox="1"/>
          <p:nvPr>
            <p:ph type="title"/>
          </p:nvPr>
        </p:nvSpPr>
        <p:spPr>
          <a:xfrm>
            <a:off x="1448094" y="33205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27"/>
          <p:cNvSpPr txBox="1"/>
          <p:nvPr>
            <p:ph idx="1" type="body"/>
          </p:nvPr>
        </p:nvSpPr>
        <p:spPr>
          <a:xfrm>
            <a:off x="86698" y="1977757"/>
            <a:ext cx="2557707" cy="1381142"/>
          </a:xfrm>
          <a:prstGeom prst="rect">
            <a:avLst/>
          </a:prstGeom>
          <a:noFill/>
          <a:ln>
            <a:noFill/>
          </a:ln>
        </p:spPr>
        <p:txBody>
          <a:bodyPr anchorCtr="0" anchor="t" bIns="58275" lIns="58275" spcFirstLastPara="1" rIns="58275" wrap="square" tIns="58275">
            <a:noAutofit/>
          </a:bodyPr>
          <a:lstStyle/>
          <a:p>
            <a:pPr indent="-261850" lvl="0" marL="414249" rtl="0" algn="just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AutoNum type="arabicParenR"/>
            </a:pPr>
            <a:r>
              <a:rPr lang="en-US" sz="1600"/>
              <a:t>Молодые семьи с маленькими детьми</a:t>
            </a:r>
            <a:endParaRPr sz="1600"/>
          </a:p>
          <a:p>
            <a:pPr indent="-261850" lvl="0" marL="414249" rtl="0" algn="just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AutoNum type="arabicParenR"/>
            </a:pPr>
            <a:r>
              <a:rPr lang="en-US" sz="1600"/>
              <a:t>Использующие фильтры-кувшины</a:t>
            </a:r>
            <a:endParaRPr sz="1600"/>
          </a:p>
          <a:p>
            <a:pPr indent="-261850" lvl="0" marL="414249" rtl="0" algn="just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AutoNum type="arabicParenR"/>
            </a:pPr>
            <a:r>
              <a:rPr lang="en-US" sz="1600"/>
              <a:t>Средний уровень доходов</a:t>
            </a:r>
            <a:endParaRPr sz="1600"/>
          </a:p>
          <a:p>
            <a:pPr indent="-190500" lvl="0" marL="45720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456817" y="258138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235" y="0"/>
            <a:ext cx="354899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4333388"/>
            <a:ext cx="354899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2088579"/>
            <a:ext cx="354899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332059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98131" y="1095356"/>
            <a:ext cx="6090046" cy="40600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 txBox="1"/>
          <p:nvPr>
            <p:ph type="title"/>
          </p:nvPr>
        </p:nvSpPr>
        <p:spPr>
          <a:xfrm>
            <a:off x="1414326" y="292398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28"/>
          <p:cNvSpPr txBox="1"/>
          <p:nvPr>
            <p:ph idx="1" type="body"/>
          </p:nvPr>
        </p:nvSpPr>
        <p:spPr>
          <a:xfrm>
            <a:off x="198317" y="906381"/>
            <a:ext cx="8592600" cy="16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275" lIns="58275" spcFirstLastPara="1" rIns="58275" wrap="square" tIns="58275">
            <a:spAutoFit/>
          </a:bodyPr>
          <a:lstStyle/>
          <a:p>
            <a:pPr indent="-3175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AutoNum type="arabicParenR"/>
            </a:pPr>
            <a:r>
              <a:rPr lang="en-US" sz="1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Качественные </a:t>
            </a:r>
            <a:r>
              <a:rPr b="0" i="0" lang="en-US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системы водоочистки дороги или недоступны для большинства обывателей. Более </a:t>
            </a:r>
            <a:r>
              <a:rPr lang="en-US" sz="1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дешевые</a:t>
            </a:r>
            <a:r>
              <a:rPr b="0" i="0" lang="en-US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 аналоги не справляются в полной мере с </a:t>
            </a:r>
            <a:r>
              <a:rPr lang="en-US" sz="1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загрязненностью</a:t>
            </a:r>
            <a:r>
              <a:rPr b="0" i="0" lang="en-US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 воды</a:t>
            </a:r>
            <a:r>
              <a:rPr lang="en-US" sz="1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en-US" sz="1400">
                <a:solidFill>
                  <a:schemeClr val="lt2"/>
                </a:solidFill>
                <a:highlight>
                  <a:srgbClr val="FD493D"/>
                </a:highlight>
                <a:latin typeface="Arial"/>
                <a:ea typeface="Arial"/>
                <a:cs typeface="Arial"/>
                <a:sym typeface="Arial"/>
              </a:rPr>
              <a:t>подтверждено экспертными консультациями;</a:t>
            </a:r>
            <a:endParaRPr sz="1400">
              <a:solidFill>
                <a:schemeClr val="lt2"/>
              </a:solidFill>
              <a:highlight>
                <a:srgbClr val="FD493D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AutoNum type="arabicParenR"/>
            </a:pPr>
            <a:r>
              <a:rPr lang="en-US" sz="1400">
                <a:solidFill>
                  <a:schemeClr val="lt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В дешевых аналогах трудно отследить использованный ресурс фильтра.</a:t>
            </a:r>
            <a:endParaRPr b="0" sz="1400">
              <a:solidFill>
                <a:schemeClr val="lt2"/>
              </a:solidFill>
            </a:endParaRPr>
          </a:p>
          <a:p>
            <a:pPr indent="0" lvl="0" marL="10160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7" name="Google Shape;157;p28"/>
          <p:cNvSpPr/>
          <p:nvPr/>
        </p:nvSpPr>
        <p:spPr>
          <a:xfrm>
            <a:off x="-5075" y="2671225"/>
            <a:ext cx="1515600" cy="2482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50" lIns="34250" spcFirstLastPara="1" rIns="34250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253690" y="238248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8788235" y="0"/>
            <a:ext cx="354899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179" y="4333388"/>
            <a:ext cx="354899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2088579"/>
            <a:ext cx="354899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3248117"/>
            <a:ext cx="354899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7672" y="312227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671224"/>
            <a:ext cx="4216174" cy="2514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8"/>
          <p:cNvPicPr preferRelativeResize="0"/>
          <p:nvPr/>
        </p:nvPicPr>
        <p:blipFill rotWithShape="1">
          <a:blip r:embed="rId5">
            <a:alphaModFix/>
          </a:blip>
          <a:srcRect b="0" l="0" r="24652" t="0"/>
          <a:stretch/>
        </p:blipFill>
        <p:spPr>
          <a:xfrm>
            <a:off x="1759880" y="2671225"/>
            <a:ext cx="2562771" cy="251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8"/>
          <p:cNvSpPr/>
          <p:nvPr/>
        </p:nvSpPr>
        <p:spPr>
          <a:xfrm>
            <a:off x="-5080" y="4798200"/>
            <a:ext cx="258771" cy="296792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50" lIns="34250" spcFirstLastPara="1" rIns="34250" wrap="square" tIns="3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</a:t>
            </a:r>
            <a:endParaRPr b="1" i="0" sz="14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/>
          <p:nvPr>
            <p:ph type="title"/>
          </p:nvPr>
        </p:nvSpPr>
        <p:spPr>
          <a:xfrm>
            <a:off x="1437891" y="636468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3" name="Google Shape;173;p29"/>
          <p:cNvSpPr txBox="1"/>
          <p:nvPr>
            <p:ph idx="1" type="body"/>
          </p:nvPr>
        </p:nvSpPr>
        <p:spPr>
          <a:xfrm>
            <a:off x="456817" y="1681653"/>
            <a:ext cx="4773900" cy="23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275" lIns="58275" spcFirstLastPara="1" rIns="58275" wrap="square" tIns="58275">
            <a:spAutoFit/>
          </a:bodyPr>
          <a:lstStyle/>
          <a:p>
            <a:pPr indent="-330200" lvl="0" marL="45720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b="0" i="0" lang="en-US" sz="16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Вода проходит через фильтр;</a:t>
            </a:r>
            <a:endParaRPr b="0" i="0" sz="1600" u="none" cap="none" strike="noStrike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30200" lvl="0" marL="45720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b="0" i="0" lang="en-US" sz="16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При окончании срока службы </a:t>
            </a:r>
            <a:r>
              <a:rPr b="0" i="0" lang="en-US" sz="1600" u="none" cap="none" strike="noStrike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сорбент самозапирается</a:t>
            </a:r>
            <a:r>
              <a:rPr b="0" i="0" lang="en-US" sz="16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 и не пропускает воду;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330200" lvl="0" marL="45720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b="0" i="0" lang="en-US" sz="16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Сам </a:t>
            </a:r>
            <a:r>
              <a:rPr b="0" i="0" lang="en-US" sz="1600" u="none" cap="none" strike="noStrike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фильтр многоразового использования</a:t>
            </a:r>
            <a:endParaRPr b="0" i="0" sz="1600" u="none" cap="none" strike="noStrike">
              <a:solidFill>
                <a:srgbClr val="FF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30200" lvl="0" marL="45720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b="0" i="0" lang="en-US" sz="16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Объём фильтрации - 1000 л.</a:t>
            </a:r>
            <a:endParaRPr b="0" i="0" sz="1600" u="none" cap="none" strike="noStrike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30200" lvl="0" marL="45720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600"/>
              <a:buFont typeface="Verdana"/>
              <a:buChar char="-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Эффективность доказана (с 2007 г., 2020)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235" y="0"/>
            <a:ext cx="354899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4333388"/>
            <a:ext cx="354899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2088579"/>
            <a:ext cx="354899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8788179" y="3248117"/>
            <a:ext cx="354899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1" name="Google Shape;18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цилиндр, текст, Бытовая техника, устройство  Автоматически созданное описание" id="182" name="Google Shape;182;p29"/>
          <p:cNvPicPr preferRelativeResize="0"/>
          <p:nvPr/>
        </p:nvPicPr>
        <p:blipFill rotWithShape="1">
          <a:blip r:embed="rId4">
            <a:alphaModFix/>
          </a:blip>
          <a:srcRect b="519" l="347" r="54514" t="38961"/>
          <a:stretch/>
        </p:blipFill>
        <p:spPr>
          <a:xfrm>
            <a:off x="5325449" y="0"/>
            <a:ext cx="3462728" cy="5192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/>
          <p:nvPr>
            <p:ph type="title"/>
          </p:nvPr>
        </p:nvSpPr>
        <p:spPr>
          <a:xfrm>
            <a:off x="401718" y="155328"/>
            <a:ext cx="7976459" cy="574159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000">
                <a:solidFill>
                  <a:schemeClr val="dk1"/>
                </a:solidFill>
              </a:rPr>
              <a:t>ЦЕННОСТЬ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8" name="Google Shape;188;p30"/>
          <p:cNvSpPr txBox="1"/>
          <p:nvPr>
            <p:ph idx="1" type="body"/>
          </p:nvPr>
        </p:nvSpPr>
        <p:spPr>
          <a:xfrm>
            <a:off x="3633913" y="4036281"/>
            <a:ext cx="1727937" cy="853043"/>
          </a:xfrm>
          <a:prstGeom prst="rect">
            <a:avLst/>
          </a:prstGeom>
          <a:noFill/>
          <a:ln>
            <a:noFill/>
          </a:ln>
        </p:spPr>
        <p:txBody>
          <a:bodyPr anchorCtr="0" anchor="t" bIns="58275" lIns="58275" spcFirstLastPara="1" rIns="58275" wrap="square" tIns="58275">
            <a:spAutoFit/>
          </a:bodyPr>
          <a:lstStyle/>
          <a:p>
            <a:pPr indent="0" lvl="0" marL="152399" rtl="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400">
                <a:solidFill>
                  <a:schemeClr val="dk2"/>
                </a:solidFill>
              </a:rPr>
              <a:t>Многоразовость использования картриджа</a:t>
            </a:r>
            <a:endParaRPr sz="1400">
              <a:solidFill>
                <a:schemeClr val="dk2"/>
              </a:solidFill>
            </a:endParaRPr>
          </a:p>
        </p:txBody>
      </p:sp>
      <p:sp>
        <p:nvSpPr>
          <p:cNvPr id="189" name="Google Shape;189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1" name="Google Shape;19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958" y="801948"/>
            <a:ext cx="2066233" cy="1788583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0"/>
          <p:cNvSpPr txBox="1"/>
          <p:nvPr/>
        </p:nvSpPr>
        <p:spPr>
          <a:xfrm>
            <a:off x="820097" y="2713213"/>
            <a:ext cx="1611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>
                <a:solidFill>
                  <a:srgbClr val="132C40"/>
                </a:solidFill>
                <a:highlight>
                  <a:schemeClr val="lt1"/>
                </a:highlight>
              </a:rPr>
              <a:t>1 кг сорбента фильтрует фильтрует почти 20 тыс. литров</a:t>
            </a:r>
            <a:endParaRPr b="0" i="0" sz="1400" u="none" cap="none" strike="noStrike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30"/>
          <p:cNvPicPr preferRelativeResize="0"/>
          <p:nvPr/>
        </p:nvPicPr>
        <p:blipFill rotWithShape="1">
          <a:blip r:embed="rId4">
            <a:alphaModFix/>
          </a:blip>
          <a:srcRect b="0" l="24442" r="0" t="0"/>
          <a:stretch/>
        </p:blipFill>
        <p:spPr>
          <a:xfrm>
            <a:off x="3244618" y="801948"/>
            <a:ext cx="2533887" cy="1788583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30"/>
          <p:cNvSpPr txBox="1"/>
          <p:nvPr/>
        </p:nvSpPr>
        <p:spPr>
          <a:xfrm>
            <a:off x="3217258" y="2590532"/>
            <a:ext cx="2561247" cy="9772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Лёгкость слежения за отработанным ресурсом фильтра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0"/>
          <p:cNvSpPr txBox="1"/>
          <p:nvPr/>
        </p:nvSpPr>
        <p:spPr>
          <a:xfrm>
            <a:off x="6529234" y="2792536"/>
            <a:ext cx="2148300" cy="8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Гарантия чистой воды по всем нормам и требованиям</a:t>
            </a:r>
            <a:endParaRPr b="0" i="0" sz="1400" u="none" cap="none" strike="noStrike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6" name="Google Shape;196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02662" y="820731"/>
            <a:ext cx="2644263" cy="17510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1433781" y="351369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31"/>
          <p:cNvSpPr txBox="1"/>
          <p:nvPr>
            <p:ph type="title"/>
          </p:nvPr>
        </p:nvSpPr>
        <p:spPr>
          <a:xfrm>
            <a:off x="1487157" y="316875"/>
            <a:ext cx="15684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5" name="Google Shape;205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9" name="Google Shape;20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425" y="1296350"/>
            <a:ext cx="3030324" cy="368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67475" y="0"/>
            <a:ext cx="516255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5075" y="1838475"/>
            <a:ext cx="581025" cy="56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5087" y="2725675"/>
            <a:ext cx="504825" cy="56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725" y="3509688"/>
            <a:ext cx="5334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1"/>
          <p:cNvSpPr txBox="1"/>
          <p:nvPr/>
        </p:nvSpPr>
        <p:spPr>
          <a:xfrm>
            <a:off x="922875" y="1487925"/>
            <a:ext cx="2643600" cy="51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97 млн. шт. х 1500 руб. = 145,5 млрд. руб </a:t>
            </a:r>
            <a:endParaRPr b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5" name="Google Shape;215;p31"/>
          <p:cNvSpPr/>
          <p:nvPr/>
        </p:nvSpPr>
        <p:spPr>
          <a:xfrm rot="5400000">
            <a:off x="800925" y="2255575"/>
            <a:ext cx="2832000" cy="27345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6" name="Google Shape;216;p31"/>
          <p:cNvSpPr/>
          <p:nvPr/>
        </p:nvSpPr>
        <p:spPr>
          <a:xfrm rot="5400000">
            <a:off x="774513" y="3323225"/>
            <a:ext cx="2064600" cy="19143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FCAF17"/>
          </a:solidFill>
          <a:ln cap="flat" cmpd="sng" w="9525">
            <a:solidFill>
              <a:srgbClr val="FCAF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7" name="Google Shape;217;p31"/>
          <p:cNvSpPr txBox="1"/>
          <p:nvPr/>
        </p:nvSpPr>
        <p:spPr>
          <a:xfrm>
            <a:off x="1105875" y="2306575"/>
            <a:ext cx="22221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50 тыс. шт. х 1000 руб. = 50 млн. руб.</a:t>
            </a:r>
            <a:endParaRPr b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8" name="Google Shape;218;p31"/>
          <p:cNvSpPr txBox="1"/>
          <p:nvPr/>
        </p:nvSpPr>
        <p:spPr>
          <a:xfrm>
            <a:off x="1170450" y="3547775"/>
            <a:ext cx="1293000" cy="14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1 тыс. шт. х 1000 р. = 50 тыс. руб.</a:t>
            </a:r>
            <a:endParaRPr b="1">
              <a:solidFill>
                <a:srgbClr val="FF2F2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9" name="Google Shape;219;p31"/>
          <p:cNvSpPr/>
          <p:nvPr/>
        </p:nvSpPr>
        <p:spPr>
          <a:xfrm>
            <a:off x="5020902" y="351375"/>
            <a:ext cx="2490300" cy="510600"/>
          </a:xfrm>
          <a:prstGeom prst="rect">
            <a:avLst/>
          </a:prstGeom>
          <a:solidFill>
            <a:srgbClr val="FD493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0" name="Google Shape;220;p31"/>
          <p:cNvSpPr txBox="1"/>
          <p:nvPr/>
        </p:nvSpPr>
        <p:spPr>
          <a:xfrm>
            <a:off x="4944250" y="419100"/>
            <a:ext cx="2643600" cy="51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34 завода по производству</a:t>
            </a:r>
            <a:endParaRPr b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21" name="Google Shape;221;p31" title="Points scored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761474" y="1487925"/>
            <a:ext cx="4593273" cy="2840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32"/>
          <p:cNvSpPr/>
          <p:nvPr/>
        </p:nvSpPr>
        <p:spPr>
          <a:xfrm>
            <a:off x="3148650" y="153398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32"/>
          <p:cNvSpPr txBox="1"/>
          <p:nvPr>
            <p:ph type="title"/>
          </p:nvPr>
        </p:nvSpPr>
        <p:spPr>
          <a:xfrm>
            <a:off x="3224849" y="153398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0" name="Google Shape;230;p32"/>
          <p:cNvSpPr/>
          <p:nvPr/>
        </p:nvSpPr>
        <p:spPr>
          <a:xfrm>
            <a:off x="8788235" y="0"/>
            <a:ext cx="354899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2"/>
          <p:cNvSpPr/>
          <p:nvPr/>
        </p:nvSpPr>
        <p:spPr>
          <a:xfrm>
            <a:off x="8788179" y="4333388"/>
            <a:ext cx="354899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2"/>
          <p:cNvSpPr/>
          <p:nvPr/>
        </p:nvSpPr>
        <p:spPr>
          <a:xfrm>
            <a:off x="8788179" y="2088579"/>
            <a:ext cx="354899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2"/>
          <p:cNvSpPr/>
          <p:nvPr/>
        </p:nvSpPr>
        <p:spPr>
          <a:xfrm>
            <a:off x="8788179" y="3248117"/>
            <a:ext cx="354899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34" name="Google Shape;234;p32"/>
          <p:cNvGraphicFramePr/>
          <p:nvPr/>
        </p:nvGraphicFramePr>
        <p:xfrm>
          <a:off x="198315" y="10287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{92AD7ED6-4EDF-48A2-824B-47C7F1A72F7F}</a:tableStyleId>
              </a:tblPr>
              <a:tblGrid>
                <a:gridCol w="1702500"/>
                <a:gridCol w="1702500"/>
                <a:gridCol w="1702500"/>
                <a:gridCol w="1702500"/>
                <a:gridCol w="1702500"/>
              </a:tblGrid>
              <a:tr h="687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Показатель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Наш фильтр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ООО “Аквафор”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АО “БВТ Барьер Рус”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АО Гейзер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697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цена руб.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1000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00B050"/>
                          </a:solidFill>
                        </a:rPr>
                        <a:t>600</a:t>
                      </a:r>
                      <a:endParaRPr sz="1400" u="none" cap="none" strike="noStrike">
                        <a:solidFill>
                          <a:srgbClr val="00B050"/>
                        </a:solidFill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00B050"/>
                          </a:solidFill>
                        </a:rPr>
                        <a:t>315</a:t>
                      </a:r>
                      <a:endParaRPr sz="1400" u="none" cap="none" strike="noStrike">
                        <a:solidFill>
                          <a:srgbClr val="00B050"/>
                        </a:solidFill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00B050"/>
                          </a:solidFill>
                        </a:rPr>
                        <a:t>994</a:t>
                      </a:r>
                      <a:endParaRPr sz="1400" u="none" cap="none" strike="noStrike">
                        <a:solidFill>
                          <a:srgbClr val="00B050"/>
                        </a:solidFill>
                      </a:endParaRPr>
                    </a:p>
                  </a:txBody>
                  <a:tcPr marT="45725" marB="45725" marR="91450" marL="91450"/>
                </a:tc>
              </a:tr>
              <a:tr h="616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ресурс литр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1000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chemeClr val="accent3"/>
                          </a:solidFill>
                        </a:rPr>
                        <a:t>350</a:t>
                      </a:r>
                      <a:endParaRPr sz="1400" u="none" cap="none" strike="noStrike">
                        <a:solidFill>
                          <a:schemeClr val="accent3"/>
                        </a:solidFill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chemeClr val="accent3"/>
                          </a:solidFill>
                        </a:rPr>
                        <a:t>350</a:t>
                      </a:r>
                      <a:endParaRPr sz="1400" u="none" cap="none" strike="noStrike">
                        <a:solidFill>
                          <a:schemeClr val="accent3"/>
                        </a:solidFill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chemeClr val="accent3"/>
                          </a:solidFill>
                        </a:rPr>
                        <a:t>350</a:t>
                      </a:r>
                      <a:endParaRPr sz="1400" u="none" cap="none" strike="noStrike">
                        <a:solidFill>
                          <a:schemeClr val="accent3"/>
                        </a:solidFill>
                      </a:endParaRPr>
                    </a:p>
                  </a:txBody>
                  <a:tcPr marT="45725" marB="45725" marR="91450" marL="91450"/>
                </a:tc>
              </a:tr>
              <a:tr h="616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цена\л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1:1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00B050"/>
                          </a:solidFill>
                        </a:rPr>
                        <a:t>1:1,7</a:t>
                      </a:r>
                      <a:endParaRPr sz="1400" u="none" cap="none" strike="noStrike">
                        <a:solidFill>
                          <a:srgbClr val="00B050"/>
                        </a:solidFill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00B050"/>
                          </a:solidFill>
                        </a:rPr>
                        <a:t>1:1,11</a:t>
                      </a:r>
                      <a:endParaRPr sz="1400" u="none" cap="none" strike="noStrike">
                        <a:solidFill>
                          <a:srgbClr val="00B050"/>
                        </a:solidFill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FF0000"/>
                          </a:solidFill>
                        </a:rPr>
                        <a:t>2,84:1</a:t>
                      </a:r>
                      <a:endParaRPr sz="1400" u="none" cap="none" strike="noStrike">
                        <a:solidFill>
                          <a:srgbClr val="FF0000"/>
                        </a:solidFill>
                      </a:endParaRPr>
                    </a:p>
                  </a:txBody>
                  <a:tcPr marT="45725" marB="45725" marR="91450" marL="91450"/>
                </a:tc>
              </a:tr>
              <a:tr h="687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Степень очистки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1 нм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chemeClr val="accent3"/>
                          </a:solidFill>
                        </a:rPr>
                        <a:t>100 нм</a:t>
                      </a:r>
                      <a:endParaRPr sz="1400" u="none" cap="none" strike="noStrike">
                        <a:solidFill>
                          <a:schemeClr val="accent3"/>
                        </a:solidFill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chemeClr val="accent3"/>
                          </a:solidFill>
                        </a:rPr>
                        <a:t>100 нм</a:t>
                      </a:r>
                      <a:endParaRPr sz="1400" u="none" cap="none" strike="noStrike">
                        <a:solidFill>
                          <a:schemeClr val="accent3"/>
                        </a:solidFill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?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33"/>
          <p:cNvSpPr/>
          <p:nvPr/>
        </p:nvSpPr>
        <p:spPr>
          <a:xfrm>
            <a:off x="351476" y="2548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33"/>
          <p:cNvSpPr txBox="1"/>
          <p:nvPr/>
        </p:nvSpPr>
        <p:spPr>
          <a:xfrm>
            <a:off x="5315950" y="1795100"/>
            <a:ext cx="3472200" cy="23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Font typeface="Raleway"/>
              <a:buChar char="-"/>
            </a:pPr>
            <a:r>
              <a:rPr lang="en-US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</a:t>
            </a:r>
            <a:r>
              <a:rPr i="0" lang="en-US" sz="18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редний чек = </a:t>
            </a:r>
            <a:r>
              <a:rPr lang="en-US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1000 руб. при первой покупке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Font typeface="Raleway"/>
              <a:buChar char="-"/>
            </a:pPr>
            <a:r>
              <a:rPr lang="en-US" sz="1800">
                <a:latin typeface="Raleway"/>
                <a:ea typeface="Raleway"/>
                <a:cs typeface="Raleway"/>
                <a:sym typeface="Raleway"/>
              </a:rPr>
              <a:t>Жизненный цикл клиента: 1 год</a:t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Font typeface="Raleway"/>
              <a:buChar char="-"/>
            </a:pPr>
            <a:r>
              <a:rPr lang="en-US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Точка безубыточности: 210 шт.</a:t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3" name="Google Shape;243;p33"/>
          <p:cNvSpPr txBox="1"/>
          <p:nvPr>
            <p:ph type="title"/>
          </p:nvPr>
        </p:nvSpPr>
        <p:spPr>
          <a:xfrm>
            <a:off x="351475" y="2203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000">
                <a:solidFill>
                  <a:schemeClr val="lt1"/>
                </a:solidFill>
              </a:rPr>
              <a:t>ЭКОНОМИКА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44" name="Google Shape;244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8" name="Google Shape;248;p33" title="Points sco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075" y="1483775"/>
            <a:ext cx="5321109" cy="3290225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33"/>
          <p:cNvSpPr txBox="1"/>
          <p:nvPr/>
        </p:nvSpPr>
        <p:spPr>
          <a:xfrm>
            <a:off x="68950" y="951825"/>
            <a:ext cx="52470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Наши траты = 450 руб. на </a:t>
            </a:r>
            <a:r>
              <a:rPr lang="en-US" sz="2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единицу</a:t>
            </a:r>
            <a:r>
              <a:rPr lang="en-US" sz="2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товара</a:t>
            </a:r>
            <a:endParaRPr sz="2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4"/>
          <p:cNvSpPr/>
          <p:nvPr/>
        </p:nvSpPr>
        <p:spPr>
          <a:xfrm>
            <a:off x="4746728" y="2156614"/>
            <a:ext cx="3940968" cy="1772575"/>
          </a:xfrm>
          <a:prstGeom prst="ellipse">
            <a:avLst/>
          </a:prstGeom>
          <a:solidFill>
            <a:srgbClr val="E8CCFF"/>
          </a:solidFill>
          <a:ln cap="flat" cmpd="sng" w="25400">
            <a:solidFill>
              <a:srgbClr val="B7828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34"/>
          <p:cNvSpPr/>
          <p:nvPr/>
        </p:nvSpPr>
        <p:spPr>
          <a:xfrm>
            <a:off x="608980" y="3197678"/>
            <a:ext cx="3143250" cy="1714500"/>
          </a:xfrm>
          <a:prstGeom prst="rect">
            <a:avLst/>
          </a:prstGeom>
          <a:solidFill>
            <a:srgbClr val="0F253D"/>
          </a:solidFill>
          <a:ln cap="flat" cmpd="sng" w="25400">
            <a:solidFill>
              <a:srgbClr val="B7828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2060"/>
              </a:solidFill>
              <a:highlight>
                <a:srgbClr val="00008B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34"/>
          <p:cNvSpPr/>
          <p:nvPr/>
        </p:nvSpPr>
        <p:spPr>
          <a:xfrm>
            <a:off x="456817" y="317643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34"/>
          <p:cNvSpPr txBox="1"/>
          <p:nvPr>
            <p:ph type="title"/>
          </p:nvPr>
        </p:nvSpPr>
        <p:spPr>
          <a:xfrm>
            <a:off x="456816" y="305380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60" name="Google Shape;260;p34"/>
          <p:cNvSpPr txBox="1"/>
          <p:nvPr>
            <p:ph idx="1" type="body"/>
          </p:nvPr>
        </p:nvSpPr>
        <p:spPr>
          <a:xfrm>
            <a:off x="3630404" y="1044299"/>
            <a:ext cx="3523339" cy="7318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888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None/>
            </a:pPr>
            <a:r>
              <a:rPr lang="en-US"/>
              <a:t>Мы будем делать с примерной себестоимостью в 400 рублей</a:t>
            </a:r>
            <a:endParaRPr/>
          </a:p>
        </p:txBody>
      </p:sp>
      <p:sp>
        <p:nvSpPr>
          <p:cNvPr id="261" name="Google Shape;261;p34"/>
          <p:cNvSpPr/>
          <p:nvPr/>
        </p:nvSpPr>
        <p:spPr>
          <a:xfrm>
            <a:off x="8788235" y="0"/>
            <a:ext cx="354899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4"/>
          <p:cNvSpPr/>
          <p:nvPr/>
        </p:nvSpPr>
        <p:spPr>
          <a:xfrm>
            <a:off x="8788179" y="4333388"/>
            <a:ext cx="354899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4"/>
          <p:cNvSpPr/>
          <p:nvPr/>
        </p:nvSpPr>
        <p:spPr>
          <a:xfrm>
            <a:off x="8788179" y="2088579"/>
            <a:ext cx="354899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4"/>
          <p:cNvSpPr/>
          <p:nvPr/>
        </p:nvSpPr>
        <p:spPr>
          <a:xfrm>
            <a:off x="8788179" y="3248117"/>
            <a:ext cx="354899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5" name="Google Shape;265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72309" y="0"/>
            <a:ext cx="1577559" cy="19907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Шрифт, логотип, дизайн  Автоматически созданное описание" id="266" name="Google Shape;266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34781" y="3279832"/>
            <a:ext cx="827988" cy="825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искусство, символ, Графика, мультфильм  Автоматически созданное описание" id="267" name="Google Shape;267;p34"/>
          <p:cNvPicPr preferRelativeResize="0"/>
          <p:nvPr/>
        </p:nvPicPr>
        <p:blipFill rotWithShape="1">
          <a:blip r:embed="rId5">
            <a:alphaModFix/>
          </a:blip>
          <a:srcRect b="660" l="0" r="0" t="662"/>
          <a:stretch/>
        </p:blipFill>
        <p:spPr>
          <a:xfrm>
            <a:off x="3001593" y="3279832"/>
            <a:ext cx="690018" cy="874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94855" y="4183454"/>
            <a:ext cx="1857375" cy="590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20317" y="1648047"/>
            <a:ext cx="2272710" cy="1331159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4"/>
          <p:cNvSpPr txBox="1"/>
          <p:nvPr/>
        </p:nvSpPr>
        <p:spPr>
          <a:xfrm>
            <a:off x="4400715" y="4453783"/>
            <a:ext cx="1251236" cy="640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88899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что мы тратимся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34"/>
          <p:cNvSpPr txBox="1"/>
          <p:nvPr/>
        </p:nvSpPr>
        <p:spPr>
          <a:xfrm>
            <a:off x="1144218" y="3786187"/>
            <a:ext cx="1381124" cy="3051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34"/>
          <p:cNvSpPr txBox="1"/>
          <p:nvPr/>
        </p:nvSpPr>
        <p:spPr>
          <a:xfrm>
            <a:off x="6007919" y="2313627"/>
            <a:ext cx="1204201" cy="7318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88899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Наши рынки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34"/>
          <p:cNvSpPr txBox="1"/>
          <p:nvPr/>
        </p:nvSpPr>
        <p:spPr>
          <a:xfrm>
            <a:off x="767582" y="3786187"/>
            <a:ext cx="1067198" cy="51851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Наши партнёры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34"/>
          <p:cNvSpPr txBox="1"/>
          <p:nvPr/>
        </p:nvSpPr>
        <p:spPr>
          <a:xfrm>
            <a:off x="401718" y="1936448"/>
            <a:ext cx="1167892" cy="7318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88899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Продавать будем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5" name="Google Shape;275;p3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026333" y="2520029"/>
            <a:ext cx="1312581" cy="689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017236" y="2520029"/>
            <a:ext cx="1332632" cy="789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007919" y="3321456"/>
            <a:ext cx="1226397" cy="689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631421" y="4253500"/>
            <a:ext cx="1176861" cy="785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7071666" y="4253500"/>
            <a:ext cx="1233568" cy="69437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0" name="Google Shape;280;p34"/>
          <p:cNvCxnSpPr>
            <a:stCxn id="270" idx="1"/>
          </p:cNvCxnSpPr>
          <p:nvPr/>
        </p:nvCxnSpPr>
        <p:spPr>
          <a:xfrm rot="10800000">
            <a:off x="3981615" y="3248203"/>
            <a:ext cx="419100" cy="1525800"/>
          </a:xfrm>
          <a:prstGeom prst="straightConnector1">
            <a:avLst/>
          </a:prstGeom>
          <a:noFill/>
          <a:ln cap="flat" cmpd="sng" w="190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1" name="Google Shape;281;p34"/>
          <p:cNvCxnSpPr/>
          <p:nvPr/>
        </p:nvCxnSpPr>
        <p:spPr>
          <a:xfrm flipH="1" rot="10800000">
            <a:off x="3981517" y="1214565"/>
            <a:ext cx="2790791" cy="2044794"/>
          </a:xfrm>
          <a:prstGeom prst="straightConnector1">
            <a:avLst/>
          </a:prstGeom>
          <a:noFill/>
          <a:ln cap="flat" cmpd="sng" w="19025">
            <a:solidFill>
              <a:srgbClr val="FF0000"/>
            </a:solidFill>
            <a:prstDash val="solid"/>
            <a:round/>
            <a:headEnd len="sm" w="sm" type="none"/>
            <a:tailEnd len="med" w="med" type="stealth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35"/>
          <p:cNvSpPr/>
          <p:nvPr/>
        </p:nvSpPr>
        <p:spPr>
          <a:xfrm>
            <a:off x="2691246" y="89043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35"/>
          <p:cNvSpPr/>
          <p:nvPr/>
        </p:nvSpPr>
        <p:spPr>
          <a:xfrm>
            <a:off x="8788235" y="0"/>
            <a:ext cx="354899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35"/>
          <p:cNvSpPr/>
          <p:nvPr/>
        </p:nvSpPr>
        <p:spPr>
          <a:xfrm>
            <a:off x="8788179" y="4333388"/>
            <a:ext cx="354899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35"/>
          <p:cNvSpPr/>
          <p:nvPr/>
        </p:nvSpPr>
        <p:spPr>
          <a:xfrm>
            <a:off x="8788179" y="2088579"/>
            <a:ext cx="354899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" name="Google Shape;292;p35"/>
          <p:cNvSpPr/>
          <p:nvPr/>
        </p:nvSpPr>
        <p:spPr>
          <a:xfrm>
            <a:off x="8788179" y="3248117"/>
            <a:ext cx="354899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93" name="Google Shape;293;p35"/>
          <p:cNvPicPr preferRelativeResize="0"/>
          <p:nvPr/>
        </p:nvPicPr>
        <p:blipFill rotWithShape="1">
          <a:blip r:embed="rId3">
            <a:alphaModFix/>
          </a:blip>
          <a:srcRect b="12530" l="0" r="0" t="0"/>
          <a:stretch/>
        </p:blipFill>
        <p:spPr>
          <a:xfrm>
            <a:off x="456816" y="1450919"/>
            <a:ext cx="2139387" cy="2127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35"/>
          <p:cNvPicPr preferRelativeResize="0"/>
          <p:nvPr/>
        </p:nvPicPr>
        <p:blipFill rotWithShape="1">
          <a:blip r:embed="rId3">
            <a:alphaModFix/>
          </a:blip>
          <a:srcRect b="14974" l="0" r="0" t="0"/>
          <a:stretch/>
        </p:blipFill>
        <p:spPr>
          <a:xfrm>
            <a:off x="6264239" y="1450919"/>
            <a:ext cx="2177233" cy="2104497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35"/>
          <p:cNvSpPr txBox="1"/>
          <p:nvPr/>
        </p:nvSpPr>
        <p:spPr>
          <a:xfrm>
            <a:off x="456815" y="3730724"/>
            <a:ext cx="2153066" cy="1158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Химик-технолог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Знание основ химии;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Умение работать с лабораторным оборудованием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6" name="Google Shape;296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50440" y="1209436"/>
            <a:ext cx="1443118" cy="1924157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35"/>
          <p:cNvSpPr txBox="1"/>
          <p:nvPr/>
        </p:nvSpPr>
        <p:spPr>
          <a:xfrm>
            <a:off x="3800100" y="3248116"/>
            <a:ext cx="1520098" cy="9452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Менеджер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Нантехнолог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Держатель идеи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35"/>
          <p:cNvSpPr txBox="1"/>
          <p:nvPr/>
        </p:nvSpPr>
        <p:spPr>
          <a:xfrm>
            <a:off x="6264239" y="3728357"/>
            <a:ext cx="2184792" cy="5185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Сборщик фильтров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Аккуратность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35"/>
          <p:cNvSpPr txBox="1"/>
          <p:nvPr/>
        </p:nvSpPr>
        <p:spPr>
          <a:xfrm>
            <a:off x="4437321" y="843642"/>
            <a:ext cx="326571" cy="305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6"/>
          <p:cNvSpPr txBox="1"/>
          <p:nvPr>
            <p:ph type="title"/>
          </p:nvPr>
        </p:nvSpPr>
        <p:spPr>
          <a:xfrm>
            <a:off x="2153467" y="600655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en-US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5" name="Google Shape;305;p36"/>
          <p:cNvSpPr txBox="1"/>
          <p:nvPr>
            <p:ph idx="1" type="body"/>
          </p:nvPr>
        </p:nvSpPr>
        <p:spPr>
          <a:xfrm>
            <a:off x="2088400" y="4676976"/>
            <a:ext cx="7054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306" name="Google Shape;306;p36"/>
          <p:cNvSpPr/>
          <p:nvPr/>
        </p:nvSpPr>
        <p:spPr>
          <a:xfrm>
            <a:off x="8788235" y="0"/>
            <a:ext cx="354899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7" name="Google Shape;307;p36"/>
          <p:cNvSpPr/>
          <p:nvPr/>
        </p:nvSpPr>
        <p:spPr>
          <a:xfrm>
            <a:off x="8788179" y="4333388"/>
            <a:ext cx="354899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8" name="Google Shape;308;p36"/>
          <p:cNvSpPr/>
          <p:nvPr/>
        </p:nvSpPr>
        <p:spPr>
          <a:xfrm>
            <a:off x="8788179" y="2088579"/>
            <a:ext cx="354899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9" name="Google Shape;309;p36"/>
          <p:cNvSpPr/>
          <p:nvPr/>
        </p:nvSpPr>
        <p:spPr>
          <a:xfrm>
            <a:off x="8788179" y="3248117"/>
            <a:ext cx="354899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0" name="Google Shape;310;p36"/>
          <p:cNvSpPr txBox="1"/>
          <p:nvPr/>
        </p:nvSpPr>
        <p:spPr>
          <a:xfrm>
            <a:off x="373806" y="3394425"/>
            <a:ext cx="14673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Исследование потребительского сектора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/>
              <a:t>Проблемное интрвью;</a:t>
            </a:r>
            <a:endParaRPr sz="12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+статистика</a:t>
            </a:r>
            <a:endParaRPr sz="1200"/>
          </a:p>
        </p:txBody>
      </p:sp>
      <p:sp>
        <p:nvSpPr>
          <p:cNvPr id="311" name="Google Shape;311;p36"/>
          <p:cNvSpPr txBox="1"/>
          <p:nvPr/>
        </p:nvSpPr>
        <p:spPr>
          <a:xfrm>
            <a:off x="2088401" y="3463000"/>
            <a:ext cx="16860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На</a:t>
            </a:r>
            <a:r>
              <a:rPr lang="en-US" sz="1200">
                <a:solidFill>
                  <a:schemeClr val="dk2"/>
                </a:solidFill>
              </a:rPr>
              <a:t>шёл</a:t>
            </a:r>
            <a:r>
              <a:rPr b="0" i="0" lang="en-US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 первоначальные патенты на производство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5 штук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36"/>
          <p:cNvSpPr txBox="1"/>
          <p:nvPr/>
        </p:nvSpPr>
        <p:spPr>
          <a:xfrm>
            <a:off x="3774498" y="3463005"/>
            <a:ext cx="26838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Встреча с потенциальными партнёрами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3 - международны</a:t>
            </a:r>
            <a:r>
              <a:rPr lang="en-US" sz="1200">
                <a:solidFill>
                  <a:schemeClr val="dk2"/>
                </a:solidFill>
              </a:rPr>
              <a:t>х</a:t>
            </a:r>
            <a:r>
              <a:rPr b="0" i="0" lang="en-US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форум</a:t>
            </a:r>
            <a:r>
              <a:rPr lang="en-US" sz="1200">
                <a:solidFill>
                  <a:schemeClr val="dk2"/>
                </a:solidFill>
              </a:rPr>
              <a:t>а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5 -  регуровень</a:t>
            </a:r>
            <a:r>
              <a:rPr lang="en-US" sz="1200">
                <a:solidFill>
                  <a:schemeClr val="dk2"/>
                </a:solidFill>
              </a:rPr>
              <a:t>: </a:t>
            </a:r>
            <a:r>
              <a:rPr b="0" i="0" lang="en-US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экспер</a:t>
            </a:r>
            <a:r>
              <a:rPr lang="en-US" sz="1200">
                <a:solidFill>
                  <a:schemeClr val="dk2"/>
                </a:solidFill>
              </a:rPr>
              <a:t>тная и медийная поддержка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24 - инициативная группа: </a:t>
            </a:r>
            <a:endParaRPr b="0" i="0" sz="1200" u="none" cap="none" strike="noStrike">
              <a:solidFill>
                <a:schemeClr val="dk2"/>
              </a:solidFill>
              <a:highlight>
                <a:srgbClr val="FD493D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36"/>
          <p:cNvSpPr txBox="1"/>
          <p:nvPr/>
        </p:nvSpPr>
        <p:spPr>
          <a:xfrm>
            <a:off x="6534112" y="3519812"/>
            <a:ext cx="17148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/>
              <a:t>Договорился с</a:t>
            </a: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площадк</a:t>
            </a:r>
            <a:r>
              <a:rPr lang="en-US" sz="1200"/>
              <a:t>ой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для производства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Технопарк ИрНИТУ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eople around a table on their laptops" id="314" name="Google Shape;314;p36"/>
          <p:cNvPicPr preferRelativeResize="0"/>
          <p:nvPr/>
        </p:nvPicPr>
        <p:blipFill rotWithShape="1">
          <a:blip r:embed="rId3">
            <a:alphaModFix/>
          </a:blip>
          <a:srcRect b="35" l="0" r="0" t="38"/>
          <a:stretch/>
        </p:blipFill>
        <p:spPr>
          <a:xfrm>
            <a:off x="6458411" y="1406527"/>
            <a:ext cx="1866262" cy="18415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usinesswoman reviewing sticky notes on a wall" id="315" name="Google Shape;315;p36"/>
          <p:cNvPicPr preferRelativeResize="0"/>
          <p:nvPr/>
        </p:nvPicPr>
        <p:blipFill rotWithShape="1">
          <a:blip r:embed="rId4">
            <a:alphaModFix/>
          </a:blip>
          <a:srcRect b="35" l="0" r="0" t="38"/>
          <a:stretch/>
        </p:blipFill>
        <p:spPr>
          <a:xfrm>
            <a:off x="296756" y="1406527"/>
            <a:ext cx="1621031" cy="1841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ayout of website design sketches on white paper" id="316" name="Google Shape;316;p36"/>
          <p:cNvPicPr preferRelativeResize="0"/>
          <p:nvPr/>
        </p:nvPicPr>
        <p:blipFill rotWithShape="1">
          <a:blip r:embed="rId5">
            <a:alphaModFix/>
          </a:blip>
          <a:srcRect b="0" l="10" r="8" t="0"/>
          <a:stretch/>
        </p:blipFill>
        <p:spPr>
          <a:xfrm>
            <a:off x="2153466" y="1406527"/>
            <a:ext cx="1621031" cy="1841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mpty office chairs" id="317" name="Google Shape;317;p36"/>
          <p:cNvPicPr preferRelativeResize="0"/>
          <p:nvPr/>
        </p:nvPicPr>
        <p:blipFill rotWithShape="1">
          <a:blip r:embed="rId6">
            <a:alphaModFix/>
          </a:blip>
          <a:srcRect b="0" l="10" r="8" t="0"/>
          <a:stretch/>
        </p:blipFill>
        <p:spPr>
          <a:xfrm>
            <a:off x="4266934" y="1406527"/>
            <a:ext cx="1621031" cy="184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7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800">
                <a:solidFill>
                  <a:schemeClr val="dk1"/>
                </a:solidFill>
              </a:rPr>
              <a:t>ПЛАНЫ РАЗВИТИЯ 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323" name="Google Shape;323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4" name="Google Shape;324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37"/>
          <p:cNvSpPr/>
          <p:nvPr/>
        </p:nvSpPr>
        <p:spPr>
          <a:xfrm>
            <a:off x="577993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6" name="Google Shape;326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1890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7"/>
          <p:cNvSpPr/>
          <p:nvPr/>
        </p:nvSpPr>
        <p:spPr>
          <a:xfrm>
            <a:off x="8788235" y="0"/>
            <a:ext cx="354899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8" name="Google Shape;328;p37"/>
          <p:cNvSpPr/>
          <p:nvPr/>
        </p:nvSpPr>
        <p:spPr>
          <a:xfrm>
            <a:off x="8788179" y="4333388"/>
            <a:ext cx="354899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9" name="Google Shape;329;p37"/>
          <p:cNvSpPr/>
          <p:nvPr/>
        </p:nvSpPr>
        <p:spPr>
          <a:xfrm>
            <a:off x="8788179" y="2088579"/>
            <a:ext cx="354899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0" name="Google Shape;330;p37"/>
          <p:cNvSpPr/>
          <p:nvPr/>
        </p:nvSpPr>
        <p:spPr>
          <a:xfrm>
            <a:off x="8788179" y="3248117"/>
            <a:ext cx="354899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1" name="Google Shape;331;p37"/>
          <p:cNvSpPr txBox="1"/>
          <p:nvPr/>
        </p:nvSpPr>
        <p:spPr>
          <a:xfrm>
            <a:off x="577992" y="2770778"/>
            <a:ext cx="2466289" cy="3661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37"/>
          <p:cNvSpPr txBox="1"/>
          <p:nvPr/>
        </p:nvSpPr>
        <p:spPr>
          <a:xfrm>
            <a:off x="6151821" y="3605892"/>
            <a:ext cx="1975195" cy="3661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3" name="Google Shape;333;p37"/>
          <p:cNvPicPr preferRelativeResize="0"/>
          <p:nvPr/>
        </p:nvPicPr>
        <p:blipFill rotWithShape="1">
          <a:blip r:embed="rId4">
            <a:alphaModFix/>
          </a:blip>
          <a:srcRect b="7867" l="13818" r="13972" t="59205"/>
          <a:stretch/>
        </p:blipFill>
        <p:spPr>
          <a:xfrm>
            <a:off x="651894" y="1498784"/>
            <a:ext cx="3280622" cy="1043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70338" y="764177"/>
            <a:ext cx="2956318" cy="2006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1713" y="2922813"/>
            <a:ext cx="2509617" cy="1882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3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604038" y="2953838"/>
            <a:ext cx="2184198" cy="1820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3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87373" y="3321378"/>
            <a:ext cx="2940625" cy="108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