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y="5143500" cx="9144000"/>
  <p:notesSz cx="6858000" cy="9144000"/>
  <p:embeddedFontLst>
    <p:embeddedFont>
      <p:font typeface="Raleway"/>
      <p:regular r:id="rId19"/>
      <p:bold r:id="rId20"/>
      <p:italic r:id="rId21"/>
      <p:boldItalic r:id="rId22"/>
    </p:embeddedFont>
    <p:embeddedFont>
      <p:font typeface="Raleway SemiBold"/>
      <p:regular r:id="rId23"/>
      <p:bold r:id="rId24"/>
      <p:italic r:id="rId25"/>
      <p:boldItalic r:id="rId26"/>
    </p:embeddedFont>
    <p:embeddedFont>
      <p:font typeface="Helvetica Neue"/>
      <p:regular r:id="rId27"/>
      <p:bold r:id="rId28"/>
      <p:italic r:id="rId29"/>
      <p:boldItalic r:id="rId30"/>
    </p:embeddedFont>
    <p:embeddedFont>
      <p:font typeface="Century Gothic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540843B-E419-4F87-9C4C-5AA1A3F1D4BC}">
  <a:tblStyle styleId="{C540843B-E419-4F87-9C4C-5AA1A3F1D4B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bold.fntdata"/><Relationship Id="rId22" Type="http://schemas.openxmlformats.org/officeDocument/2006/relationships/font" Target="fonts/Raleway-boldItalic.fntdata"/><Relationship Id="rId21" Type="http://schemas.openxmlformats.org/officeDocument/2006/relationships/font" Target="fonts/Raleway-italic.fntdata"/><Relationship Id="rId24" Type="http://schemas.openxmlformats.org/officeDocument/2006/relationships/font" Target="fonts/RalewaySemiBold-bold.fntdata"/><Relationship Id="rId23" Type="http://schemas.openxmlformats.org/officeDocument/2006/relationships/font" Target="fonts/RalewaySemiBold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Italic.fntdata"/><Relationship Id="rId25" Type="http://schemas.openxmlformats.org/officeDocument/2006/relationships/font" Target="fonts/RalewaySemiBold-italic.fntdata"/><Relationship Id="rId28" Type="http://schemas.openxmlformats.org/officeDocument/2006/relationships/font" Target="fonts/HelveticaNeue-bold.fntdata"/><Relationship Id="rId27" Type="http://schemas.openxmlformats.org/officeDocument/2006/relationships/font" Target="fonts/HelveticaNeue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CenturyGothic-regular.fntdata"/><Relationship Id="rId30" Type="http://schemas.openxmlformats.org/officeDocument/2006/relationships/font" Target="fonts/HelveticaNeue-boldItalic.fntdata"/><Relationship Id="rId11" Type="http://schemas.openxmlformats.org/officeDocument/2006/relationships/slide" Target="slides/slide4.xml"/><Relationship Id="rId33" Type="http://schemas.openxmlformats.org/officeDocument/2006/relationships/font" Target="fonts/CenturyGothic-italic.fntdata"/><Relationship Id="rId10" Type="http://schemas.openxmlformats.org/officeDocument/2006/relationships/slide" Target="slides/slide3.xml"/><Relationship Id="rId32" Type="http://schemas.openxmlformats.org/officeDocument/2006/relationships/font" Target="fonts/CenturyGothic-bold.fnt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34" Type="http://schemas.openxmlformats.org/officeDocument/2006/relationships/font" Target="fonts/CenturyGothic-boldItalic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font" Target="fonts/Raleway-regular.fntdata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8" name="Google Shape;228;p1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4" name="Google Shape;244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Relationship Id="rId3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6.jpg"/><Relationship Id="rId6" Type="http://schemas.openxmlformats.org/officeDocument/2006/relationships/image" Target="../media/image9.png"/><Relationship Id="rId7" Type="http://schemas.openxmlformats.org/officeDocument/2006/relationships/image" Target="../media/image1.png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ВИРТУАЛЬНЫЙ ПСИХОЛОГ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18" y="3774456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Команда ТГУ.2023.304</a:t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305500" y="295942"/>
            <a:ext cx="1486635" cy="50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10654" r="56081" t="0"/>
          <a:stretch/>
        </p:blipFill>
        <p:spPr>
          <a:xfrm>
            <a:off x="7069480" y="157070"/>
            <a:ext cx="606550" cy="78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21819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-157475" y="1740525"/>
            <a:ext cx="6623100" cy="22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Современная жизнь часто сопровождается повышенным уровнем стресса и психологического дискомфорта: по статистике, </a:t>
            </a:r>
            <a:r>
              <a:rPr lang="ru" sz="1200">
                <a:solidFill>
                  <a:srgbClr val="2B2B2B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42% россиян в течение последнего года стали чаще нуждаться в психологической поддержке.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Многие люди стесняются обратиться к психологу лично или не имеют возможности посещать консультации.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Использование виртуального психолога дает возможность получать профессиональную психологическую помощь в удобное для себя время и место.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457200" y="2172225"/>
            <a:ext cx="7056000" cy="18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Психологи дорогостоящие, горячая линия с психологической помощью не запоминает клиента, в то время как нейросеть сможет хранить историю посещений, запоминать проблему и будет доступна круглосуточно.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Стеснение личного контакта со специалистом.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Недостаток времени на посещение психолога, даже при наличии средств.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530717" y="88371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530725" y="1805900"/>
            <a:ext cx="8013300" cy="297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132C40"/>
                </a:solidFill>
              </a:rPr>
              <a:t>ЦА1: </a:t>
            </a:r>
            <a:r>
              <a:rPr lang="ru" u="sng">
                <a:solidFill>
                  <a:srgbClr val="132C40"/>
                </a:solidFill>
              </a:rPr>
              <a:t>Студенты:</a:t>
            </a:r>
            <a:r>
              <a:rPr lang="ru">
                <a:solidFill>
                  <a:srgbClr val="132C40"/>
                </a:solidFill>
              </a:rPr>
              <a:t> нуждаются в психологических консультациях из-за стрессов, связанных с учебой, экзаменами и профессиональным развитием.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132C40"/>
                </a:solidFill>
              </a:rPr>
              <a:t>ЦА2: </a:t>
            </a:r>
            <a:r>
              <a:rPr lang="ru" u="sng">
                <a:solidFill>
                  <a:srgbClr val="132C40"/>
                </a:solidFill>
              </a:rPr>
              <a:t>Работающие профессионалы:</a:t>
            </a:r>
            <a:r>
              <a:rPr lang="ru">
                <a:solidFill>
                  <a:srgbClr val="132C40"/>
                </a:solidFill>
              </a:rPr>
              <a:t> имеют стрессовые ситуации на работе или испытывают трудности в карьере. Они могут нуждаться в консультациях, чтобы улучшить работу и психологическое благополучие.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132C40"/>
                </a:solidFill>
              </a:rPr>
              <a:t>Возраст: </a:t>
            </a:r>
            <a:r>
              <a:rPr lang="ru">
                <a:solidFill>
                  <a:srgbClr val="132C40"/>
                </a:solidFill>
              </a:rPr>
              <a:t>16-60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132C40"/>
                </a:solidFill>
              </a:rPr>
              <a:t>География:</a:t>
            </a:r>
            <a:r>
              <a:rPr lang="ru">
                <a:solidFill>
                  <a:srgbClr val="132C40"/>
                </a:solidFill>
              </a:rPr>
              <a:t> Россия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585818" y="1958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9730" y="2697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456817" y="118161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456825" y="1817975"/>
            <a:ext cx="7819500" cy="22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Для решения этой проблемы предлагается создать виртуального психолога на базе искусственного интеллекта, который сможет предоставить качественную психологическую помощь онлайн. </a:t>
            </a:r>
            <a:endParaRPr/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Функционал:</a:t>
            </a:r>
            <a:endParaRPr>
              <a:solidFill>
                <a:srgbClr val="132C40"/>
              </a:solidFill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1. Анализ психологических состояний пользователей на основе их ответов на вопросы и общение с ними при помощи искусственного интеллекта. </a:t>
            </a:r>
            <a:endParaRPr/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2. Предоставление персонализированных рекомендаций и советов для преодоления психологических проблем. </a:t>
            </a:r>
            <a:endParaRPr/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3. Помощь пользователям в развитии навыков самоанализа и саморегуляции для поддержания психологического благополучия.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32736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40128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745675" y="1613200"/>
            <a:ext cx="7827900" cy="38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   "Виртуальный психолог" предлагает решение для обеспечения доступа к качественной психологической помощи в любое время и в любом месте. Наше приложение, основанное на передовых технологиях искусственного интеллекта, предоставляет клиентам возможность конфиденциального и удобного общения с виртуальным психологом.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   Н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аучно-технологическое решение, положенное в основе продуктового предложения стартап-проекта: </a:t>
            </a: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искусственный интеллект, распознавание речи.</a:t>
            </a:r>
            <a:endParaRPr b="1"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   Преимущества: </a:t>
            </a:r>
            <a:endParaRPr b="1"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повышенная доступность,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конфиденциальность,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удобство,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возможность сохранять информацию о предыдущих обращениях,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экономическая выгода.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t/>
            </a:r>
            <a:endParaRPr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t/>
            </a:r>
            <a:endParaRPr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488943" y="5962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457194" y="12699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6" name="Google Shape;196;p31"/>
          <p:cNvSpPr txBox="1"/>
          <p:nvPr>
            <p:ph type="title"/>
          </p:nvPr>
        </p:nvSpPr>
        <p:spPr>
          <a:xfrm>
            <a:off x="488942" y="5839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 txBox="1"/>
          <p:nvPr>
            <p:ph idx="1" type="body"/>
          </p:nvPr>
        </p:nvSpPr>
        <p:spPr>
          <a:xfrm>
            <a:off x="488950" y="1639300"/>
            <a:ext cx="76407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</a:t>
            </a:r>
            <a:r>
              <a:rPr b="1" lang="ru"/>
              <a:t>B2C.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По статистике процент трудоспособного населения России составляет примерно 55% от общего населения, то есть 77 миллионов человек. По итогам социологического исследования ВЦИОМ в 2022 году стресс испытывали 57% россиян.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Подписка на приложение будет стоить 90 рублей/месяц.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- 756 000 рублей при количестве постоянных пользователей в 700 человек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На данный момент на рынке существуют  п</a:t>
            </a:r>
            <a:r>
              <a:rPr lang="ru"/>
              <a:t>риложения и онлайн-платформы, предлагающие схожие функции и сервисы в области психологического консультирования и поддержки, такие, как: "Talkspace", "BetterHelp", "7 Cups".</a:t>
            </a:r>
            <a:endParaRPr/>
          </a:p>
        </p:txBody>
      </p:sp>
      <p:sp>
        <p:nvSpPr>
          <p:cNvPr id="198" name="Google Shape;198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 txBox="1"/>
          <p:nvPr/>
        </p:nvSpPr>
        <p:spPr>
          <a:xfrm>
            <a:off x="489319" y="1790581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зарабатыва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ем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или планируе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м: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456818" y="814269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 txBox="1"/>
          <p:nvPr>
            <p:ph type="title"/>
          </p:nvPr>
        </p:nvSpPr>
        <p:spPr>
          <a:xfrm>
            <a:off x="456817" y="80200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1" name="Google Shape;211;p32"/>
          <p:cNvSpPr txBox="1"/>
          <p:nvPr>
            <p:ph idx="1" type="body"/>
          </p:nvPr>
        </p:nvSpPr>
        <p:spPr>
          <a:xfrm>
            <a:off x="457200" y="2367150"/>
            <a:ext cx="76011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разрабатывать приложение “Виртуальный психолог” на базе искусственного интеллекта.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Подписка на него будет стоить 90 рублей в месяц.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Также мы можем предлагать наше приложение корпоративным клиентам, которые заботятся о психологическом состоянии своих сотрудников и  хотят обеспечить для них доступ к приложению на определенный период времени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1" name="Google Shape;221;p33"/>
          <p:cNvSpPr txBox="1"/>
          <p:nvPr>
            <p:ph idx="1" type="body"/>
          </p:nvPr>
        </p:nvSpPr>
        <p:spPr>
          <a:xfrm>
            <a:off x="456825" y="2340275"/>
            <a:ext cx="7561800" cy="11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Собрали команду разработчиков.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Проверили актуальность проблемы (провели опрос среди студентов ТГУ) и поставили цели перед командой.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22" name="Google Shape;222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4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31" name="Google Shape;231;p34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132C40"/>
                </a:solidFill>
              </a:rPr>
              <a:t>Планы развития, основные укрупненные задачи:</a:t>
            </a:r>
            <a:endParaRPr b="1"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ru">
                <a:solidFill>
                  <a:srgbClr val="132C40"/>
                </a:solidFill>
              </a:rPr>
              <a:t>Разработать прототип приложения (начиная с функционала)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AutoNum type="arabicParenR"/>
            </a:pPr>
            <a:r>
              <a:rPr lang="ru">
                <a:solidFill>
                  <a:srgbClr val="132C40"/>
                </a:solidFill>
              </a:rPr>
              <a:t>Организовать совместимость с любыми устройствами (IOS, Android, WindowsPhone и т.д)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AutoNum type="arabicParenR"/>
            </a:pPr>
            <a:r>
              <a:rPr lang="ru">
                <a:solidFill>
                  <a:srgbClr val="132C40"/>
                </a:solidFill>
              </a:rPr>
              <a:t>Провести переговоры с потенциальными потребителями.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32" name="Google Shape;232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5" name="Google Shape;23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40" name="Google Shape;240;p34"/>
          <p:cNvGraphicFramePr/>
          <p:nvPr/>
        </p:nvGraphicFramePr>
        <p:xfrm>
          <a:off x="630335" y="29406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{C540843B-E419-4F87-9C4C-5AA1A3F1D4BC}</a:tableStyleId>
              </a:tblPr>
              <a:tblGrid>
                <a:gridCol w="3341400"/>
                <a:gridCol w="167995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Продумать функционал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13.11 - 26.11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Разработать интерфейс приложения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27.11 - 10.12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Найти потенциальных клиентов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 13.11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1" name="Google Shape;241;p34"/>
          <p:cNvSpPr txBox="1"/>
          <p:nvPr/>
        </p:nvSpPr>
        <p:spPr>
          <a:xfrm>
            <a:off x="401725" y="2450900"/>
            <a:ext cx="5021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</a:t>
            </a:r>
            <a:r>
              <a:rPr b="1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лан-график на ближайшие 2-4  недели:</a:t>
            </a:r>
            <a:endParaRPr b="1" i="0" sz="130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5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47" name="Google Shape;247;p35"/>
          <p:cNvSpPr txBox="1"/>
          <p:nvPr>
            <p:ph idx="1" type="body"/>
          </p:nvPr>
        </p:nvSpPr>
        <p:spPr>
          <a:xfrm>
            <a:off x="80226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600">
                <a:solidFill>
                  <a:srgbClr val="132C40"/>
                </a:solidFill>
              </a:rPr>
              <a:t>Федорина А. Д.</a:t>
            </a:r>
            <a:endParaRPr sz="16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600">
                <a:solidFill>
                  <a:srgbClr val="132C40"/>
                </a:solidFill>
              </a:rPr>
              <a:t> fedorina.nastya@mail.ru</a:t>
            </a:r>
            <a:endParaRPr sz="1600">
              <a:solidFill>
                <a:srgbClr val="132C40"/>
              </a:solidFill>
            </a:endParaRPr>
          </a:p>
        </p:txBody>
      </p:sp>
      <p:sp>
        <p:nvSpPr>
          <p:cNvPr id="248" name="Google Shape;248;p35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