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56" r:id="rId2"/>
    <p:sldId id="268" r:id="rId3"/>
    <p:sldId id="259" r:id="rId4"/>
    <p:sldId id="265" r:id="rId5"/>
    <p:sldId id="258" r:id="rId6"/>
    <p:sldId id="257" r:id="rId7"/>
    <p:sldId id="271" r:id="rId8"/>
    <p:sldId id="273" r:id="rId9"/>
    <p:sldId id="276" r:id="rId10"/>
    <p:sldId id="277" r:id="rId11"/>
    <p:sldId id="275" r:id="rId12"/>
    <p:sldId id="270" r:id="rId13"/>
  </p:sldIdLst>
  <p:sldSz cx="18288000" cy="10287000"/>
  <p:notesSz cx="6858000" cy="9144000"/>
  <p:embeddedFontLst>
    <p:embeddedFont>
      <p:font typeface="Montserrat Classic Bold" panose="020B0604020202020204" charset="0"/>
      <p:regular r:id="rId15"/>
    </p:embeddedFont>
    <p:embeddedFont>
      <p:font typeface="Mulish" panose="020B060402020202020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DEE9"/>
    <a:srgbClr val="89AF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396B87-BAC8-4BF6-BE4F-143AC120EA01}" v="208" dt="2025-01-28T20:58:54.532"/>
    <p1510:client id="{F9D5C499-B5DE-61D2-2B92-9D9243C467BD}" v="224" dt="2025-01-28T20:44:35.8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2" autoAdjust="0"/>
    <p:restoredTop sz="94622" autoAdjust="0"/>
  </p:normalViewPr>
  <p:slideViewPr>
    <p:cSldViewPr>
      <p:cViewPr varScale="1">
        <p:scale>
          <a:sx n="59" d="100"/>
          <a:sy n="59" d="100"/>
        </p:scale>
        <p:origin x="28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85637D-07A6-405C-8102-2B4BB834552E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A631F8-A35E-4D00-89C5-A5663391E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47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3EDB0-84A3-42C4-A31B-4D9BC901AACF}" type="datetime1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A915-963F-4FD5-8F1A-1934E2A1B619}" type="datetime1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76920-D76F-44B3-91CA-49C22ADD216D}" type="datetime1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419B-3C3E-45A6-BF35-AFCF80BD26B5}" type="datetime1">
              <a:rPr lang="en-US" smtClean="0"/>
              <a:t>9/10/2025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2924F-19A7-444B-B1A0-B0A3E91C8400}" type="datetime1">
              <a:rPr lang="en-US" smtClean="0"/>
              <a:t>9/10/2025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B7A21-C849-493C-B321-316B89DE7B17}" type="datetime1">
              <a:rPr lang="en-US" smtClean="0"/>
              <a:t>9/10/2025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0FB66-9723-484C-8834-EF242FD84D09}" type="datetime1">
              <a:rPr lang="en-US" smtClean="0"/>
              <a:t>9/10/2025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7D34A-2992-40E5-9F95-E565C73535FF}" type="datetime1">
              <a:rPr lang="en-US" smtClean="0"/>
              <a:t>9/10/2025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A0C0-0FDD-406A-B9C0-11C433255884}" type="datetime1">
              <a:rPr lang="en-US" smtClean="0"/>
              <a:t>9/10/2025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7D08-A7E8-4845-941E-795A8AB83447}" type="datetime1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D7EEF-16B7-4596-8A7E-BD1AAC092095}" type="datetime1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36EF5-049B-4ACB-B650-52DEEFE1E754}" type="datetime1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2.svg"/><Relationship Id="rId5" Type="http://schemas.openxmlformats.org/officeDocument/2006/relationships/image" Target="../media/image11.svg"/><Relationship Id="rId10" Type="http://schemas.openxmlformats.org/officeDocument/2006/relationships/image" Target="../media/image1.pn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6.jpeg"/><Relationship Id="rId3" Type="http://schemas.openxmlformats.org/officeDocument/2006/relationships/image" Target="../media/image27.svg"/><Relationship Id="rId7" Type="http://schemas.openxmlformats.org/officeDocument/2006/relationships/image" Target="../media/image30.svg"/><Relationship Id="rId12" Type="http://schemas.openxmlformats.org/officeDocument/2006/relationships/image" Target="../media/image3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34.png"/><Relationship Id="rId5" Type="http://schemas.openxmlformats.org/officeDocument/2006/relationships/image" Target="../media/image29.svg"/><Relationship Id="rId10" Type="http://schemas.openxmlformats.org/officeDocument/2006/relationships/image" Target="../media/image33.jpeg"/><Relationship Id="rId4" Type="http://schemas.openxmlformats.org/officeDocument/2006/relationships/image" Target="../media/image28.png"/><Relationship Id="rId9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111642">
            <a:off x="11313559" y="3230025"/>
            <a:ext cx="10443683" cy="848786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318441" y="9258300"/>
            <a:ext cx="9727319" cy="3106962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828800" y="2947243"/>
            <a:ext cx="11963400" cy="5078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6600" b="1" dirty="0">
                <a:solidFill>
                  <a:srgbClr val="004AAD"/>
                </a:solidFill>
                <a:latin typeface="Montserrat Classic Bold"/>
              </a:rPr>
              <a:t>Диагностические датчики для неинвазивной медицины на основе кольцевых лазерных гироскопов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5011B13-8653-665E-94DD-7A21FF529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586" y="696599"/>
            <a:ext cx="3714750" cy="122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A2D97B1-2411-3058-8E38-EBA1FDA7D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849600" y="1905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z="2800" smtClean="0"/>
              <a:pPr/>
              <a:t>1</a:t>
            </a:fld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текст, снимок экрана, График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A6D4B4BA-1EED-F59A-87EF-78598C6A2D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775" y="3225842"/>
            <a:ext cx="9617825" cy="5818613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1625759">
            <a:off x="10942312" y="-4826507"/>
            <a:ext cx="10884489" cy="8846121"/>
          </a:xfrm>
          <a:prstGeom prst="rect">
            <a:avLst/>
          </a:prstGeom>
        </p:spPr>
      </p:pic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D0205F4A-6950-5BC9-9566-68839D1F2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925800" y="181421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z="2800" smtClean="0"/>
              <a:pPr/>
              <a:t>2</a:t>
            </a:fld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2E05A7-2AB4-6CF9-C0D6-04E6CBF9DBE2}"/>
              </a:ext>
            </a:extLst>
          </p:cNvPr>
          <p:cNvSpPr txBox="1"/>
          <p:nvPr/>
        </p:nvSpPr>
        <p:spPr>
          <a:xfrm>
            <a:off x="542162" y="598926"/>
            <a:ext cx="11339643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000"/>
              </a:lnSpc>
            </a:pPr>
            <a:r>
              <a:rPr lang="ru-RU" sz="9000" b="1" dirty="0">
                <a:solidFill>
                  <a:srgbClr val="004AAD"/>
                </a:solidFill>
                <a:latin typeface="Montserrat Classic Bold"/>
              </a:rPr>
              <a:t>Актуальность</a:t>
            </a:r>
            <a:endParaRPr lang="en-US" sz="9000" b="1" dirty="0">
              <a:solidFill>
                <a:srgbClr val="004AAD"/>
              </a:solidFill>
              <a:latin typeface="Montserrat Classic Bold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938FB6-852A-73D8-97E9-C15085FC5E44}"/>
              </a:ext>
            </a:extLst>
          </p:cNvPr>
          <p:cNvSpPr txBox="1"/>
          <p:nvPr/>
        </p:nvSpPr>
        <p:spPr>
          <a:xfrm>
            <a:off x="542162" y="2019300"/>
            <a:ext cx="7763637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0" i="0" dirty="0">
                <a:effectLst/>
                <a:latin typeface="+mj-lt"/>
              </a:rPr>
              <a:t>Применение кольцевых лазерных гироскопов (КЛГ), в биомедицинских исследованиях предоставляет возможность неинвазивной и высокочувствительной регистрации биомедицинских параметров, что может значительно расширить диагностические возможности, особенно в сочетании с традиционными методами, такими как ЭКГ.</a:t>
            </a:r>
            <a:endParaRPr lang="ru-RU" sz="3200" dirty="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85925A-73A2-9CD4-1188-3D8FDBEC716A}"/>
              </a:ext>
            </a:extLst>
          </p:cNvPr>
          <p:cNvSpPr txBox="1"/>
          <p:nvPr/>
        </p:nvSpPr>
        <p:spPr>
          <a:xfrm>
            <a:off x="542162" y="7169164"/>
            <a:ext cx="761123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Рынок глобальных технологий для мониторинга здоровья</a:t>
            </a:r>
            <a:endParaRPr lang="ru-RU" sz="3200" b="1"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2A93ED-3D4B-F67B-69E7-F5765F27CC83}"/>
              </a:ext>
            </a:extLst>
          </p:cNvPr>
          <p:cNvSpPr txBox="1"/>
          <p:nvPr/>
        </p:nvSpPr>
        <p:spPr>
          <a:xfrm>
            <a:off x="914400" y="8325799"/>
            <a:ext cx="24756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>
                <a:latin typeface="+mj-lt"/>
              </a:rPr>
              <a:t>68 млрд. </a:t>
            </a:r>
            <a:r>
              <a:rPr lang="en-US" sz="4000">
                <a:latin typeface="+mj-lt"/>
              </a:rPr>
              <a:t>$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7E8290-7A15-4FD3-6AA1-7C5A5B02DF0A}"/>
              </a:ext>
            </a:extLst>
          </p:cNvPr>
          <p:cNvSpPr txBox="1"/>
          <p:nvPr/>
        </p:nvSpPr>
        <p:spPr>
          <a:xfrm>
            <a:off x="5113236" y="8325799"/>
            <a:ext cx="27353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latin typeface="+mj-lt"/>
              </a:rPr>
              <a:t>133</a:t>
            </a:r>
            <a:r>
              <a:rPr lang="ru-RU" sz="4000">
                <a:latin typeface="+mj-lt"/>
              </a:rPr>
              <a:t> млрд. </a:t>
            </a:r>
            <a:r>
              <a:rPr lang="en-US" sz="4000">
                <a:latin typeface="+mj-lt"/>
              </a:rPr>
              <a:t>$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D50133-898F-67E8-A45A-8DF03F9D139C}"/>
              </a:ext>
            </a:extLst>
          </p:cNvPr>
          <p:cNvSpPr txBox="1"/>
          <p:nvPr/>
        </p:nvSpPr>
        <p:spPr>
          <a:xfrm>
            <a:off x="1600200" y="9163144"/>
            <a:ext cx="10182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latin typeface="+mj-lt"/>
              </a:rPr>
              <a:t>2021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4A1593-A971-5140-DE8F-4906B8075523}"/>
              </a:ext>
            </a:extLst>
          </p:cNvPr>
          <p:cNvSpPr txBox="1"/>
          <p:nvPr/>
        </p:nvSpPr>
        <p:spPr>
          <a:xfrm>
            <a:off x="5890407" y="9162171"/>
            <a:ext cx="10182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latin typeface="+mj-lt"/>
              </a:rPr>
              <a:t>2026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9CF48E8D-2409-8849-CE57-7E7733711423}"/>
              </a:ext>
            </a:extLst>
          </p:cNvPr>
          <p:cNvSpPr/>
          <p:nvPr/>
        </p:nvSpPr>
        <p:spPr>
          <a:xfrm>
            <a:off x="389763" y="7036058"/>
            <a:ext cx="7916036" cy="2908042"/>
          </a:xfrm>
          <a:prstGeom prst="rect">
            <a:avLst/>
          </a:prstGeom>
          <a:noFill/>
          <a:ln w="9525" cap="flat" cmpd="sng" algn="ctr">
            <a:solidFill>
              <a:srgbClr val="89AFDA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право 20">
            <a:extLst>
              <a:ext uri="{FF2B5EF4-FFF2-40B4-BE49-F238E27FC236}">
                <a16:creationId xmlns:a16="http://schemas.microsoft.com/office/drawing/2014/main" id="{697A4627-BB70-6CD3-EB08-574CA7FE5139}"/>
              </a:ext>
            </a:extLst>
          </p:cNvPr>
          <p:cNvSpPr/>
          <p:nvPr/>
        </p:nvSpPr>
        <p:spPr>
          <a:xfrm>
            <a:off x="3733800" y="8877300"/>
            <a:ext cx="1167460" cy="457200"/>
          </a:xfrm>
          <a:prstGeom prst="rightArrow">
            <a:avLst/>
          </a:prstGeom>
          <a:solidFill>
            <a:srgbClr val="C5DEE9"/>
          </a:solidFill>
          <a:ln>
            <a:solidFill>
              <a:srgbClr val="89AFD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9657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201CAF5-83DF-C061-DE28-AC583C413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225" y="1028700"/>
            <a:ext cx="8591550" cy="859155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>
                <a:alpha val="0"/>
              </a:schemeClr>
            </a:solidFill>
          </a:ln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369A4564-DFA9-035D-4340-1FC596D07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124757" y="56977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z="2800" smtClean="0"/>
              <a:pPr/>
              <a:t>3</a:t>
            </a:fld>
            <a:endParaRPr lang="en-US" sz="2800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1D84FA7-9EC4-4547-C369-C952FE54DC59}"/>
              </a:ext>
            </a:extLst>
          </p:cNvPr>
          <p:cNvSpPr/>
          <p:nvPr/>
        </p:nvSpPr>
        <p:spPr>
          <a:xfrm>
            <a:off x="4800600" y="1028700"/>
            <a:ext cx="8686800" cy="86106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6"/>
          <p:cNvSpPr txBox="1"/>
          <p:nvPr/>
        </p:nvSpPr>
        <p:spPr>
          <a:xfrm>
            <a:off x="685800" y="793224"/>
            <a:ext cx="16230600" cy="10358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000"/>
              </a:lnSpc>
            </a:pPr>
            <a:r>
              <a:rPr lang="ru-RU" sz="6000" b="1" dirty="0">
                <a:solidFill>
                  <a:srgbClr val="004AAD"/>
                </a:solidFill>
                <a:latin typeface="Montserrat Classic Bold"/>
              </a:rPr>
              <a:t>Проблематика</a:t>
            </a:r>
            <a:endParaRPr lang="en-US" sz="6000" b="1" dirty="0">
              <a:solidFill>
                <a:srgbClr val="004AAD"/>
              </a:solidFill>
              <a:latin typeface="Montserrat Classic Bold"/>
            </a:endParaRP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15F41F64-60F0-7EAC-AE5D-068DF2F2E038}"/>
              </a:ext>
            </a:extLst>
          </p:cNvPr>
          <p:cNvSpPr txBox="1">
            <a:spLocks/>
          </p:cNvSpPr>
          <p:nvPr/>
        </p:nvSpPr>
        <p:spPr>
          <a:xfrm>
            <a:off x="917807" y="2780079"/>
            <a:ext cx="6394980" cy="560672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Недостатки ЭКГ:</a:t>
            </a:r>
          </a:p>
          <a:p>
            <a:r>
              <a:rPr lang="ru-RU" dirty="0"/>
              <a:t>Ограниченная информация о состоянии сердца</a:t>
            </a:r>
          </a:p>
          <a:p>
            <a:r>
              <a:rPr lang="ru-RU" dirty="0"/>
              <a:t>Кратковременность записи</a:t>
            </a:r>
          </a:p>
          <a:p>
            <a:r>
              <a:rPr lang="ru-RU" dirty="0"/>
              <a:t>Зависимость от правильного размещения электродов</a:t>
            </a:r>
          </a:p>
          <a:p>
            <a:r>
              <a:rPr lang="ru-RU" dirty="0"/>
              <a:t>Необходимость дополнительных исследований</a:t>
            </a:r>
          </a:p>
          <a:p>
            <a:r>
              <a:rPr lang="ru-RU" dirty="0"/>
              <a:t>Трудности интерпретации у некоторых пациентов</a:t>
            </a:r>
          </a:p>
        </p:txBody>
      </p:sp>
      <p:sp>
        <p:nvSpPr>
          <p:cNvPr id="18" name="Текст 2">
            <a:extLst>
              <a:ext uri="{FF2B5EF4-FFF2-40B4-BE49-F238E27FC236}">
                <a16:creationId xmlns:a16="http://schemas.microsoft.com/office/drawing/2014/main" id="{E0647F50-B15F-5138-B0B7-0956757A7BC1}"/>
              </a:ext>
            </a:extLst>
          </p:cNvPr>
          <p:cNvSpPr txBox="1">
            <a:spLocks/>
          </p:cNvSpPr>
          <p:nvPr/>
        </p:nvSpPr>
        <p:spPr>
          <a:xfrm>
            <a:off x="10591800" y="2629470"/>
            <a:ext cx="7225862" cy="652112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Преимущества ГКГ:</a:t>
            </a:r>
            <a:endParaRPr lang="ru-RU" dirty="0"/>
          </a:p>
          <a:p>
            <a:r>
              <a:rPr lang="ru-RU" dirty="0"/>
              <a:t>Больше информации в сравнении с ЭКГ</a:t>
            </a:r>
          </a:p>
          <a:p>
            <a:r>
              <a:rPr lang="ru-RU" dirty="0"/>
              <a:t>Высокая чувствительность</a:t>
            </a:r>
          </a:p>
          <a:p>
            <a:r>
              <a:rPr lang="ru-RU" dirty="0"/>
              <a:t>Возможность диагностики заболеваний других органов и систем </a:t>
            </a:r>
          </a:p>
          <a:p>
            <a:r>
              <a:rPr lang="ru-RU" dirty="0"/>
              <a:t>Безопасность и </a:t>
            </a:r>
            <a:r>
              <a:rPr lang="ru-RU" dirty="0" err="1"/>
              <a:t>неинвазивность</a:t>
            </a:r>
            <a:endParaRPr lang="ru-RU" dirty="0"/>
          </a:p>
          <a:p>
            <a:r>
              <a:rPr lang="ru-RU" dirty="0"/>
              <a:t>Запись локомоции для биомедицинских исследований</a:t>
            </a:r>
          </a:p>
          <a:p>
            <a:r>
              <a:rPr lang="ru-RU" dirty="0"/>
              <a:t>Отсутствие зависимости от электрических шумов</a:t>
            </a:r>
          </a:p>
        </p:txBody>
      </p:sp>
      <p:pic>
        <p:nvPicPr>
          <p:cNvPr id="19" name="Picture 8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9974241">
            <a:off x="11061402" y="-4084034"/>
            <a:ext cx="9495369" cy="771714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930669">
            <a:off x="-7840966" y="-10698467"/>
            <a:ext cx="18539921" cy="1853992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363200" y="1953724"/>
            <a:ext cx="736600" cy="7366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234847" y="4720513"/>
            <a:ext cx="736600" cy="7366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939853" y="905113"/>
            <a:ext cx="7823148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3600" b="1" dirty="0">
                <a:solidFill>
                  <a:srgbClr val="004AAD"/>
                </a:solidFill>
                <a:latin typeface="Montserrat Classic Bold"/>
              </a:rPr>
              <a:t>Целью проекта </a:t>
            </a:r>
            <a:r>
              <a:rPr lang="ru-RU" sz="3600" dirty="0">
                <a:solidFill>
                  <a:srgbClr val="004AAD"/>
                </a:solidFill>
                <a:latin typeface="Montserrat Classic Bold"/>
              </a:rPr>
              <a:t>является разработка компактного диагностического устройства на основе КЛГ для неинвазивного мониторинга состояния здоровья человека.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128094" y="7604348"/>
            <a:ext cx="736600" cy="73660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9234847" y="7189516"/>
            <a:ext cx="8807928" cy="15662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ru-RU" sz="2999">
                <a:solidFill>
                  <a:srgbClr val="2E2E2E"/>
                </a:solidFill>
                <a:latin typeface="Montserrat Classic Bold"/>
              </a:rPr>
              <a:t>Протестировать прототип датчика в условиях</a:t>
            </a:r>
            <a:r>
              <a:rPr lang="ru-RU" sz="2999" dirty="0">
                <a:solidFill>
                  <a:srgbClr val="2E2E2E"/>
                </a:solidFill>
                <a:latin typeface="Montserrat Classic Bold"/>
              </a:rPr>
              <a:t>, </a:t>
            </a:r>
            <a:r>
              <a:rPr lang="ru-RU" sz="2999">
                <a:solidFill>
                  <a:srgbClr val="2E2E2E"/>
                </a:solidFill>
                <a:latin typeface="Montserrat Classic Bold"/>
              </a:rPr>
              <a:t>максимально приближенных к реальным медицинским сценариям</a:t>
            </a:r>
            <a:endParaRPr lang="ru-RU" sz="2999" dirty="0">
              <a:solidFill>
                <a:srgbClr val="2E2E2E"/>
              </a:solidFill>
              <a:latin typeface="Montserrat Classic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430489" y="1808197"/>
            <a:ext cx="6705600" cy="1027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ru-RU" sz="2999">
                <a:solidFill>
                  <a:srgbClr val="2E2E2E"/>
                </a:solidFill>
                <a:latin typeface="Montserrat Classic Bold"/>
              </a:rPr>
              <a:t>Разработать миниатюрный датчик на основе КЛГ</a:t>
            </a:r>
            <a:endParaRPr lang="ru-RU" sz="2999" dirty="0">
              <a:solidFill>
                <a:srgbClr val="2E2E2E"/>
              </a:solidFill>
              <a:latin typeface="Montserrat Classic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363200" y="4844290"/>
            <a:ext cx="8153400" cy="489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ru-RU" sz="2999">
                <a:solidFill>
                  <a:srgbClr val="2E2E2E"/>
                </a:solidFill>
                <a:latin typeface="Montserrat Classic Bold"/>
              </a:rPr>
              <a:t>Разработать алгоритмы обработки данных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0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5242519" flipH="1">
            <a:off x="-2716953" y="6805966"/>
            <a:ext cx="9836938" cy="7994748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5127F3-E180-3A3D-3721-411985EAF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815441" y="22718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z="2800" smtClean="0"/>
              <a:pPr/>
              <a:t>4</a:t>
            </a:fld>
            <a:endParaRPr lang="en-US" sz="2800" dirty="0"/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5B3684A0-7070-A1E2-FF32-70AFD9670179}"/>
              </a:ext>
            </a:extLst>
          </p:cNvPr>
          <p:cNvSpPr txBox="1"/>
          <p:nvPr/>
        </p:nvSpPr>
        <p:spPr>
          <a:xfrm>
            <a:off x="939853" y="4087986"/>
            <a:ext cx="7823148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3600" b="1" dirty="0">
                <a:solidFill>
                  <a:srgbClr val="004AAD"/>
                </a:solidFill>
                <a:latin typeface="Montserrat Classic Bold"/>
              </a:rPr>
              <a:t>Новизна</a:t>
            </a:r>
            <a:endParaRPr lang="ru-RU" sz="3600" dirty="0">
              <a:solidFill>
                <a:srgbClr val="004AAD"/>
              </a:solidFill>
              <a:latin typeface="Montserrat Classic Bold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6434380E-A885-4D2C-89AC-DC52965753F1}"/>
              </a:ext>
            </a:extLst>
          </p:cNvPr>
          <p:cNvSpPr txBox="1"/>
          <p:nvPr/>
        </p:nvSpPr>
        <p:spPr>
          <a:xfrm>
            <a:off x="930708" y="4641984"/>
            <a:ext cx="6732799" cy="4985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3600">
                <a:solidFill>
                  <a:srgbClr val="004AAD"/>
                </a:solidFill>
                <a:latin typeface="Montserrat Classic Bold"/>
              </a:rPr>
              <a:t>Мы предлагаем новый метод диагностики сердечно-сосудистых заболеваний, основанный на использовании естественного сигнала для стабилизации гироскопа, что является инновацией в биомедицинских исследованиях.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457200" y="664367"/>
            <a:ext cx="13449300" cy="10529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000"/>
              </a:lnSpc>
            </a:pPr>
            <a:r>
              <a:rPr lang="ru-RU" sz="6600" b="1" dirty="0">
                <a:solidFill>
                  <a:srgbClr val="004AAD"/>
                </a:solidFill>
                <a:latin typeface="Montserrat Classic Bold"/>
              </a:rPr>
              <a:t>Научная обоснование</a:t>
            </a:r>
            <a:endParaRPr lang="en-US" sz="6600" b="1" dirty="0">
              <a:solidFill>
                <a:srgbClr val="004AAD"/>
              </a:solidFill>
              <a:latin typeface="Montserrat Classic Bold"/>
            </a:endParaRP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D0205F4A-6950-5BC9-9566-68839D1F2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715593" y="481804"/>
            <a:ext cx="2133600" cy="365125"/>
          </a:xfrm>
        </p:spPr>
        <p:txBody>
          <a:bodyPr vert="horz" lIns="91440" tIns="45720" rIns="91440" bIns="45720" rtlCol="0" anchor="ctr"/>
          <a:lstStyle/>
          <a:p>
            <a:fld id="{B6F15528-21DE-4FAA-801E-634DDDAF4B2B}" type="slidenum">
              <a:rPr lang="en-US" sz="2800" smtClean="0"/>
              <a:pPr/>
              <a:t>5</a:t>
            </a:fld>
            <a:endParaRPr lang="en-US" sz="2800" dirty="0"/>
          </a:p>
        </p:txBody>
      </p:sp>
      <p:pic>
        <p:nvPicPr>
          <p:cNvPr id="9" name="Рисунок 8" descr="Изображение выглядит как текст, диаграмма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0447DBE4-0809-6115-0488-416B5C9123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66" y="1971425"/>
            <a:ext cx="7120296" cy="358139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A6DE6E-A953-2446-B99D-576A4170F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7751" y="1515170"/>
            <a:ext cx="6235262" cy="408566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69ED040-7596-F0B9-A252-EC76C8C9A3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42" y="5872655"/>
            <a:ext cx="6864620" cy="4119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13ED45A-2D3E-028B-0DA5-64CB55EE47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5736622"/>
            <a:ext cx="5849164" cy="43911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625365" y="614746"/>
            <a:ext cx="12192000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6000" b="1" dirty="0">
                <a:solidFill>
                  <a:srgbClr val="004AAD"/>
                </a:solidFill>
              </a:rPr>
              <a:t>Предлагаемое решение</a:t>
            </a:r>
            <a:endParaRPr lang="en-US" sz="6000" b="1" dirty="0">
              <a:solidFill>
                <a:srgbClr val="004AAD"/>
              </a:solidFill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B218C524-F38E-BC63-9D6C-D211DFF8A639}"/>
              </a:ext>
            </a:extLst>
          </p:cNvPr>
          <p:cNvSpPr txBox="1">
            <a:spLocks/>
          </p:cNvSpPr>
          <p:nvPr/>
        </p:nvSpPr>
        <p:spPr>
          <a:xfrm>
            <a:off x="739236" y="3619500"/>
            <a:ext cx="7337973" cy="215246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b="1" dirty="0"/>
              <a:t>Требования к устройству:</a:t>
            </a:r>
          </a:p>
          <a:p>
            <a:r>
              <a:rPr lang="ru-RU" sz="2800" dirty="0"/>
              <a:t>Компактность и мобильность</a:t>
            </a:r>
          </a:p>
          <a:p>
            <a:r>
              <a:rPr lang="ru-RU" sz="2800" dirty="0"/>
              <a:t>Высокая чувствительность</a:t>
            </a:r>
          </a:p>
          <a:p>
            <a:r>
              <a:rPr lang="ru-RU" sz="2800" dirty="0"/>
              <a:t>Низкая инерционность</a:t>
            </a:r>
            <a:endParaRPr lang="ru-RU" sz="2800" b="1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5199AE-3B25-3DF1-EC6B-6428EFBBF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925800" y="2667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z="2800" smtClean="0"/>
              <a:pPr/>
              <a:t>6</a:t>
            </a:fld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9514251">
            <a:off x="-9077673" y="1095018"/>
            <a:ext cx="14345355" cy="14345355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9800707">
            <a:off x="14815709" y="-505192"/>
            <a:ext cx="6885296" cy="11055409"/>
          </a:xfrm>
          <a:prstGeom prst="rect">
            <a:avLst/>
          </a:prstGeom>
        </p:spPr>
      </p:pic>
      <p:sp>
        <p:nvSpPr>
          <p:cNvPr id="10" name="Текст 2">
            <a:extLst>
              <a:ext uri="{FF2B5EF4-FFF2-40B4-BE49-F238E27FC236}">
                <a16:creationId xmlns:a16="http://schemas.microsoft.com/office/drawing/2014/main" id="{A8460181-7C18-81D0-CF04-CD6684F177F5}"/>
              </a:ext>
            </a:extLst>
          </p:cNvPr>
          <p:cNvSpPr txBox="1">
            <a:spLocks/>
          </p:cNvSpPr>
          <p:nvPr/>
        </p:nvSpPr>
        <p:spPr>
          <a:xfrm>
            <a:off x="744491" y="5905500"/>
            <a:ext cx="7337973" cy="363622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b="1" dirty="0"/>
              <a:t>Области применения:</a:t>
            </a:r>
          </a:p>
          <a:p>
            <a:r>
              <a:rPr lang="ru-RU" sz="2800" dirty="0" err="1"/>
              <a:t>Гирокардиограмма</a:t>
            </a:r>
            <a:r>
              <a:rPr lang="ru-RU" sz="2800" dirty="0"/>
              <a:t> (ГКГ)</a:t>
            </a:r>
          </a:p>
          <a:p>
            <a:r>
              <a:rPr lang="ru-RU" sz="2800" dirty="0"/>
              <a:t>Диагностика дыхательной системы</a:t>
            </a:r>
          </a:p>
          <a:p>
            <a:r>
              <a:rPr lang="ru-RU" sz="2800" dirty="0"/>
              <a:t>Спортивная медицина</a:t>
            </a:r>
          </a:p>
          <a:p>
            <a:r>
              <a:rPr lang="ru-RU" sz="2800" dirty="0"/>
              <a:t>Регистрации невралгических проявлений заболеваний</a:t>
            </a:r>
          </a:p>
          <a:p>
            <a:r>
              <a:rPr lang="ru-RU" sz="2800" dirty="0"/>
              <a:t>Ортопедическая диагностика </a:t>
            </a:r>
          </a:p>
        </p:txBody>
      </p:sp>
      <p:sp>
        <p:nvSpPr>
          <p:cNvPr id="11" name="Текст 2">
            <a:extLst>
              <a:ext uri="{FF2B5EF4-FFF2-40B4-BE49-F238E27FC236}">
                <a16:creationId xmlns:a16="http://schemas.microsoft.com/office/drawing/2014/main" id="{3DB5E667-CEE9-B4D5-E0A1-8223730413E7}"/>
              </a:ext>
            </a:extLst>
          </p:cNvPr>
          <p:cNvSpPr txBox="1">
            <a:spLocks/>
          </p:cNvSpPr>
          <p:nvPr/>
        </p:nvSpPr>
        <p:spPr>
          <a:xfrm>
            <a:off x="662151" y="1714500"/>
            <a:ext cx="9249104" cy="28194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dirty="0"/>
              <a:t>Была проведена оценка возможности использования кольцевого лазерного гироскопа на </a:t>
            </a:r>
            <a:r>
              <a:rPr lang="ru-RU" sz="2800" dirty="0" err="1"/>
              <a:t>виброподвесе</a:t>
            </a:r>
            <a:r>
              <a:rPr lang="ru-RU" sz="2800" dirty="0"/>
              <a:t> в качестве прибора для регистрации биомедицинских показателей.</a:t>
            </a: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BCDD76EE-6E05-5897-1DA2-DE5776FBB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600" y="2732471"/>
            <a:ext cx="7696200" cy="577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CF2A25C-5706-70A3-32A6-EFFC3C147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07E48D8C-39EA-2B0C-9091-AF1341AE547F}"/>
              </a:ext>
            </a:extLst>
          </p:cNvPr>
          <p:cNvSpPr txBox="1"/>
          <p:nvPr/>
        </p:nvSpPr>
        <p:spPr>
          <a:xfrm>
            <a:off x="762000" y="227185"/>
            <a:ext cx="16230600" cy="10358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000"/>
              </a:lnSpc>
            </a:pPr>
            <a:r>
              <a:rPr lang="ru-RU" sz="6000" b="1">
                <a:solidFill>
                  <a:srgbClr val="004AAD"/>
                </a:solidFill>
                <a:latin typeface="Montserrat Classic Bold"/>
              </a:rPr>
              <a:t>Анализ конкурентов</a:t>
            </a:r>
            <a:endParaRPr lang="en-US" sz="6000" b="1">
              <a:solidFill>
                <a:srgbClr val="004AAD"/>
              </a:solidFill>
              <a:latin typeface="Montserrat Classic Bold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A53120F2-34E8-E050-4665-8F62148801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8734074"/>
              </p:ext>
            </p:extLst>
          </p:nvPr>
        </p:nvGraphicFramePr>
        <p:xfrm>
          <a:off x="533400" y="2003504"/>
          <a:ext cx="12767210" cy="785776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985113">
                  <a:extLst>
                    <a:ext uri="{9D8B030D-6E8A-4147-A177-3AD203B41FA5}">
                      <a16:colId xmlns:a16="http://schemas.microsoft.com/office/drawing/2014/main" val="3961895545"/>
                    </a:ext>
                  </a:extLst>
                </a:gridCol>
                <a:gridCol w="2215774">
                  <a:extLst>
                    <a:ext uri="{9D8B030D-6E8A-4147-A177-3AD203B41FA5}">
                      <a16:colId xmlns:a16="http://schemas.microsoft.com/office/drawing/2014/main" val="3164591155"/>
                    </a:ext>
                  </a:extLst>
                </a:gridCol>
                <a:gridCol w="2243371">
                  <a:extLst>
                    <a:ext uri="{9D8B030D-6E8A-4147-A177-3AD203B41FA5}">
                      <a16:colId xmlns:a16="http://schemas.microsoft.com/office/drawing/2014/main" val="7121557"/>
                    </a:ext>
                  </a:extLst>
                </a:gridCol>
                <a:gridCol w="1543977">
                  <a:extLst>
                    <a:ext uri="{9D8B030D-6E8A-4147-A177-3AD203B41FA5}">
                      <a16:colId xmlns:a16="http://schemas.microsoft.com/office/drawing/2014/main" val="2626173003"/>
                    </a:ext>
                  </a:extLst>
                </a:gridCol>
                <a:gridCol w="1502374">
                  <a:extLst>
                    <a:ext uri="{9D8B030D-6E8A-4147-A177-3AD203B41FA5}">
                      <a16:colId xmlns:a16="http://schemas.microsoft.com/office/drawing/2014/main" val="140472359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510691513"/>
                    </a:ext>
                  </a:extLst>
                </a:gridCol>
                <a:gridCol w="1676401">
                  <a:extLst>
                    <a:ext uri="{9D8B030D-6E8A-4147-A177-3AD203B41FA5}">
                      <a16:colId xmlns:a16="http://schemas.microsoft.com/office/drawing/2014/main" val="834104774"/>
                    </a:ext>
                  </a:extLst>
                </a:gridCol>
              </a:tblGrid>
              <a:tr h="76325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b="1" kern="1200">
                        <a:solidFill>
                          <a:schemeClr val="tx1"/>
                        </a:solidFill>
                        <a:latin typeface="Mulish" panose="020B0604020202020204" charset="0"/>
                        <a:ea typeface="+mn-ea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latin typeface="Mulish" panose="020B0604020202020204" charset="0"/>
                          <a:ea typeface="+mn-ea"/>
                          <a:cs typeface="Mulish" panose="020B0604020202020204" charset="0"/>
                        </a:rPr>
                        <a:t>Функции</a:t>
                      </a: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latin typeface="Mulish" panose="020B0604020202020204" charset="0"/>
                          <a:ea typeface="+mn-ea"/>
                          <a:cs typeface="Mulish" panose="020B0604020202020204" charset="0"/>
                        </a:rPr>
                        <a:t>Преимущества</a:t>
                      </a: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latin typeface="Mulish" panose="020B0604020202020204" charset="0"/>
                          <a:ea typeface="+mn-ea"/>
                          <a:cs typeface="Mulish" panose="020B0604020202020204" charset="0"/>
                        </a:rPr>
                        <a:t>Ограничения</a:t>
                      </a: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latin typeface="Mulish" panose="020B0604020202020204" charset="0"/>
                          <a:ea typeface="+mn-ea"/>
                          <a:cs typeface="Mulish" panose="020B0604020202020204" charset="0"/>
                        </a:rPr>
                        <a:t>Точность измерений</a:t>
                      </a: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latin typeface="Mulish" panose="020B0604020202020204" charset="0"/>
                          <a:ea typeface="+mn-ea"/>
                          <a:cs typeface="Mulish" panose="020B0604020202020204" charset="0"/>
                        </a:rPr>
                        <a:t>Страна разработки</a:t>
                      </a: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latin typeface="Mulish" panose="020B0604020202020204" charset="0"/>
                          <a:ea typeface="+mn-ea"/>
                          <a:cs typeface="Mulish" panose="020B0604020202020204" charset="0"/>
                        </a:rPr>
                        <a:t>Анализ двигательной активности</a:t>
                      </a: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84917742"/>
                  </a:ext>
                </a:extLst>
              </a:tr>
              <a:tr h="122513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kern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Fitbit Charge 5</a:t>
                      </a:r>
                      <a:endParaRPr lang="ru-RU" sz="2400" b="1" kern="10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 dirty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Пульс, кислород, ЭКГ</a:t>
                      </a:r>
                      <a:endParaRPr lang="ru-RU" sz="1600" kern="100" dirty="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 dirty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Компактность</a:t>
                      </a:r>
                      <a:endParaRPr lang="ru-RU" sz="1600" kern="100" dirty="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 dirty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Точность при движении</a:t>
                      </a:r>
                      <a:endParaRPr lang="ru-RU" sz="1600" kern="100" dirty="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 dirty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Пульс - 95%</a:t>
                      </a:r>
                      <a:endParaRPr lang="ru-RU" sz="1600" kern="100" dirty="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США</a:t>
                      </a:r>
                      <a:endParaRPr lang="ru-RU" sz="1600" kern="10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Да</a:t>
                      </a:r>
                      <a:endParaRPr lang="ru-RU" sz="1600" kern="10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64719249"/>
                  </a:ext>
                </a:extLst>
              </a:tr>
              <a:tr h="122513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kern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Apple Watch Series 8</a:t>
                      </a:r>
                      <a:endParaRPr lang="ru-RU" sz="2400" b="1" kern="10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 dirty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Пульс, кислород, ЭКГ</a:t>
                      </a:r>
                      <a:endParaRPr lang="ru-RU" sz="1600" kern="100" dirty="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 dirty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Высокая точность, интеграция</a:t>
                      </a:r>
                      <a:endParaRPr lang="ru-RU" sz="1600" kern="100" dirty="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 dirty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Высокая стоимость</a:t>
                      </a:r>
                      <a:endParaRPr lang="ru-RU" sz="1600" kern="100" dirty="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 dirty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Фибрилляции предсердий - 98%</a:t>
                      </a:r>
                      <a:endParaRPr lang="ru-RU" sz="1600" kern="100" dirty="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США</a:t>
                      </a:r>
                      <a:endParaRPr lang="ru-RU" sz="1600" kern="10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Да</a:t>
                      </a:r>
                      <a:endParaRPr lang="ru-RU" sz="1600" kern="10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426747"/>
                  </a:ext>
                </a:extLst>
              </a:tr>
              <a:tr h="122513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kern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Withings ScanWatch</a:t>
                      </a:r>
                      <a:endParaRPr lang="ru-RU" sz="2400" b="1" kern="10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 dirty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Сердечный ритм, ЭКГ</a:t>
                      </a:r>
                      <a:endParaRPr lang="ru-RU" sz="1600" kern="100" dirty="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 dirty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Автономная работа, стильный дизайн</a:t>
                      </a:r>
                      <a:endParaRPr lang="ru-RU" sz="1600" kern="100" dirty="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 dirty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Ограниченная функциональность</a:t>
                      </a:r>
                      <a:endParaRPr lang="ru-RU" sz="1600" kern="100" dirty="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 dirty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ЭКГ - 97%, ППГ - 90%</a:t>
                      </a:r>
                      <a:endParaRPr lang="ru-RU" sz="1600" kern="100" dirty="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Франция</a:t>
                      </a:r>
                      <a:endParaRPr lang="ru-RU" sz="1600" kern="10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Да</a:t>
                      </a:r>
                      <a:endParaRPr lang="ru-RU" sz="1600" kern="10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85855792"/>
                  </a:ext>
                </a:extLst>
              </a:tr>
              <a:tr h="13666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kern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Omron HeartGuide</a:t>
                      </a:r>
                      <a:endParaRPr lang="ru-RU" sz="2400" b="1" kern="10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 dirty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Давление, пульс, ЭКГ</a:t>
                      </a:r>
                      <a:endParaRPr lang="ru-RU" sz="1600" kern="100" dirty="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 dirty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Компактность</a:t>
                      </a:r>
                      <a:endParaRPr lang="ru-RU" sz="1600" kern="100" dirty="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 dirty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Ограниченная функциональность</a:t>
                      </a:r>
                      <a:endParaRPr lang="ru-RU" sz="1600" kern="100" dirty="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 dirty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ЭКГ — 90-95%, </a:t>
                      </a:r>
                      <a:endParaRPr lang="ru-RU" sz="1600" kern="100" dirty="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Япония</a:t>
                      </a:r>
                      <a:endParaRPr lang="ru-RU" sz="1600" kern="10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Нет</a:t>
                      </a:r>
                      <a:endParaRPr lang="ru-RU" sz="1600" kern="10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31274473"/>
                  </a:ext>
                </a:extLst>
              </a:tr>
              <a:tr h="153486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kern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МедТехСистемы (МТС) – CardioCare</a:t>
                      </a:r>
                      <a:endParaRPr lang="ru-RU" sz="2400" b="1" kern="10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 dirty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Пульс, ЭКГ</a:t>
                      </a:r>
                      <a:endParaRPr lang="ru-RU" sz="1600" kern="100" dirty="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 dirty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Высокая точность</a:t>
                      </a:r>
                      <a:endParaRPr lang="ru-RU" sz="1600" kern="100" dirty="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 dirty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Требует </a:t>
                      </a:r>
                      <a:r>
                        <a:rPr lang="ru-RU" sz="1600" kern="0" dirty="0" err="1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оборудовани</a:t>
                      </a:r>
                      <a:endParaRPr lang="ru-RU" sz="1600" kern="100" dirty="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 dirty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ЭКГ - 96%, пульс - 94%</a:t>
                      </a:r>
                      <a:endParaRPr lang="ru-RU" sz="1600" kern="100" dirty="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Россия</a:t>
                      </a:r>
                      <a:endParaRPr lang="ru-RU" sz="1600" kern="10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 dirty="0">
                          <a:effectLst/>
                          <a:latin typeface="Mulish" panose="020B0604020202020204" charset="0"/>
                          <a:cs typeface="Mulish" panose="020B0604020202020204" charset="0"/>
                        </a:rPr>
                        <a:t>Нет</a:t>
                      </a:r>
                      <a:endParaRPr lang="ru-RU" sz="1600" kern="100" dirty="0">
                        <a:effectLst/>
                        <a:latin typeface="Mulish" panose="020B0604020202020204" charset="0"/>
                        <a:ea typeface="Calibri" panose="020F0502020204030204" pitchFamily="34" charset="0"/>
                        <a:cs typeface="Mulish" panose="020B0604020202020204" charset="0"/>
                      </a:endParaRPr>
                    </a:p>
                  </a:txBody>
                  <a:tcPr marL="34737" marR="347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66038437"/>
                  </a:ext>
                </a:extLst>
              </a:tr>
            </a:tbl>
          </a:graphicData>
        </a:graphic>
      </p:graphicFrame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67F576B2-B002-0B6E-3D3E-44C635586E27}"/>
              </a:ext>
            </a:extLst>
          </p:cNvPr>
          <p:cNvSpPr txBox="1">
            <a:spLocks/>
          </p:cNvSpPr>
          <p:nvPr/>
        </p:nvSpPr>
        <p:spPr>
          <a:xfrm>
            <a:off x="15815441" y="2271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2800" smtClean="0"/>
              <a:pPr/>
              <a:t>7</a:t>
            </a:fld>
            <a:endParaRPr lang="en-US" sz="28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06B7B9-0819-B8D3-315F-0E7584722C94}"/>
              </a:ext>
            </a:extLst>
          </p:cNvPr>
          <p:cNvSpPr txBox="1"/>
          <p:nvPr/>
        </p:nvSpPr>
        <p:spPr>
          <a:xfrm>
            <a:off x="14135100" y="3148951"/>
            <a:ext cx="39243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/>
              <a:t>Преимущества:</a:t>
            </a:r>
          </a:p>
          <a:p>
            <a:endParaRPr lang="ru-RU" sz="2000"/>
          </a:p>
          <a:p>
            <a:r>
              <a:rPr lang="ru-RU" sz="2000"/>
              <a:t>•  Точность и чувствительность при измерении </a:t>
            </a:r>
            <a:r>
              <a:rPr lang="ru-RU" sz="2000" err="1"/>
              <a:t>биосигналов</a:t>
            </a:r>
            <a:r>
              <a:rPr lang="ru-RU" sz="2000"/>
              <a:t>.</a:t>
            </a:r>
          </a:p>
          <a:p>
            <a:r>
              <a:rPr lang="ru-RU" sz="2000"/>
              <a:t>•  </a:t>
            </a:r>
            <a:r>
              <a:rPr lang="ru-RU" sz="2000" err="1"/>
              <a:t>Неинвазивность</a:t>
            </a:r>
            <a:r>
              <a:rPr lang="ru-RU" sz="2000"/>
              <a:t> (отсутствие физического контакта).</a:t>
            </a:r>
          </a:p>
          <a:p>
            <a:r>
              <a:rPr lang="ru-RU" sz="2000"/>
              <a:t>•  Непрерывный мониторинг в реальном времени.</a:t>
            </a:r>
          </a:p>
          <a:p>
            <a:r>
              <a:rPr lang="ru-RU" sz="2000"/>
              <a:t>•  Универсальность и многофункциональность в комбинировании с другими сенсорами.</a:t>
            </a:r>
          </a:p>
          <a:p>
            <a:r>
              <a:rPr lang="ru-RU" sz="2000"/>
              <a:t>•  Широкая применимость в различных областях медицины.</a:t>
            </a:r>
          </a:p>
          <a:p>
            <a:r>
              <a:rPr lang="ru-RU" sz="2000"/>
              <a:t>•  Низкие погрешности измерений.</a:t>
            </a:r>
          </a:p>
        </p:txBody>
      </p:sp>
    </p:spTree>
    <p:extLst>
      <p:ext uri="{BB962C8B-B14F-4D97-AF65-F5344CB8AC3E}">
        <p14:creationId xmlns:p14="http://schemas.microsoft.com/office/powerpoint/2010/main" val="2736206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7AE26-E344-746B-D910-CFFFA1874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AFFDA49-25C0-FF2D-71D3-A494B02EE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849600" y="258731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z="2800" smtClean="0"/>
              <a:pPr/>
              <a:t>8</a:t>
            </a:fld>
            <a:endParaRPr lang="en-US" sz="280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E9B3319-C5D7-B124-8646-01B563DD9FB0}"/>
              </a:ext>
            </a:extLst>
          </p:cNvPr>
          <p:cNvSpPr txBox="1"/>
          <p:nvPr/>
        </p:nvSpPr>
        <p:spPr>
          <a:xfrm>
            <a:off x="685800" y="793224"/>
            <a:ext cx="16230600" cy="10358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000"/>
              </a:lnSpc>
            </a:pPr>
            <a:r>
              <a:rPr lang="ru-RU" sz="6000" b="1" dirty="0">
                <a:solidFill>
                  <a:srgbClr val="004AAD"/>
                </a:solidFill>
                <a:latin typeface="Montserrat Classic Bold"/>
              </a:rPr>
              <a:t>Анализ рынка</a:t>
            </a:r>
            <a:endParaRPr lang="en-US" sz="6000" b="1" dirty="0">
              <a:solidFill>
                <a:srgbClr val="004AAD"/>
              </a:solidFill>
              <a:latin typeface="Montserrat Classic Bold"/>
            </a:endParaRPr>
          </a:p>
        </p:txBody>
      </p:sp>
      <p:grpSp>
        <p:nvGrpSpPr>
          <p:cNvPr id="33" name="Google Shape;3730;p55">
            <a:extLst>
              <a:ext uri="{FF2B5EF4-FFF2-40B4-BE49-F238E27FC236}">
                <a16:creationId xmlns:a16="http://schemas.microsoft.com/office/drawing/2014/main" id="{AA317B43-7717-5DD0-6272-82925024B913}"/>
              </a:ext>
            </a:extLst>
          </p:cNvPr>
          <p:cNvGrpSpPr/>
          <p:nvPr/>
        </p:nvGrpSpPr>
        <p:grpSpPr>
          <a:xfrm>
            <a:off x="879147" y="2929816"/>
            <a:ext cx="6436053" cy="6277411"/>
            <a:chOff x="5780148" y="1859605"/>
            <a:chExt cx="671400" cy="674857"/>
          </a:xfrm>
        </p:grpSpPr>
        <p:sp>
          <p:nvSpPr>
            <p:cNvPr id="34" name="Google Shape;3731;p55">
              <a:extLst>
                <a:ext uri="{FF2B5EF4-FFF2-40B4-BE49-F238E27FC236}">
                  <a16:creationId xmlns:a16="http://schemas.microsoft.com/office/drawing/2014/main" id="{E4C0BF58-5D04-F9E6-B419-78B2D7747246}"/>
                </a:ext>
              </a:extLst>
            </p:cNvPr>
            <p:cNvSpPr/>
            <p:nvPr/>
          </p:nvSpPr>
          <p:spPr>
            <a:xfrm>
              <a:off x="5780148" y="1859605"/>
              <a:ext cx="671400" cy="671400"/>
            </a:xfrm>
            <a:prstGeom prst="ellipse">
              <a:avLst/>
            </a:prstGeom>
            <a:solidFill>
              <a:srgbClr val="68DAF8">
                <a:lumMod val="20000"/>
                <a:lumOff val="8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" name="Google Shape;3732;p55">
              <a:extLst>
                <a:ext uri="{FF2B5EF4-FFF2-40B4-BE49-F238E27FC236}">
                  <a16:creationId xmlns:a16="http://schemas.microsoft.com/office/drawing/2014/main" id="{62AC4472-721D-66A8-C985-3027124D7063}"/>
                </a:ext>
              </a:extLst>
            </p:cNvPr>
            <p:cNvSpPr/>
            <p:nvPr/>
          </p:nvSpPr>
          <p:spPr>
            <a:xfrm>
              <a:off x="5851927" y="2006476"/>
              <a:ext cx="527700" cy="527700"/>
            </a:xfrm>
            <a:prstGeom prst="ellipse">
              <a:avLst/>
            </a:prstGeom>
            <a:solidFill>
              <a:srgbClr val="68DAF8">
                <a:lumMod val="60000"/>
                <a:lumOff val="4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" name="Google Shape;3733;p55">
              <a:extLst>
                <a:ext uri="{FF2B5EF4-FFF2-40B4-BE49-F238E27FC236}">
                  <a16:creationId xmlns:a16="http://schemas.microsoft.com/office/drawing/2014/main" id="{F7E33242-E13A-9210-847E-1E631A258E6B}"/>
                </a:ext>
              </a:extLst>
            </p:cNvPr>
            <p:cNvSpPr/>
            <p:nvPr/>
          </p:nvSpPr>
          <p:spPr>
            <a:xfrm>
              <a:off x="5899320" y="2101262"/>
              <a:ext cx="433200" cy="433200"/>
            </a:xfrm>
            <a:prstGeom prst="ellipse">
              <a:avLst/>
            </a:prstGeom>
            <a:solidFill>
              <a:srgbClr val="9FCBFD">
                <a:lumMod val="75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7" name="Google Shape;3734;p55">
              <a:extLst>
                <a:ext uri="{FF2B5EF4-FFF2-40B4-BE49-F238E27FC236}">
                  <a16:creationId xmlns:a16="http://schemas.microsoft.com/office/drawing/2014/main" id="{AF5809C0-F114-4927-323A-F2B471D507C9}"/>
                </a:ext>
              </a:extLst>
            </p:cNvPr>
            <p:cNvSpPr/>
            <p:nvPr/>
          </p:nvSpPr>
          <p:spPr>
            <a:xfrm>
              <a:off x="5944113" y="2190849"/>
              <a:ext cx="343500" cy="343500"/>
            </a:xfrm>
            <a:prstGeom prst="ellipse">
              <a:avLst/>
            </a:prstGeom>
            <a:solidFill>
              <a:srgbClr val="AFC7FF">
                <a:lumMod val="25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8" name="Google Shape;692;p51">
            <a:extLst>
              <a:ext uri="{FF2B5EF4-FFF2-40B4-BE49-F238E27FC236}">
                <a16:creationId xmlns:a16="http://schemas.microsoft.com/office/drawing/2014/main" id="{7346180E-F826-A4A7-C7B2-761FA5F1BA52}"/>
              </a:ext>
            </a:extLst>
          </p:cNvPr>
          <p:cNvGrpSpPr/>
          <p:nvPr/>
        </p:nvGrpSpPr>
        <p:grpSpPr>
          <a:xfrm>
            <a:off x="7859089" y="4032753"/>
            <a:ext cx="2177559" cy="759037"/>
            <a:chOff x="4920150" y="1977875"/>
            <a:chExt cx="68525" cy="33800"/>
          </a:xfrm>
          <a:solidFill>
            <a:srgbClr val="E1F8FE"/>
          </a:solidFill>
        </p:grpSpPr>
        <p:sp>
          <p:nvSpPr>
            <p:cNvPr id="39" name="Google Shape;693;p51">
              <a:extLst>
                <a:ext uri="{FF2B5EF4-FFF2-40B4-BE49-F238E27FC236}">
                  <a16:creationId xmlns:a16="http://schemas.microsoft.com/office/drawing/2014/main" id="{077F630C-8309-CE73-6197-12293EF0B948}"/>
                </a:ext>
              </a:extLst>
            </p:cNvPr>
            <p:cNvSpPr/>
            <p:nvPr/>
          </p:nvSpPr>
          <p:spPr>
            <a:xfrm>
              <a:off x="4949175" y="1977875"/>
              <a:ext cx="39500" cy="33800"/>
            </a:xfrm>
            <a:custGeom>
              <a:avLst/>
              <a:gdLst/>
              <a:ahLst/>
              <a:cxnLst/>
              <a:rect l="l" t="t" r="r" b="b"/>
              <a:pathLst>
                <a:path w="1580" h="1352" extrusionOk="0">
                  <a:moveTo>
                    <a:pt x="891" y="1"/>
                  </a:moveTo>
                  <a:cubicBezTo>
                    <a:pt x="859" y="1"/>
                    <a:pt x="828" y="12"/>
                    <a:pt x="801" y="32"/>
                  </a:cubicBezTo>
                  <a:cubicBezTo>
                    <a:pt x="743" y="89"/>
                    <a:pt x="743" y="176"/>
                    <a:pt x="801" y="226"/>
                  </a:cubicBezTo>
                  <a:lnTo>
                    <a:pt x="1039" y="472"/>
                  </a:lnTo>
                  <a:cubicBezTo>
                    <a:pt x="1068" y="493"/>
                    <a:pt x="1046" y="544"/>
                    <a:pt x="1010" y="544"/>
                  </a:cubicBezTo>
                  <a:lnTo>
                    <a:pt x="152" y="544"/>
                  </a:lnTo>
                  <a:cubicBezTo>
                    <a:pt x="147" y="543"/>
                    <a:pt x="143" y="543"/>
                    <a:pt x="139" y="543"/>
                  </a:cubicBezTo>
                  <a:cubicBezTo>
                    <a:pt x="66" y="543"/>
                    <a:pt x="14" y="598"/>
                    <a:pt x="8" y="666"/>
                  </a:cubicBezTo>
                  <a:cubicBezTo>
                    <a:pt x="0" y="746"/>
                    <a:pt x="65" y="811"/>
                    <a:pt x="145" y="811"/>
                  </a:cubicBezTo>
                  <a:lnTo>
                    <a:pt x="1010" y="811"/>
                  </a:lnTo>
                  <a:cubicBezTo>
                    <a:pt x="1046" y="811"/>
                    <a:pt x="1068" y="854"/>
                    <a:pt x="1039" y="883"/>
                  </a:cubicBezTo>
                  <a:lnTo>
                    <a:pt x="808" y="1113"/>
                  </a:lnTo>
                  <a:cubicBezTo>
                    <a:pt x="758" y="1164"/>
                    <a:pt x="751" y="1251"/>
                    <a:pt x="794" y="1308"/>
                  </a:cubicBezTo>
                  <a:cubicBezTo>
                    <a:pt x="823" y="1337"/>
                    <a:pt x="859" y="1351"/>
                    <a:pt x="895" y="1351"/>
                  </a:cubicBezTo>
                  <a:cubicBezTo>
                    <a:pt x="931" y="1351"/>
                    <a:pt x="967" y="1337"/>
                    <a:pt x="996" y="1308"/>
                  </a:cubicBezTo>
                  <a:lnTo>
                    <a:pt x="1522" y="774"/>
                  </a:lnTo>
                  <a:cubicBezTo>
                    <a:pt x="1580" y="717"/>
                    <a:pt x="1573" y="630"/>
                    <a:pt x="1522" y="573"/>
                  </a:cubicBezTo>
                  <a:lnTo>
                    <a:pt x="996" y="46"/>
                  </a:lnTo>
                  <a:cubicBezTo>
                    <a:pt x="965" y="15"/>
                    <a:pt x="928" y="1"/>
                    <a:pt x="8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Google Shape;694;p51">
              <a:extLst>
                <a:ext uri="{FF2B5EF4-FFF2-40B4-BE49-F238E27FC236}">
                  <a16:creationId xmlns:a16="http://schemas.microsoft.com/office/drawing/2014/main" id="{2332C00D-FAD8-8F4A-D0F5-77A1904D0B12}"/>
                </a:ext>
              </a:extLst>
            </p:cNvPr>
            <p:cNvSpPr/>
            <p:nvPr/>
          </p:nvSpPr>
          <p:spPr>
            <a:xfrm>
              <a:off x="4931875" y="1991450"/>
              <a:ext cx="12825" cy="6700"/>
            </a:xfrm>
            <a:custGeom>
              <a:avLst/>
              <a:gdLst/>
              <a:ahLst/>
              <a:cxnLst/>
              <a:rect l="l" t="t" r="r" b="b"/>
              <a:pathLst>
                <a:path w="513" h="268" extrusionOk="0">
                  <a:moveTo>
                    <a:pt x="180" y="1"/>
                  </a:moveTo>
                  <a:cubicBezTo>
                    <a:pt x="0" y="1"/>
                    <a:pt x="0" y="268"/>
                    <a:pt x="180" y="268"/>
                  </a:cubicBezTo>
                  <a:lnTo>
                    <a:pt x="332" y="268"/>
                  </a:lnTo>
                  <a:cubicBezTo>
                    <a:pt x="512" y="268"/>
                    <a:pt x="512" y="1"/>
                    <a:pt x="3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Google Shape;695;p51">
              <a:extLst>
                <a:ext uri="{FF2B5EF4-FFF2-40B4-BE49-F238E27FC236}">
                  <a16:creationId xmlns:a16="http://schemas.microsoft.com/office/drawing/2014/main" id="{53C41DC6-5CC5-B338-2DD1-49DB27DD7634}"/>
                </a:ext>
              </a:extLst>
            </p:cNvPr>
            <p:cNvSpPr/>
            <p:nvPr/>
          </p:nvSpPr>
          <p:spPr>
            <a:xfrm>
              <a:off x="4920150" y="1991450"/>
              <a:ext cx="9225" cy="6700"/>
            </a:xfrm>
            <a:custGeom>
              <a:avLst/>
              <a:gdLst/>
              <a:ahLst/>
              <a:cxnLst/>
              <a:rect l="l" t="t" r="r" b="b"/>
              <a:pathLst>
                <a:path w="369" h="268" extrusionOk="0">
                  <a:moveTo>
                    <a:pt x="181" y="1"/>
                  </a:moveTo>
                  <a:cubicBezTo>
                    <a:pt x="0" y="1"/>
                    <a:pt x="0" y="268"/>
                    <a:pt x="181" y="268"/>
                  </a:cubicBezTo>
                  <a:lnTo>
                    <a:pt x="195" y="268"/>
                  </a:lnTo>
                  <a:cubicBezTo>
                    <a:pt x="368" y="268"/>
                    <a:pt x="368" y="1"/>
                    <a:pt x="1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42" name="Google Shape;692;p51">
            <a:extLst>
              <a:ext uri="{FF2B5EF4-FFF2-40B4-BE49-F238E27FC236}">
                <a16:creationId xmlns:a16="http://schemas.microsoft.com/office/drawing/2014/main" id="{1DA7642C-D2DF-F696-0852-B8966F6B67BC}"/>
              </a:ext>
            </a:extLst>
          </p:cNvPr>
          <p:cNvGrpSpPr/>
          <p:nvPr/>
        </p:nvGrpSpPr>
        <p:grpSpPr>
          <a:xfrm>
            <a:off x="7864728" y="5283366"/>
            <a:ext cx="2177559" cy="759037"/>
            <a:chOff x="4920150" y="1977875"/>
            <a:chExt cx="68525" cy="33800"/>
          </a:xfrm>
          <a:solidFill>
            <a:srgbClr val="A4E9FB"/>
          </a:solidFill>
        </p:grpSpPr>
        <p:sp>
          <p:nvSpPr>
            <p:cNvPr id="43" name="Google Shape;693;p51">
              <a:extLst>
                <a:ext uri="{FF2B5EF4-FFF2-40B4-BE49-F238E27FC236}">
                  <a16:creationId xmlns:a16="http://schemas.microsoft.com/office/drawing/2014/main" id="{C2D98FBB-9F67-0152-BBE0-9A4B38600851}"/>
                </a:ext>
              </a:extLst>
            </p:cNvPr>
            <p:cNvSpPr/>
            <p:nvPr/>
          </p:nvSpPr>
          <p:spPr>
            <a:xfrm>
              <a:off x="4949175" y="1977875"/>
              <a:ext cx="39500" cy="33800"/>
            </a:xfrm>
            <a:custGeom>
              <a:avLst/>
              <a:gdLst/>
              <a:ahLst/>
              <a:cxnLst/>
              <a:rect l="l" t="t" r="r" b="b"/>
              <a:pathLst>
                <a:path w="1580" h="1352" extrusionOk="0">
                  <a:moveTo>
                    <a:pt x="891" y="1"/>
                  </a:moveTo>
                  <a:cubicBezTo>
                    <a:pt x="859" y="1"/>
                    <a:pt x="828" y="12"/>
                    <a:pt x="801" y="32"/>
                  </a:cubicBezTo>
                  <a:cubicBezTo>
                    <a:pt x="743" y="89"/>
                    <a:pt x="743" y="176"/>
                    <a:pt x="801" y="226"/>
                  </a:cubicBezTo>
                  <a:lnTo>
                    <a:pt x="1039" y="472"/>
                  </a:lnTo>
                  <a:cubicBezTo>
                    <a:pt x="1068" y="493"/>
                    <a:pt x="1046" y="544"/>
                    <a:pt x="1010" y="544"/>
                  </a:cubicBezTo>
                  <a:lnTo>
                    <a:pt x="152" y="544"/>
                  </a:lnTo>
                  <a:cubicBezTo>
                    <a:pt x="147" y="543"/>
                    <a:pt x="143" y="543"/>
                    <a:pt x="139" y="543"/>
                  </a:cubicBezTo>
                  <a:cubicBezTo>
                    <a:pt x="66" y="543"/>
                    <a:pt x="14" y="598"/>
                    <a:pt x="8" y="666"/>
                  </a:cubicBezTo>
                  <a:cubicBezTo>
                    <a:pt x="0" y="746"/>
                    <a:pt x="65" y="811"/>
                    <a:pt x="145" y="811"/>
                  </a:cubicBezTo>
                  <a:lnTo>
                    <a:pt x="1010" y="811"/>
                  </a:lnTo>
                  <a:cubicBezTo>
                    <a:pt x="1046" y="811"/>
                    <a:pt x="1068" y="854"/>
                    <a:pt x="1039" y="883"/>
                  </a:cubicBezTo>
                  <a:lnTo>
                    <a:pt x="808" y="1113"/>
                  </a:lnTo>
                  <a:cubicBezTo>
                    <a:pt x="758" y="1164"/>
                    <a:pt x="751" y="1251"/>
                    <a:pt x="794" y="1308"/>
                  </a:cubicBezTo>
                  <a:cubicBezTo>
                    <a:pt x="823" y="1337"/>
                    <a:pt x="859" y="1351"/>
                    <a:pt x="895" y="1351"/>
                  </a:cubicBezTo>
                  <a:cubicBezTo>
                    <a:pt x="931" y="1351"/>
                    <a:pt x="967" y="1337"/>
                    <a:pt x="996" y="1308"/>
                  </a:cubicBezTo>
                  <a:lnTo>
                    <a:pt x="1522" y="774"/>
                  </a:lnTo>
                  <a:cubicBezTo>
                    <a:pt x="1580" y="717"/>
                    <a:pt x="1573" y="630"/>
                    <a:pt x="1522" y="573"/>
                  </a:cubicBezTo>
                  <a:lnTo>
                    <a:pt x="996" y="46"/>
                  </a:lnTo>
                  <a:cubicBezTo>
                    <a:pt x="965" y="15"/>
                    <a:pt x="928" y="1"/>
                    <a:pt x="8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694;p51">
              <a:extLst>
                <a:ext uri="{FF2B5EF4-FFF2-40B4-BE49-F238E27FC236}">
                  <a16:creationId xmlns:a16="http://schemas.microsoft.com/office/drawing/2014/main" id="{80B0EB93-0260-10B7-A24F-DB83CC80F8F6}"/>
                </a:ext>
              </a:extLst>
            </p:cNvPr>
            <p:cNvSpPr/>
            <p:nvPr/>
          </p:nvSpPr>
          <p:spPr>
            <a:xfrm>
              <a:off x="4931875" y="1991450"/>
              <a:ext cx="12825" cy="6700"/>
            </a:xfrm>
            <a:custGeom>
              <a:avLst/>
              <a:gdLst/>
              <a:ahLst/>
              <a:cxnLst/>
              <a:rect l="l" t="t" r="r" b="b"/>
              <a:pathLst>
                <a:path w="513" h="268" extrusionOk="0">
                  <a:moveTo>
                    <a:pt x="180" y="1"/>
                  </a:moveTo>
                  <a:cubicBezTo>
                    <a:pt x="0" y="1"/>
                    <a:pt x="0" y="268"/>
                    <a:pt x="180" y="268"/>
                  </a:cubicBezTo>
                  <a:lnTo>
                    <a:pt x="332" y="268"/>
                  </a:lnTo>
                  <a:cubicBezTo>
                    <a:pt x="512" y="268"/>
                    <a:pt x="512" y="1"/>
                    <a:pt x="3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" name="Google Shape;695;p51">
              <a:extLst>
                <a:ext uri="{FF2B5EF4-FFF2-40B4-BE49-F238E27FC236}">
                  <a16:creationId xmlns:a16="http://schemas.microsoft.com/office/drawing/2014/main" id="{9E3D3D73-7851-D32A-7B03-CBA18A3DF6AB}"/>
                </a:ext>
              </a:extLst>
            </p:cNvPr>
            <p:cNvSpPr/>
            <p:nvPr/>
          </p:nvSpPr>
          <p:spPr>
            <a:xfrm>
              <a:off x="4920150" y="1991450"/>
              <a:ext cx="9225" cy="6700"/>
            </a:xfrm>
            <a:custGeom>
              <a:avLst/>
              <a:gdLst/>
              <a:ahLst/>
              <a:cxnLst/>
              <a:rect l="l" t="t" r="r" b="b"/>
              <a:pathLst>
                <a:path w="369" h="268" extrusionOk="0">
                  <a:moveTo>
                    <a:pt x="181" y="1"/>
                  </a:moveTo>
                  <a:cubicBezTo>
                    <a:pt x="0" y="1"/>
                    <a:pt x="0" y="268"/>
                    <a:pt x="181" y="268"/>
                  </a:cubicBezTo>
                  <a:lnTo>
                    <a:pt x="195" y="268"/>
                  </a:lnTo>
                  <a:cubicBezTo>
                    <a:pt x="368" y="268"/>
                    <a:pt x="368" y="1"/>
                    <a:pt x="1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46" name="Google Shape;692;p51">
            <a:extLst>
              <a:ext uri="{FF2B5EF4-FFF2-40B4-BE49-F238E27FC236}">
                <a16:creationId xmlns:a16="http://schemas.microsoft.com/office/drawing/2014/main" id="{2D0E7241-7EC2-C6B1-F89D-64523B397EE8}"/>
              </a:ext>
            </a:extLst>
          </p:cNvPr>
          <p:cNvGrpSpPr/>
          <p:nvPr/>
        </p:nvGrpSpPr>
        <p:grpSpPr>
          <a:xfrm>
            <a:off x="7859089" y="6541271"/>
            <a:ext cx="2177559" cy="759037"/>
            <a:chOff x="4920150" y="1977875"/>
            <a:chExt cx="68525" cy="33800"/>
          </a:xfrm>
          <a:solidFill>
            <a:srgbClr val="3A94FB"/>
          </a:solidFill>
        </p:grpSpPr>
        <p:sp>
          <p:nvSpPr>
            <p:cNvPr id="47" name="Google Shape;693;p51">
              <a:extLst>
                <a:ext uri="{FF2B5EF4-FFF2-40B4-BE49-F238E27FC236}">
                  <a16:creationId xmlns:a16="http://schemas.microsoft.com/office/drawing/2014/main" id="{909F789A-1578-182F-218E-F2DFCA74F8B8}"/>
                </a:ext>
              </a:extLst>
            </p:cNvPr>
            <p:cNvSpPr/>
            <p:nvPr/>
          </p:nvSpPr>
          <p:spPr>
            <a:xfrm>
              <a:off x="4949175" y="1977875"/>
              <a:ext cx="39500" cy="33800"/>
            </a:xfrm>
            <a:custGeom>
              <a:avLst/>
              <a:gdLst/>
              <a:ahLst/>
              <a:cxnLst/>
              <a:rect l="l" t="t" r="r" b="b"/>
              <a:pathLst>
                <a:path w="1580" h="1352" extrusionOk="0">
                  <a:moveTo>
                    <a:pt x="891" y="1"/>
                  </a:moveTo>
                  <a:cubicBezTo>
                    <a:pt x="859" y="1"/>
                    <a:pt x="828" y="12"/>
                    <a:pt x="801" y="32"/>
                  </a:cubicBezTo>
                  <a:cubicBezTo>
                    <a:pt x="743" y="89"/>
                    <a:pt x="743" y="176"/>
                    <a:pt x="801" y="226"/>
                  </a:cubicBezTo>
                  <a:lnTo>
                    <a:pt x="1039" y="472"/>
                  </a:lnTo>
                  <a:cubicBezTo>
                    <a:pt x="1068" y="493"/>
                    <a:pt x="1046" y="544"/>
                    <a:pt x="1010" y="544"/>
                  </a:cubicBezTo>
                  <a:lnTo>
                    <a:pt x="152" y="544"/>
                  </a:lnTo>
                  <a:cubicBezTo>
                    <a:pt x="147" y="543"/>
                    <a:pt x="143" y="543"/>
                    <a:pt x="139" y="543"/>
                  </a:cubicBezTo>
                  <a:cubicBezTo>
                    <a:pt x="66" y="543"/>
                    <a:pt x="14" y="598"/>
                    <a:pt x="8" y="666"/>
                  </a:cubicBezTo>
                  <a:cubicBezTo>
                    <a:pt x="0" y="746"/>
                    <a:pt x="65" y="811"/>
                    <a:pt x="145" y="811"/>
                  </a:cubicBezTo>
                  <a:lnTo>
                    <a:pt x="1010" y="811"/>
                  </a:lnTo>
                  <a:cubicBezTo>
                    <a:pt x="1046" y="811"/>
                    <a:pt x="1068" y="854"/>
                    <a:pt x="1039" y="883"/>
                  </a:cubicBezTo>
                  <a:lnTo>
                    <a:pt x="808" y="1113"/>
                  </a:lnTo>
                  <a:cubicBezTo>
                    <a:pt x="758" y="1164"/>
                    <a:pt x="751" y="1251"/>
                    <a:pt x="794" y="1308"/>
                  </a:cubicBezTo>
                  <a:cubicBezTo>
                    <a:pt x="823" y="1337"/>
                    <a:pt x="859" y="1351"/>
                    <a:pt x="895" y="1351"/>
                  </a:cubicBezTo>
                  <a:cubicBezTo>
                    <a:pt x="931" y="1351"/>
                    <a:pt x="967" y="1337"/>
                    <a:pt x="996" y="1308"/>
                  </a:cubicBezTo>
                  <a:lnTo>
                    <a:pt x="1522" y="774"/>
                  </a:lnTo>
                  <a:cubicBezTo>
                    <a:pt x="1580" y="717"/>
                    <a:pt x="1573" y="630"/>
                    <a:pt x="1522" y="573"/>
                  </a:cubicBezTo>
                  <a:lnTo>
                    <a:pt x="996" y="46"/>
                  </a:lnTo>
                  <a:cubicBezTo>
                    <a:pt x="965" y="15"/>
                    <a:pt x="928" y="1"/>
                    <a:pt x="8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" name="Google Shape;694;p51">
              <a:extLst>
                <a:ext uri="{FF2B5EF4-FFF2-40B4-BE49-F238E27FC236}">
                  <a16:creationId xmlns:a16="http://schemas.microsoft.com/office/drawing/2014/main" id="{F0778168-AAD6-5FAC-B314-148FA72763CD}"/>
                </a:ext>
              </a:extLst>
            </p:cNvPr>
            <p:cNvSpPr/>
            <p:nvPr/>
          </p:nvSpPr>
          <p:spPr>
            <a:xfrm>
              <a:off x="4931875" y="1991450"/>
              <a:ext cx="12825" cy="6700"/>
            </a:xfrm>
            <a:custGeom>
              <a:avLst/>
              <a:gdLst/>
              <a:ahLst/>
              <a:cxnLst/>
              <a:rect l="l" t="t" r="r" b="b"/>
              <a:pathLst>
                <a:path w="513" h="268" extrusionOk="0">
                  <a:moveTo>
                    <a:pt x="180" y="1"/>
                  </a:moveTo>
                  <a:cubicBezTo>
                    <a:pt x="0" y="1"/>
                    <a:pt x="0" y="268"/>
                    <a:pt x="180" y="268"/>
                  </a:cubicBezTo>
                  <a:lnTo>
                    <a:pt x="332" y="268"/>
                  </a:lnTo>
                  <a:cubicBezTo>
                    <a:pt x="512" y="268"/>
                    <a:pt x="512" y="1"/>
                    <a:pt x="3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" name="Google Shape;695;p51">
              <a:extLst>
                <a:ext uri="{FF2B5EF4-FFF2-40B4-BE49-F238E27FC236}">
                  <a16:creationId xmlns:a16="http://schemas.microsoft.com/office/drawing/2014/main" id="{1C182804-9F1C-F260-86C4-E0DAADE597F4}"/>
                </a:ext>
              </a:extLst>
            </p:cNvPr>
            <p:cNvSpPr/>
            <p:nvPr/>
          </p:nvSpPr>
          <p:spPr>
            <a:xfrm>
              <a:off x="4920150" y="1991450"/>
              <a:ext cx="9225" cy="6700"/>
            </a:xfrm>
            <a:custGeom>
              <a:avLst/>
              <a:gdLst/>
              <a:ahLst/>
              <a:cxnLst/>
              <a:rect l="l" t="t" r="r" b="b"/>
              <a:pathLst>
                <a:path w="369" h="268" extrusionOk="0">
                  <a:moveTo>
                    <a:pt x="181" y="1"/>
                  </a:moveTo>
                  <a:cubicBezTo>
                    <a:pt x="0" y="1"/>
                    <a:pt x="0" y="268"/>
                    <a:pt x="181" y="268"/>
                  </a:cubicBezTo>
                  <a:lnTo>
                    <a:pt x="195" y="268"/>
                  </a:lnTo>
                  <a:cubicBezTo>
                    <a:pt x="368" y="268"/>
                    <a:pt x="368" y="1"/>
                    <a:pt x="1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50" name="Google Shape;692;p51">
            <a:extLst>
              <a:ext uri="{FF2B5EF4-FFF2-40B4-BE49-F238E27FC236}">
                <a16:creationId xmlns:a16="http://schemas.microsoft.com/office/drawing/2014/main" id="{AE197801-2C04-B0B8-E072-4BB59BFD7E8B}"/>
              </a:ext>
            </a:extLst>
          </p:cNvPr>
          <p:cNvGrpSpPr/>
          <p:nvPr/>
        </p:nvGrpSpPr>
        <p:grpSpPr>
          <a:xfrm>
            <a:off x="7859089" y="7675654"/>
            <a:ext cx="2177559" cy="759037"/>
            <a:chOff x="4920150" y="1977875"/>
            <a:chExt cx="68525" cy="33800"/>
          </a:xfrm>
          <a:solidFill>
            <a:srgbClr val="00206C"/>
          </a:solidFill>
        </p:grpSpPr>
        <p:sp>
          <p:nvSpPr>
            <p:cNvPr id="51" name="Google Shape;693;p51">
              <a:extLst>
                <a:ext uri="{FF2B5EF4-FFF2-40B4-BE49-F238E27FC236}">
                  <a16:creationId xmlns:a16="http://schemas.microsoft.com/office/drawing/2014/main" id="{881F12CA-24CD-3BB2-0A83-B392C315CDDA}"/>
                </a:ext>
              </a:extLst>
            </p:cNvPr>
            <p:cNvSpPr/>
            <p:nvPr/>
          </p:nvSpPr>
          <p:spPr>
            <a:xfrm>
              <a:off x="4949175" y="1977875"/>
              <a:ext cx="39500" cy="33800"/>
            </a:xfrm>
            <a:custGeom>
              <a:avLst/>
              <a:gdLst/>
              <a:ahLst/>
              <a:cxnLst/>
              <a:rect l="l" t="t" r="r" b="b"/>
              <a:pathLst>
                <a:path w="1580" h="1352" extrusionOk="0">
                  <a:moveTo>
                    <a:pt x="891" y="1"/>
                  </a:moveTo>
                  <a:cubicBezTo>
                    <a:pt x="859" y="1"/>
                    <a:pt x="828" y="12"/>
                    <a:pt x="801" y="32"/>
                  </a:cubicBezTo>
                  <a:cubicBezTo>
                    <a:pt x="743" y="89"/>
                    <a:pt x="743" y="176"/>
                    <a:pt x="801" y="226"/>
                  </a:cubicBezTo>
                  <a:lnTo>
                    <a:pt x="1039" y="472"/>
                  </a:lnTo>
                  <a:cubicBezTo>
                    <a:pt x="1068" y="493"/>
                    <a:pt x="1046" y="544"/>
                    <a:pt x="1010" y="544"/>
                  </a:cubicBezTo>
                  <a:lnTo>
                    <a:pt x="152" y="544"/>
                  </a:lnTo>
                  <a:cubicBezTo>
                    <a:pt x="147" y="543"/>
                    <a:pt x="143" y="543"/>
                    <a:pt x="139" y="543"/>
                  </a:cubicBezTo>
                  <a:cubicBezTo>
                    <a:pt x="66" y="543"/>
                    <a:pt x="14" y="598"/>
                    <a:pt x="8" y="666"/>
                  </a:cubicBezTo>
                  <a:cubicBezTo>
                    <a:pt x="0" y="746"/>
                    <a:pt x="65" y="811"/>
                    <a:pt x="145" y="811"/>
                  </a:cubicBezTo>
                  <a:lnTo>
                    <a:pt x="1010" y="811"/>
                  </a:lnTo>
                  <a:cubicBezTo>
                    <a:pt x="1046" y="811"/>
                    <a:pt x="1068" y="854"/>
                    <a:pt x="1039" y="883"/>
                  </a:cubicBezTo>
                  <a:lnTo>
                    <a:pt x="808" y="1113"/>
                  </a:lnTo>
                  <a:cubicBezTo>
                    <a:pt x="758" y="1164"/>
                    <a:pt x="751" y="1251"/>
                    <a:pt x="794" y="1308"/>
                  </a:cubicBezTo>
                  <a:cubicBezTo>
                    <a:pt x="823" y="1337"/>
                    <a:pt x="859" y="1351"/>
                    <a:pt x="895" y="1351"/>
                  </a:cubicBezTo>
                  <a:cubicBezTo>
                    <a:pt x="931" y="1351"/>
                    <a:pt x="967" y="1337"/>
                    <a:pt x="996" y="1308"/>
                  </a:cubicBezTo>
                  <a:lnTo>
                    <a:pt x="1522" y="774"/>
                  </a:lnTo>
                  <a:cubicBezTo>
                    <a:pt x="1580" y="717"/>
                    <a:pt x="1573" y="630"/>
                    <a:pt x="1522" y="573"/>
                  </a:cubicBezTo>
                  <a:lnTo>
                    <a:pt x="996" y="46"/>
                  </a:lnTo>
                  <a:cubicBezTo>
                    <a:pt x="965" y="15"/>
                    <a:pt x="928" y="1"/>
                    <a:pt x="8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" name="Google Shape;694;p51">
              <a:extLst>
                <a:ext uri="{FF2B5EF4-FFF2-40B4-BE49-F238E27FC236}">
                  <a16:creationId xmlns:a16="http://schemas.microsoft.com/office/drawing/2014/main" id="{A5DA5115-0F28-3319-C273-C0967FE79102}"/>
                </a:ext>
              </a:extLst>
            </p:cNvPr>
            <p:cNvSpPr/>
            <p:nvPr/>
          </p:nvSpPr>
          <p:spPr>
            <a:xfrm>
              <a:off x="4931875" y="1991450"/>
              <a:ext cx="12825" cy="6700"/>
            </a:xfrm>
            <a:custGeom>
              <a:avLst/>
              <a:gdLst/>
              <a:ahLst/>
              <a:cxnLst/>
              <a:rect l="l" t="t" r="r" b="b"/>
              <a:pathLst>
                <a:path w="513" h="268" extrusionOk="0">
                  <a:moveTo>
                    <a:pt x="180" y="1"/>
                  </a:moveTo>
                  <a:cubicBezTo>
                    <a:pt x="0" y="1"/>
                    <a:pt x="0" y="268"/>
                    <a:pt x="180" y="268"/>
                  </a:cubicBezTo>
                  <a:lnTo>
                    <a:pt x="332" y="268"/>
                  </a:lnTo>
                  <a:cubicBezTo>
                    <a:pt x="512" y="268"/>
                    <a:pt x="512" y="1"/>
                    <a:pt x="3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" name="Google Shape;695;p51">
              <a:extLst>
                <a:ext uri="{FF2B5EF4-FFF2-40B4-BE49-F238E27FC236}">
                  <a16:creationId xmlns:a16="http://schemas.microsoft.com/office/drawing/2014/main" id="{48284A42-374C-4323-2FEC-B539E647BB43}"/>
                </a:ext>
              </a:extLst>
            </p:cNvPr>
            <p:cNvSpPr/>
            <p:nvPr/>
          </p:nvSpPr>
          <p:spPr>
            <a:xfrm>
              <a:off x="4920150" y="1991450"/>
              <a:ext cx="9225" cy="6700"/>
            </a:xfrm>
            <a:custGeom>
              <a:avLst/>
              <a:gdLst/>
              <a:ahLst/>
              <a:cxnLst/>
              <a:rect l="l" t="t" r="r" b="b"/>
              <a:pathLst>
                <a:path w="369" h="268" extrusionOk="0">
                  <a:moveTo>
                    <a:pt x="181" y="1"/>
                  </a:moveTo>
                  <a:cubicBezTo>
                    <a:pt x="0" y="1"/>
                    <a:pt x="0" y="268"/>
                    <a:pt x="181" y="268"/>
                  </a:cubicBezTo>
                  <a:lnTo>
                    <a:pt x="195" y="268"/>
                  </a:lnTo>
                  <a:cubicBezTo>
                    <a:pt x="368" y="268"/>
                    <a:pt x="368" y="1"/>
                    <a:pt x="1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6F3225B8-120F-9690-AB88-5FDB41D3F647}"/>
              </a:ext>
            </a:extLst>
          </p:cNvPr>
          <p:cNvSpPr txBox="1"/>
          <p:nvPr/>
        </p:nvSpPr>
        <p:spPr>
          <a:xfrm>
            <a:off x="3016232" y="3367325"/>
            <a:ext cx="21049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" sz="2400" b="1" kern="0">
                <a:solidFill>
                  <a:srgbClr val="000000"/>
                </a:solidFill>
                <a:latin typeface="Arial"/>
                <a:ea typeface="Verdana" panose="020B0604030504040204" pitchFamily="34" charset="0"/>
                <a:cs typeface="Arial"/>
                <a:sym typeface="Mulish"/>
              </a:rPr>
              <a:t>PAM</a:t>
            </a:r>
            <a:endParaRPr lang="ru-RU" sz="2400" b="1" kern="0">
              <a:solidFill>
                <a:srgbClr val="000000"/>
              </a:solidFill>
              <a:latin typeface="Onest Regular" pitchFamily="2" charset="-52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17E8B1C-0BA2-8947-3DD3-28F4247CE985}"/>
              </a:ext>
            </a:extLst>
          </p:cNvPr>
          <p:cNvSpPr txBox="1"/>
          <p:nvPr/>
        </p:nvSpPr>
        <p:spPr>
          <a:xfrm>
            <a:off x="3088290" y="4451271"/>
            <a:ext cx="19608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ru-RU" sz="2400" b="1" kern="0" dirty="0">
                <a:solidFill>
                  <a:srgbClr val="000000"/>
                </a:solidFill>
                <a:latin typeface="Arial"/>
                <a:ea typeface="Verdana" panose="020B0604030504040204" pitchFamily="34" charset="0"/>
                <a:cs typeface="Arial"/>
                <a:sym typeface="Mulish"/>
              </a:rPr>
              <a:t>Т</a:t>
            </a:r>
            <a:r>
              <a:rPr lang="en" sz="2400" b="1" kern="0" dirty="0">
                <a:solidFill>
                  <a:srgbClr val="000000"/>
                </a:solidFill>
                <a:latin typeface="Arial"/>
                <a:ea typeface="Verdana" panose="020B0604030504040204" pitchFamily="34" charset="0"/>
                <a:cs typeface="Arial"/>
                <a:sym typeface="Mulish"/>
              </a:rPr>
              <a:t>AM </a:t>
            </a:r>
            <a:endParaRPr lang="ru-RU" sz="2400" b="1" kern="0" dirty="0">
              <a:solidFill>
                <a:srgbClr val="000000"/>
              </a:solidFill>
              <a:latin typeface="Arial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D760AB0-F505-0E9D-7161-7D81FAD9EBBC}"/>
              </a:ext>
            </a:extLst>
          </p:cNvPr>
          <p:cNvSpPr txBox="1"/>
          <p:nvPr/>
        </p:nvSpPr>
        <p:spPr>
          <a:xfrm>
            <a:off x="3088290" y="5353791"/>
            <a:ext cx="19608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600" b="1">
                <a:ea typeface="Verdana" panose="020B0604030504040204" pitchFamily="34" charset="0"/>
                <a:cs typeface="+mj-cs"/>
              </a:defRPr>
            </a:lvl1pPr>
          </a:lstStyle>
          <a:p>
            <a:pPr>
              <a:buClr>
                <a:srgbClr val="000000"/>
              </a:buClr>
              <a:buFont typeface="Arial"/>
              <a:buNone/>
            </a:pPr>
            <a:r>
              <a:rPr lang="en" sz="2400" kern="0">
                <a:solidFill>
                  <a:srgbClr val="000000"/>
                </a:solidFill>
                <a:latin typeface="Arial"/>
                <a:sym typeface="Mulish"/>
              </a:rPr>
              <a:t>SAM</a:t>
            </a:r>
            <a:endParaRPr lang="ru-RU" sz="2400" kern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B518F8F-C6FD-9E65-C183-F8D75EC76AE2}"/>
              </a:ext>
            </a:extLst>
          </p:cNvPr>
          <p:cNvSpPr txBox="1"/>
          <p:nvPr/>
        </p:nvSpPr>
        <p:spPr>
          <a:xfrm>
            <a:off x="2687096" y="6436345"/>
            <a:ext cx="27631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" sz="2400" b="1" kern="0">
                <a:solidFill>
                  <a:srgbClr val="FFFFFF"/>
                </a:solidFill>
                <a:latin typeface="Arial"/>
                <a:ea typeface="Verdana" panose="020B0604030504040204" pitchFamily="34" charset="0"/>
                <a:cs typeface="Arial"/>
                <a:sym typeface="Mulish"/>
              </a:rPr>
              <a:t>S</a:t>
            </a:r>
            <a:r>
              <a:rPr lang="en-US" sz="2400" b="1" kern="0">
                <a:solidFill>
                  <a:srgbClr val="FFFFFF"/>
                </a:solidFill>
                <a:latin typeface="Arial"/>
                <a:ea typeface="Verdana" panose="020B0604030504040204" pitchFamily="34" charset="0"/>
                <a:cs typeface="Arial"/>
                <a:sym typeface="Mulish"/>
              </a:rPr>
              <a:t>O</a:t>
            </a:r>
            <a:r>
              <a:rPr lang="en" sz="2400" b="1" kern="0">
                <a:solidFill>
                  <a:srgbClr val="FFFFFF"/>
                </a:solidFill>
                <a:latin typeface="Arial"/>
                <a:ea typeface="Verdana" panose="020B0604030504040204" pitchFamily="34" charset="0"/>
                <a:cs typeface="Arial"/>
                <a:sym typeface="Mulish"/>
              </a:rPr>
              <a:t>M</a:t>
            </a:r>
            <a:endParaRPr lang="ru-RU" sz="2400" b="1" kern="0">
              <a:solidFill>
                <a:srgbClr val="FFFFFF"/>
              </a:solidFill>
              <a:latin typeface="Arial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386728C-4922-1471-FBC8-46AE8A4A31CD}"/>
              </a:ext>
            </a:extLst>
          </p:cNvPr>
          <p:cNvSpPr txBox="1"/>
          <p:nvPr/>
        </p:nvSpPr>
        <p:spPr>
          <a:xfrm>
            <a:off x="10439400" y="4003598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kern="0" dirty="0">
                <a:effectLst/>
                <a:latin typeface="+mj-lt"/>
                <a:ea typeface="Times New Roman" panose="02020603050405020304" pitchFamily="18" charset="0"/>
              </a:rPr>
              <a:t>2,0 миллиарда долларов США</a:t>
            </a:r>
            <a:endParaRPr lang="ru-RU" sz="3200" dirty="0">
              <a:latin typeface="+mj-lt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E9880DB-97BF-594C-CA3B-D273C05EDE9F}"/>
              </a:ext>
            </a:extLst>
          </p:cNvPr>
          <p:cNvSpPr txBox="1"/>
          <p:nvPr/>
        </p:nvSpPr>
        <p:spPr>
          <a:xfrm>
            <a:off x="10439400" y="5292235"/>
            <a:ext cx="97923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kern="0" dirty="0">
                <a:latin typeface="+mj-lt"/>
              </a:rPr>
              <a:t>1,875 миллиарда долларов США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E854A0A-A46D-DC04-E1F2-05B0585DBF0D}"/>
              </a:ext>
            </a:extLst>
          </p:cNvPr>
          <p:cNvSpPr txBox="1"/>
          <p:nvPr/>
        </p:nvSpPr>
        <p:spPr>
          <a:xfrm>
            <a:off x="10036648" y="6533979"/>
            <a:ext cx="10116588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3200" kern="0">
                <a:latin typeface="+mj-lt"/>
              </a:rPr>
              <a:t>37,5-75 миллионов долларов США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82E5BB2-DD3D-0148-A11C-348B566A23E1}"/>
              </a:ext>
            </a:extLst>
          </p:cNvPr>
          <p:cNvSpPr txBox="1"/>
          <p:nvPr/>
        </p:nvSpPr>
        <p:spPr>
          <a:xfrm>
            <a:off x="10439400" y="7516563"/>
            <a:ext cx="747729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kern="0">
                <a:latin typeface="+mj-lt"/>
              </a:rPr>
              <a:t>1 миллиард долларов США для развивающихся рынков</a:t>
            </a:r>
          </a:p>
        </p:txBody>
      </p:sp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C29FF0A0-3E0F-005D-856D-1CD36284C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0318" y="1398672"/>
            <a:ext cx="1662506" cy="166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cture background">
            <a:extLst>
              <a:ext uri="{FF2B5EF4-FFF2-40B4-BE49-F238E27FC236}">
                <a16:creationId xmlns:a16="http://schemas.microsoft.com/office/drawing/2014/main" id="{D10212B3-07FA-90CA-2169-96119C11C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0816" y="1424158"/>
            <a:ext cx="1639134" cy="1639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6">
            <a:extLst>
              <a:ext uri="{FF2B5EF4-FFF2-40B4-BE49-F238E27FC236}">
                <a16:creationId xmlns:a16="http://schemas.microsoft.com/office/drawing/2014/main" id="{654E28BC-ABAE-CD37-652F-C837D8F44B7D}"/>
              </a:ext>
            </a:extLst>
          </p:cNvPr>
          <p:cNvSpPr txBox="1"/>
          <p:nvPr/>
        </p:nvSpPr>
        <p:spPr>
          <a:xfrm>
            <a:off x="8324787" y="21556"/>
            <a:ext cx="7429500" cy="9904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ru-RU" sz="4000" b="1" dirty="0">
                <a:solidFill>
                  <a:srgbClr val="004AAD"/>
                </a:solidFill>
                <a:latin typeface="Montserrat Classic Bold"/>
              </a:rPr>
              <a:t>Целевая аудитория</a:t>
            </a:r>
            <a:endParaRPr lang="en-US" sz="4000" b="1" dirty="0">
              <a:solidFill>
                <a:srgbClr val="004AAD"/>
              </a:solidFill>
              <a:latin typeface="Montserrat Classic Bold"/>
            </a:endParaRPr>
          </a:p>
        </p:txBody>
      </p:sp>
      <p:pic>
        <p:nvPicPr>
          <p:cNvPr id="2056" name="Picture 8" descr="Picture background">
            <a:extLst>
              <a:ext uri="{FF2B5EF4-FFF2-40B4-BE49-F238E27FC236}">
                <a16:creationId xmlns:a16="http://schemas.microsoft.com/office/drawing/2014/main" id="{F6EE256E-88E7-4D05-0B99-4FB777E63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4930" y="1401461"/>
            <a:ext cx="1662506" cy="166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562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457200" y="664367"/>
            <a:ext cx="13449300" cy="10529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000"/>
              </a:lnSpc>
            </a:pPr>
            <a:r>
              <a:rPr lang="ru-RU" sz="6600" b="1" dirty="0">
                <a:solidFill>
                  <a:srgbClr val="004AAD"/>
                </a:solidFill>
                <a:latin typeface="Montserrat Classic Bold"/>
              </a:rPr>
              <a:t>Финансовая модель</a:t>
            </a:r>
            <a:endParaRPr lang="en-US" sz="6600" b="1" dirty="0">
              <a:solidFill>
                <a:srgbClr val="004AAD"/>
              </a:solidFill>
              <a:latin typeface="Montserrat Classic Bold"/>
            </a:endParaRP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D0205F4A-6950-5BC9-9566-68839D1F2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715593" y="481804"/>
            <a:ext cx="2133600" cy="365125"/>
          </a:xfrm>
        </p:spPr>
        <p:txBody>
          <a:bodyPr vert="horz" lIns="91440" tIns="45720" rIns="91440" bIns="45720" rtlCol="0" anchor="ctr"/>
          <a:lstStyle/>
          <a:p>
            <a:fld id="{B6F15528-21DE-4FAA-801E-634DDDAF4B2B}" type="slidenum">
              <a:rPr lang="en-US" sz="2800" smtClean="0"/>
              <a:pPr/>
              <a:t>9</a:t>
            </a:fld>
            <a:endParaRPr lang="en-US" sz="2800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C6E31BD-3D25-2330-77DC-98A07D9D36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911790"/>
              </p:ext>
            </p:extLst>
          </p:nvPr>
        </p:nvGraphicFramePr>
        <p:xfrm>
          <a:off x="960549" y="2319109"/>
          <a:ext cx="15993671" cy="619221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80367">
                  <a:extLst>
                    <a:ext uri="{9D8B030D-6E8A-4147-A177-3AD203B41FA5}">
                      <a16:colId xmlns:a16="http://schemas.microsoft.com/office/drawing/2014/main" val="3796857437"/>
                    </a:ext>
                  </a:extLst>
                </a:gridCol>
                <a:gridCol w="1143919">
                  <a:extLst>
                    <a:ext uri="{9D8B030D-6E8A-4147-A177-3AD203B41FA5}">
                      <a16:colId xmlns:a16="http://schemas.microsoft.com/office/drawing/2014/main" val="3313128456"/>
                    </a:ext>
                  </a:extLst>
                </a:gridCol>
                <a:gridCol w="1143919">
                  <a:extLst>
                    <a:ext uri="{9D8B030D-6E8A-4147-A177-3AD203B41FA5}">
                      <a16:colId xmlns:a16="http://schemas.microsoft.com/office/drawing/2014/main" val="303188154"/>
                    </a:ext>
                  </a:extLst>
                </a:gridCol>
                <a:gridCol w="1059183">
                  <a:extLst>
                    <a:ext uri="{9D8B030D-6E8A-4147-A177-3AD203B41FA5}">
                      <a16:colId xmlns:a16="http://schemas.microsoft.com/office/drawing/2014/main" val="84006940"/>
                    </a:ext>
                  </a:extLst>
                </a:gridCol>
                <a:gridCol w="1143919">
                  <a:extLst>
                    <a:ext uri="{9D8B030D-6E8A-4147-A177-3AD203B41FA5}">
                      <a16:colId xmlns:a16="http://schemas.microsoft.com/office/drawing/2014/main" val="1354073849"/>
                    </a:ext>
                  </a:extLst>
                </a:gridCol>
                <a:gridCol w="1143919">
                  <a:extLst>
                    <a:ext uri="{9D8B030D-6E8A-4147-A177-3AD203B41FA5}">
                      <a16:colId xmlns:a16="http://schemas.microsoft.com/office/drawing/2014/main" val="2067071293"/>
                    </a:ext>
                  </a:extLst>
                </a:gridCol>
                <a:gridCol w="1059183">
                  <a:extLst>
                    <a:ext uri="{9D8B030D-6E8A-4147-A177-3AD203B41FA5}">
                      <a16:colId xmlns:a16="http://schemas.microsoft.com/office/drawing/2014/main" val="1242768158"/>
                    </a:ext>
                  </a:extLst>
                </a:gridCol>
                <a:gridCol w="1143919">
                  <a:extLst>
                    <a:ext uri="{9D8B030D-6E8A-4147-A177-3AD203B41FA5}">
                      <a16:colId xmlns:a16="http://schemas.microsoft.com/office/drawing/2014/main" val="1527165512"/>
                    </a:ext>
                  </a:extLst>
                </a:gridCol>
                <a:gridCol w="1143919">
                  <a:extLst>
                    <a:ext uri="{9D8B030D-6E8A-4147-A177-3AD203B41FA5}">
                      <a16:colId xmlns:a16="http://schemas.microsoft.com/office/drawing/2014/main" val="278323189"/>
                    </a:ext>
                  </a:extLst>
                </a:gridCol>
                <a:gridCol w="1122734">
                  <a:extLst>
                    <a:ext uri="{9D8B030D-6E8A-4147-A177-3AD203B41FA5}">
                      <a16:colId xmlns:a16="http://schemas.microsoft.com/office/drawing/2014/main" val="3240678129"/>
                    </a:ext>
                  </a:extLst>
                </a:gridCol>
                <a:gridCol w="1122734">
                  <a:extLst>
                    <a:ext uri="{9D8B030D-6E8A-4147-A177-3AD203B41FA5}">
                      <a16:colId xmlns:a16="http://schemas.microsoft.com/office/drawing/2014/main" val="607431040"/>
                    </a:ext>
                  </a:extLst>
                </a:gridCol>
                <a:gridCol w="1016816">
                  <a:extLst>
                    <a:ext uri="{9D8B030D-6E8A-4147-A177-3AD203B41FA5}">
                      <a16:colId xmlns:a16="http://schemas.microsoft.com/office/drawing/2014/main" val="805799860"/>
                    </a:ext>
                  </a:extLst>
                </a:gridCol>
                <a:gridCol w="1334570">
                  <a:extLst>
                    <a:ext uri="{9D8B030D-6E8A-4147-A177-3AD203B41FA5}">
                      <a16:colId xmlns:a16="http://schemas.microsoft.com/office/drawing/2014/main" val="3484593484"/>
                    </a:ext>
                  </a:extLst>
                </a:gridCol>
                <a:gridCol w="1334570">
                  <a:extLst>
                    <a:ext uri="{9D8B030D-6E8A-4147-A177-3AD203B41FA5}">
                      <a16:colId xmlns:a16="http://schemas.microsoft.com/office/drawing/2014/main" val="2371614798"/>
                    </a:ext>
                  </a:extLst>
                </a:gridCol>
              </a:tblGrid>
              <a:tr h="302627">
                <a:tc rowSpan="3">
                  <a:txBody>
                    <a:bodyPr/>
                    <a:lstStyle/>
                    <a:p>
                      <a:pPr marL="0" marR="0"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Месяц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UA`</a:t>
                      </a:r>
                      <a:endParaRPr lang="en-US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C</a:t>
                      </a:r>
                      <a:endParaRPr lang="en-US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B</a:t>
                      </a:r>
                      <a:endParaRPr lang="en-US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AVP</a:t>
                      </a:r>
                      <a:endParaRPr lang="en-US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COGS</a:t>
                      </a:r>
                      <a:endParaRPr lang="en-US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1COGS</a:t>
                      </a:r>
                      <a:endParaRPr lang="en-US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APC</a:t>
                      </a:r>
                      <a:endParaRPr lang="en-US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ARPC</a:t>
                      </a:r>
                      <a:endParaRPr lang="en-US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ARPU</a:t>
                      </a:r>
                      <a:endParaRPr lang="en-US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AC</a:t>
                      </a:r>
                      <a:endParaRPr lang="en-US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CAC</a:t>
                      </a:r>
                      <a:endParaRPr lang="en-US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CPA</a:t>
                      </a:r>
                      <a:endParaRPr lang="en-US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CM</a:t>
                      </a:r>
                      <a:endParaRPr lang="en-US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6064899"/>
                  </a:ext>
                </a:extLst>
              </a:tr>
              <a:tr h="10708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User Acquisition</a:t>
                      </a:r>
                      <a:endParaRPr lang="en-US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Conversion Rate</a:t>
                      </a:r>
                      <a:endParaRPr lang="en-US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Buyers</a:t>
                      </a:r>
                      <a:endParaRPr lang="en-US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Average Price</a:t>
                      </a:r>
                      <a:endParaRPr lang="en-US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Cost of Goods Sold</a:t>
                      </a:r>
                      <a:endParaRPr lang="en-US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First Sale Cogs</a:t>
                      </a:r>
                      <a:endParaRPr lang="en-US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Average Payment Count</a:t>
                      </a:r>
                      <a:endParaRPr lang="en-US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Average Revenue per Customer</a:t>
                      </a:r>
                      <a:endParaRPr lang="en-US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Average Revenue per User</a:t>
                      </a:r>
                      <a:endParaRPr lang="en-US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Acquisition Cost</a:t>
                      </a:r>
                      <a:endParaRPr lang="en-US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Customer Acquisition Cost</a:t>
                      </a:r>
                      <a:endParaRPr lang="en-US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Cost per Acquisition</a:t>
                      </a:r>
                      <a:endParaRPr lang="en-US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Contribution Margin</a:t>
                      </a:r>
                      <a:endParaRPr lang="en-US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187824"/>
                  </a:ext>
                </a:extLst>
              </a:tr>
              <a:tr h="16062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Количество привлеченных пользователей 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Конверсия 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Количество покупателей (первых покупок)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Средний чек заказа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Себестоимость проданных товаров 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Дополнительные расходы на первую продажу 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Среднее число платежей за выбранный период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Средний доход на одного клиента 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Средний доход на одного пользователя 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/>
                        </a:rPr>
                        <a:t>Маркетинговый бюджет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Стоимость привлечения одного клиента 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Стоимость привлечения одного пользователя 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Mulish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Маржинальная прибыль 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4445" marR="4445" marT="4445" marB="0" anchor="b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2669541"/>
                  </a:ext>
                </a:extLst>
              </a:tr>
              <a:tr h="535417"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1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200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19,00%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38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р.15 000,00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р.12 000,00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0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1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р.3 000,00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р.570,00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р.20 000,00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р.526,32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р.100,00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р.94 000,00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0676501"/>
                  </a:ext>
                </a:extLst>
              </a:tr>
              <a:tr h="535417"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2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250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19,00%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48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р.15 000,00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р.12 000,00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0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1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р.3 000,00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р.570,00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р.25 000,00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р.526,32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р.100,00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р.117 500,00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1815835"/>
                  </a:ext>
                </a:extLst>
              </a:tr>
              <a:tr h="535417"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3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300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19,00%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57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р.15 000,00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р.12 000,00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0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1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р.3 000,00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р.570,00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р.25 000,00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р.438,60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р.83,33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р.146 000,00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922725"/>
                  </a:ext>
                </a:extLst>
              </a:tr>
              <a:tr h="535417"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4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400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19,00%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76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р.15 000,00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р.12 000,00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0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1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р.3 000,00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р.570,00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р.25 000,00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р.328,95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р.62,50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р.203 000,00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7068055"/>
                  </a:ext>
                </a:extLst>
              </a:tr>
              <a:tr h="535417"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5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500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19,00%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95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р.15 000,00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р.12 000,00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0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1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р.3 000,00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р.570,00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р.25 000,00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р.263,16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р.50,00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р.260 000,00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7786728"/>
                  </a:ext>
                </a:extLst>
              </a:tr>
              <a:tr h="535417"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6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600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19,00%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114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р.15 000,00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р.12 000,00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0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1</a:t>
                      </a:r>
                      <a:endParaRPr lang="ru-RU" sz="900" b="0" i="0" u="none" strike="noStrike">
                        <a:effectLst/>
                        <a:latin typeface="Arial"/>
                        <a:cs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р.3 000,00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р.570,00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р.25 000,00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р.219,30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р.41,67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р.317 000,00</a:t>
                      </a:r>
                      <a:endParaRPr lang="ru-RU" sz="900" b="0" i="0" u="none" strike="noStrike">
                        <a:effectLst/>
                        <a:latin typeface="Arial"/>
                      </a:endParaRPr>
                    </a:p>
                  </a:txBody>
                  <a:tcPr marL="8255" marR="8255" marT="8255" marB="0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7679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5616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457200" y="664367"/>
            <a:ext cx="13449300" cy="10529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000"/>
              </a:lnSpc>
            </a:pPr>
            <a:r>
              <a:rPr lang="ru-RU" sz="6600" b="1" dirty="0">
                <a:solidFill>
                  <a:srgbClr val="004AAD"/>
                </a:solidFill>
                <a:latin typeface="Montserrat Classic Bold"/>
              </a:rPr>
              <a:t>Дорожная карта проекта </a:t>
            </a:r>
            <a:endParaRPr lang="en-US" sz="6600" b="1" dirty="0">
              <a:solidFill>
                <a:srgbClr val="004AAD"/>
              </a:solidFill>
              <a:latin typeface="Montserrat Classic Bold"/>
            </a:endParaRP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D0205F4A-6950-5BC9-9566-68839D1F2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715593" y="481804"/>
            <a:ext cx="2133600" cy="365125"/>
          </a:xfrm>
        </p:spPr>
        <p:txBody>
          <a:bodyPr vert="horz" lIns="91440" tIns="45720" rIns="91440" bIns="45720" rtlCol="0" anchor="ctr"/>
          <a:lstStyle/>
          <a:p>
            <a:fld id="{B6F15528-21DE-4FAA-801E-634DDDAF4B2B}" type="slidenum">
              <a:rPr lang="en-US" sz="2800" smtClean="0"/>
              <a:pPr/>
              <a:t>10</a:t>
            </a:fld>
            <a:endParaRPr lang="en-US" sz="2800" dirty="0"/>
          </a:p>
        </p:txBody>
      </p:sp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5F68B44F-CB6F-C24A-3D6E-8BFB389C7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67" b="94167" l="10000" r="90000">
                        <a14:foregroundMark x1="71111" y1="7833" x2="71111" y2="7833"/>
                        <a14:foregroundMark x1="77778" y1="33000" x2="77778" y2="33000"/>
                        <a14:foregroundMark x1="80333" y1="29667" x2="80333" y2="29667"/>
                        <a14:foregroundMark x1="80778" y1="29000" x2="80778" y2="29000"/>
                        <a14:foregroundMark x1="80556" y1="30333" x2="80556" y2="30333"/>
                        <a14:foregroundMark x1="80667" y1="31833" x2="80667" y2="31833"/>
                        <a14:foregroundMark x1="80778" y1="31167" x2="80778" y2="31167"/>
                        <a14:foregroundMark x1="65333" y1="52000" x2="65333" y2="52000"/>
                        <a14:foregroundMark x1="65889" y1="54333" x2="65889" y2="54333"/>
                        <a14:foregroundMark x1="52000" y1="80000" x2="52000" y2="80000"/>
                        <a14:foregroundMark x1="53111" y1="81333" x2="53111" y2="81333"/>
                        <a14:foregroundMark x1="51778" y1="70000" x2="51778" y2="70000"/>
                        <a14:foregroundMark x1="51333" y1="71667" x2="51333" y2="71667"/>
                        <a14:foregroundMark x1="17444" y1="92500" x2="17444" y2="92500"/>
                        <a14:foregroundMark x1="16667" y1="85667" x2="16667" y2="85667"/>
                        <a14:foregroundMark x1="21000" y1="94167" x2="21000" y2="94167"/>
                        <a14:backgroundMark x1="43889" y1="33167" x2="43889" y2="33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245" y="2000083"/>
            <a:ext cx="10397124" cy="69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664517-3D72-0CC2-C146-89F7E82D1EEC}"/>
              </a:ext>
            </a:extLst>
          </p:cNvPr>
          <p:cNvSpPr txBox="1"/>
          <p:nvPr/>
        </p:nvSpPr>
        <p:spPr>
          <a:xfrm>
            <a:off x="13906500" y="726503"/>
            <a:ext cx="9169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4000" b="1" dirty="0"/>
              <a:t>KPI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96211E7C-9F93-3375-7FED-6CF516B39581}"/>
              </a:ext>
            </a:extLst>
          </p:cNvPr>
          <p:cNvSpPr/>
          <p:nvPr/>
        </p:nvSpPr>
        <p:spPr>
          <a:xfrm>
            <a:off x="15137566" y="1771403"/>
            <a:ext cx="2895600" cy="28956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Разработка и тестирование рабочего прототипа 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</a:rPr>
              <a:t>(до 6 месяца)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DC60EB2A-9186-3E20-52D4-0DC30B10F913}"/>
              </a:ext>
            </a:extLst>
          </p:cNvPr>
          <p:cNvSpPr/>
          <p:nvPr/>
        </p:nvSpPr>
        <p:spPr>
          <a:xfrm>
            <a:off x="12565159" y="3361003"/>
            <a:ext cx="2895600" cy="28956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Успешная сертификация и выход на рынок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</a:rPr>
              <a:t>(до 12 месяца)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3C54DF2D-1D26-C460-B327-EC853C29676E}"/>
              </a:ext>
            </a:extLst>
          </p:cNvPr>
          <p:cNvSpPr/>
          <p:nvPr/>
        </p:nvSpPr>
        <p:spPr>
          <a:xfrm>
            <a:off x="15137566" y="4882769"/>
            <a:ext cx="2895600" cy="28956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Привлечение 5+ первых клиентов к 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</a:rPr>
              <a:t>12 месяцу.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E0F81ED5-3F4C-B110-086C-515B3DB628E9}"/>
              </a:ext>
            </a:extLst>
          </p:cNvPr>
          <p:cNvSpPr/>
          <p:nvPr/>
        </p:nvSpPr>
        <p:spPr>
          <a:xfrm>
            <a:off x="12458700" y="6472369"/>
            <a:ext cx="2895600" cy="28956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Массовое производство и реализация 500+ устройств к 18 месяцу.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6447A4C-FF24-A4D8-2B85-98529A20C480}"/>
              </a:ext>
            </a:extLst>
          </p:cNvPr>
          <p:cNvSpPr/>
          <p:nvPr/>
        </p:nvSpPr>
        <p:spPr>
          <a:xfrm>
            <a:off x="304800" y="2400300"/>
            <a:ext cx="4876800" cy="10529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Исследования и анализ (0-3 месяц)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34A6AFA-F661-A778-F3F4-19D80533D41A}"/>
              </a:ext>
            </a:extLst>
          </p:cNvPr>
          <p:cNvSpPr/>
          <p:nvPr/>
        </p:nvSpPr>
        <p:spPr>
          <a:xfrm>
            <a:off x="1219200" y="3755886"/>
            <a:ext cx="4876800" cy="10529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Разработка прототипа (3-6 месяц)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1BFC708-6ED3-AA4D-72A7-C5B01692009F}"/>
              </a:ext>
            </a:extLst>
          </p:cNvPr>
          <p:cNvSpPr/>
          <p:nvPr/>
        </p:nvSpPr>
        <p:spPr>
          <a:xfrm>
            <a:off x="2133600" y="5226511"/>
            <a:ext cx="4876800" cy="10529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Лабораторные и полевые испытания (6-9 месяц)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B014488-361F-8D0B-04CA-2FE49DB0C9E4}"/>
              </a:ext>
            </a:extLst>
          </p:cNvPr>
          <p:cNvSpPr/>
          <p:nvPr/>
        </p:nvSpPr>
        <p:spPr>
          <a:xfrm>
            <a:off x="457200" y="6699384"/>
            <a:ext cx="4876800" cy="10529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Сертификация и запуск пилотных продаж (9-12 месяц)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004B1B9-3F82-1896-9909-9BAD9FA1DA3E}"/>
              </a:ext>
            </a:extLst>
          </p:cNvPr>
          <p:cNvSpPr/>
          <p:nvPr/>
        </p:nvSpPr>
        <p:spPr>
          <a:xfrm>
            <a:off x="-17677" y="8181251"/>
            <a:ext cx="4876800" cy="10529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Масштабирование (12-18 месяц)</a:t>
            </a:r>
          </a:p>
        </p:txBody>
      </p:sp>
    </p:spTree>
    <p:extLst>
      <p:ext uri="{BB962C8B-B14F-4D97-AF65-F5344CB8AC3E}">
        <p14:creationId xmlns:p14="http://schemas.microsoft.com/office/powerpoint/2010/main" val="1034126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4F7A9-E2C7-A7D5-B7CA-791450544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236CFFF-8E1C-3552-1253-7C9B1005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6144593">
            <a:off x="11175057" y="-2036492"/>
            <a:ext cx="17617704" cy="17617704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43A4B5A5-7FA2-44AC-20B1-DC800BE63C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4662819">
            <a:off x="8489744" y="-2841143"/>
            <a:ext cx="12794948" cy="8828634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8CF8C613-C9FA-EB1B-9F4D-E84037C853A5}"/>
              </a:ext>
            </a:extLst>
          </p:cNvPr>
          <p:cNvSpPr txBox="1"/>
          <p:nvPr/>
        </p:nvSpPr>
        <p:spPr>
          <a:xfrm>
            <a:off x="769882" y="654753"/>
            <a:ext cx="13784317" cy="10767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000"/>
              </a:lnSpc>
            </a:pPr>
            <a:r>
              <a:rPr lang="ru-RU" sz="6600" b="1">
                <a:solidFill>
                  <a:srgbClr val="004AAD"/>
                </a:solidFill>
              </a:rPr>
              <a:t>Команда проекта</a:t>
            </a:r>
            <a:endParaRPr lang="en-US" sz="6600" b="1">
              <a:solidFill>
                <a:srgbClr val="004AAD"/>
              </a:solidFill>
              <a:latin typeface="Montserrat Classic Bold"/>
            </a:endParaRPr>
          </a:p>
        </p:txBody>
      </p:sp>
      <p:pic>
        <p:nvPicPr>
          <p:cNvPr id="14" name="Picture 14">
            <a:extLst>
              <a:ext uri="{FF2B5EF4-FFF2-40B4-BE49-F238E27FC236}">
                <a16:creationId xmlns:a16="http://schemas.microsoft.com/office/drawing/2014/main" id="{B5BD075E-7DB1-C2DD-6EF2-6BF76096C7C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8905814" flipH="1">
            <a:off x="-4680458" y="9149223"/>
            <a:ext cx="11300655" cy="9184351"/>
          </a:xfrm>
          <a:prstGeom prst="rect">
            <a:avLst/>
          </a:prstGeom>
        </p:spPr>
      </p:pic>
      <p:sp>
        <p:nvSpPr>
          <p:cNvPr id="22" name="Номер слайда 21">
            <a:extLst>
              <a:ext uri="{FF2B5EF4-FFF2-40B4-BE49-F238E27FC236}">
                <a16:creationId xmlns:a16="http://schemas.microsoft.com/office/drawing/2014/main" id="{DA559187-5852-F5BB-07ED-22A50908A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935675" y="289628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z="2800" smtClean="0"/>
              <a:pPr/>
              <a:t>11</a:t>
            </a:fld>
            <a:endParaRPr lang="en-US" sz="2800"/>
          </a:p>
        </p:txBody>
      </p:sp>
      <p:pic>
        <p:nvPicPr>
          <p:cNvPr id="5" name="Рисунок 4" descr="Изображение выглядит как текст, одежда, Человеческое лицо, костюм&#10;&#10;Автоматически созданное описание">
            <a:extLst>
              <a:ext uri="{FF2B5EF4-FFF2-40B4-BE49-F238E27FC236}">
                <a16:creationId xmlns:a16="http://schemas.microsoft.com/office/drawing/2014/main" id="{BD17E8BE-9409-D734-3988-4F0F7B88EDF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41" t="19721" r="32153" b="33176"/>
          <a:stretch/>
        </p:blipFill>
        <p:spPr>
          <a:xfrm>
            <a:off x="304800" y="2264362"/>
            <a:ext cx="2778726" cy="278443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FD6D625-F503-A474-2117-5E1AA93B8D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93"/>
          <a:stretch/>
        </p:blipFill>
        <p:spPr bwMode="auto">
          <a:xfrm>
            <a:off x="6172200" y="2122778"/>
            <a:ext cx="2783369" cy="3187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екст 2">
            <a:extLst>
              <a:ext uri="{FF2B5EF4-FFF2-40B4-BE49-F238E27FC236}">
                <a16:creationId xmlns:a16="http://schemas.microsoft.com/office/drawing/2014/main" id="{6E4C556B-D390-DD4E-D4F3-2C1283139884}"/>
              </a:ext>
            </a:extLst>
          </p:cNvPr>
          <p:cNvSpPr txBox="1">
            <a:spLocks/>
          </p:cNvSpPr>
          <p:nvPr/>
        </p:nvSpPr>
        <p:spPr>
          <a:xfrm>
            <a:off x="2362200" y="2681636"/>
            <a:ext cx="4447726" cy="18185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/>
              <a:t>Сметанин Илья Алексеевич</a:t>
            </a:r>
          </a:p>
          <a:p>
            <a:pPr marL="0" indent="0" algn="ctr">
              <a:buNone/>
            </a:pPr>
            <a:r>
              <a:rPr lang="ru-RU" dirty="0">
                <a:highlight>
                  <a:srgbClr val="FFFF00"/>
                </a:highlight>
              </a:rPr>
              <a:t>Автор проекта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9AEE990C-6F80-A81B-8C89-251C37D64A1A}"/>
              </a:ext>
            </a:extLst>
          </p:cNvPr>
          <p:cNvSpPr txBox="1">
            <a:spLocks/>
          </p:cNvSpPr>
          <p:nvPr/>
        </p:nvSpPr>
        <p:spPr>
          <a:xfrm>
            <a:off x="8610600" y="2431982"/>
            <a:ext cx="3767370" cy="247825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/>
              <a:t>Сметанин Егор Алексеевич</a:t>
            </a:r>
          </a:p>
          <a:p>
            <a:pPr marL="0" indent="0" algn="ctr">
              <a:buNone/>
            </a:pPr>
            <a:r>
              <a:rPr lang="ru-RU" dirty="0">
                <a:highlight>
                  <a:srgbClr val="FFFF00"/>
                </a:highlight>
              </a:rPr>
              <a:t>Бизнес аналитик</a:t>
            </a:r>
          </a:p>
        </p:txBody>
      </p:sp>
      <p:sp>
        <p:nvSpPr>
          <p:cNvPr id="10" name="Текст 2">
            <a:extLst>
              <a:ext uri="{FF2B5EF4-FFF2-40B4-BE49-F238E27FC236}">
                <a16:creationId xmlns:a16="http://schemas.microsoft.com/office/drawing/2014/main" id="{6CCC9A03-0FB8-A8D6-57D4-654125196138}"/>
              </a:ext>
            </a:extLst>
          </p:cNvPr>
          <p:cNvSpPr txBox="1">
            <a:spLocks/>
          </p:cNvSpPr>
          <p:nvPr/>
        </p:nvSpPr>
        <p:spPr>
          <a:xfrm>
            <a:off x="6019800" y="6337858"/>
            <a:ext cx="2936112" cy="247825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/>
              <a:t>Кузнецова Анна Алексеевна</a:t>
            </a:r>
          </a:p>
          <a:p>
            <a:pPr marL="0" indent="0" algn="ctr">
              <a:buNone/>
            </a:pPr>
            <a:r>
              <a:rPr lang="ru-RU" dirty="0">
                <a:highlight>
                  <a:srgbClr val="FFFF00"/>
                </a:highlight>
              </a:rPr>
              <a:t>Маркетолог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2B8F70B4-B1CD-50AA-EA84-45D97F135C42}"/>
              </a:ext>
            </a:extLst>
          </p:cNvPr>
          <p:cNvSpPr txBox="1">
            <a:spLocks/>
          </p:cNvSpPr>
          <p:nvPr/>
        </p:nvSpPr>
        <p:spPr>
          <a:xfrm>
            <a:off x="-76200" y="6772360"/>
            <a:ext cx="3537766" cy="27844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/>
              <a:t>Патрикеев Антон Александрович</a:t>
            </a:r>
          </a:p>
          <a:p>
            <a:pPr marL="0" indent="0" algn="ctr">
              <a:buNone/>
            </a:pPr>
            <a:r>
              <a:rPr lang="en-US" dirty="0">
                <a:highlight>
                  <a:srgbClr val="FFFF00"/>
                </a:highlight>
              </a:rPr>
              <a:t>Back-end </a:t>
            </a:r>
            <a:r>
              <a:rPr lang="ru-RU" dirty="0">
                <a:highlight>
                  <a:srgbClr val="FFFF00"/>
                </a:highlight>
              </a:rPr>
              <a:t>разработчик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B410DC05-B233-6C92-433D-4EACE9F8B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5800" y="2101906"/>
            <a:ext cx="3046034" cy="3046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Текст 2">
            <a:extLst>
              <a:ext uri="{FF2B5EF4-FFF2-40B4-BE49-F238E27FC236}">
                <a16:creationId xmlns:a16="http://schemas.microsoft.com/office/drawing/2014/main" id="{A2DA2B45-46BC-CC2B-591C-A546B64ADD6C}"/>
              </a:ext>
            </a:extLst>
          </p:cNvPr>
          <p:cNvSpPr txBox="1">
            <a:spLocks/>
          </p:cNvSpPr>
          <p:nvPr/>
        </p:nvSpPr>
        <p:spPr>
          <a:xfrm>
            <a:off x="15165766" y="2400300"/>
            <a:ext cx="3046034" cy="247825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/>
              <a:t>Синельников Антон Олегович</a:t>
            </a:r>
          </a:p>
          <a:p>
            <a:pPr marL="0" indent="0" algn="ctr">
              <a:buNone/>
            </a:pPr>
            <a:r>
              <a:rPr lang="ru-RU" dirty="0">
                <a:highlight>
                  <a:srgbClr val="FFFF00"/>
                </a:highlight>
              </a:rPr>
              <a:t>Тимлид</a:t>
            </a: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9AD35B48-43EF-C0A0-E339-B0832B16EBFF}"/>
              </a:ext>
            </a:extLst>
          </p:cNvPr>
          <p:cNvSpPr txBox="1">
            <a:spLocks/>
          </p:cNvSpPr>
          <p:nvPr/>
        </p:nvSpPr>
        <p:spPr>
          <a:xfrm>
            <a:off x="11963400" y="6286500"/>
            <a:ext cx="3046034" cy="247825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/>
              <a:t>Гутьеррес </a:t>
            </a:r>
            <a:r>
              <a:rPr lang="ru-RU" dirty="0" err="1"/>
              <a:t>Бенавидес</a:t>
            </a:r>
            <a:r>
              <a:rPr lang="ru-RU" dirty="0"/>
              <a:t> Эстебан </a:t>
            </a:r>
            <a:r>
              <a:rPr lang="ru-RU" dirty="0" err="1"/>
              <a:t>Хосуэ</a:t>
            </a:r>
            <a:endParaRPr lang="en-GB" dirty="0"/>
          </a:p>
          <a:p>
            <a:pPr marL="0" indent="0" algn="ctr">
              <a:buNone/>
            </a:pPr>
            <a:r>
              <a:rPr lang="ru-RU" dirty="0">
                <a:highlight>
                  <a:srgbClr val="FFFF00"/>
                </a:highlight>
              </a:rPr>
              <a:t>Продуктовый менеджер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3B63C03-7EF1-B737-9777-81D956AD364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799535" y="6248400"/>
            <a:ext cx="3329911" cy="332991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1D67AD2-10D5-0BC1-19DA-7E482443B4B6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23166" t="31442" r="4312" b="16997"/>
          <a:stretch>
            <a:fillRect/>
          </a:stretch>
        </p:blipFill>
        <p:spPr>
          <a:xfrm>
            <a:off x="8744708" y="5595774"/>
            <a:ext cx="3329911" cy="4073648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Человеческое лицо, человек, портрет, Лоб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752F1D3-7EF8-A506-3D2F-F4D3E22B1A4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" t="660"/>
          <a:stretch/>
        </p:blipFill>
        <p:spPr>
          <a:xfrm>
            <a:off x="3278566" y="5869253"/>
            <a:ext cx="3039766" cy="391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593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111642">
            <a:off x="11313559" y="3230025"/>
            <a:ext cx="10443683" cy="848786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318441" y="9258300"/>
            <a:ext cx="9727319" cy="3106962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4114800" y="4457700"/>
            <a:ext cx="11963400" cy="1015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6600" b="1" dirty="0">
                <a:solidFill>
                  <a:srgbClr val="004AAD"/>
                </a:solidFill>
                <a:latin typeface="Montserrat Classic Bold"/>
              </a:rPr>
              <a:t>Благодарю за внимание!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5011B13-8653-665E-94DD-7A21FF529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586" y="696599"/>
            <a:ext cx="3714750" cy="122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A2D97B1-2411-3058-8E38-EBA1FDA7D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849600" y="1905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z="2800" smtClean="0"/>
              <a:pPr/>
              <a:t>12</a:t>
            </a:fld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67914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4027</TotalTime>
  <Words>870</Words>
  <Application>Microsoft Office PowerPoint</Application>
  <PresentationFormat>Произвольный</PresentationFormat>
  <Paragraphs>267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Montserrat Classic Bold</vt:lpstr>
      <vt:lpstr>Arial</vt:lpstr>
      <vt:lpstr>Mulish</vt:lpstr>
      <vt:lpstr>Onest Regular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and Minimal Company Profile Presentation</dc:title>
  <dc:creator>Илья</dc:creator>
  <cp:lastModifiedBy>Сметанин Илья Алексеевич</cp:lastModifiedBy>
  <cp:revision>33</cp:revision>
  <dcterms:created xsi:type="dcterms:W3CDTF">2006-08-16T00:00:00Z</dcterms:created>
  <dcterms:modified xsi:type="dcterms:W3CDTF">2025-09-10T12:00:57Z</dcterms:modified>
  <dc:identifier>DAFg_TSxaCg</dc:identifier>
</cp:coreProperties>
</file>