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60" r:id="rId3"/>
    <p:sldId id="262" r:id="rId4"/>
    <p:sldId id="263" r:id="rId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87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5" cy="6369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Автор и дата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3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3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презентации</a:t>
            </a:r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Авокадо и лаймы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2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Автор и дата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Уровень текста 1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презентации</a:t>
            </a:r>
          </a:p>
        </p:txBody>
      </p:sp>
      <p:sp>
        <p:nvSpPr>
          <p:cNvPr id="2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арелка с рублеными котлетами из лосося, салатом и хумусом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3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Заголовок слайда</a:t>
            </a:r>
          </a:p>
        </p:txBody>
      </p:sp>
      <p:sp>
        <p:nvSpPr>
          <p:cNvPr id="3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4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Уровень текста 1…"/>
          <p:cNvSpPr txBox="1">
            <a:spLocks noGrp="1"/>
          </p:cNvSpPr>
          <p:nvPr>
            <p:ph type="body" idx="21" hasCustomPrompt="1"/>
          </p:nvPr>
        </p:nvSpPr>
        <p:spPr>
          <a:xfrm>
            <a:off x="1206500" y="4248503"/>
            <a:ext cx="21971000" cy="8256015"/>
          </a:xfrm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2"/>
          </a:xfrm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62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6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, видео — мелк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2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2"/>
          </a:xfrm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7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7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 видеотрансляция — круп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2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2"/>
          </a:xfrm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8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8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Заголовок раздела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Заголовок раздела</a:t>
            </a:r>
          </a:p>
        </p:txBody>
      </p:sp>
      <p:sp>
        <p:nvSpPr>
          <p:cNvPr id="9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1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10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Заголовок повестки дня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Заголовок повестки дня</a:t>
            </a:r>
          </a:p>
        </p:txBody>
      </p:sp>
      <p:sp>
        <p:nvSpPr>
          <p:cNvPr id="109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повестки дня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Уровень текста 1…"/>
          <p:cNvSpPr txBox="1">
            <a:spLocks noGrp="1"/>
          </p:cNvSpPr>
          <p:nvPr>
            <p:ph type="body" idx="21" hasCustomPrompt="1"/>
          </p:nvPr>
        </p:nvSpPr>
        <p:spPr>
          <a:xfrm>
            <a:off x="1206500" y="4248503"/>
            <a:ext cx="21971000" cy="8256015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99"/>
            </a:lvl1pPr>
          </a:lstStyle>
          <a:p>
            <a:r>
              <a:t>Темы повестки дня</a:t>
            </a:r>
          </a:p>
        </p:txBody>
      </p:sp>
      <p:sp>
        <p:nvSpPr>
          <p:cNvPr id="1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Информационное сообщение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5"/>
            <a:ext cx="21971000" cy="7241587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Информация о факте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Информация о факте</a:t>
            </a:r>
          </a:p>
        </p:txBody>
      </p:sp>
      <p:sp>
        <p:nvSpPr>
          <p:cNvPr id="12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3" y="10675453"/>
            <a:ext cx="20200055" cy="6369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Авторство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6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2"/>
          </a:xfrm>
          <a:prstGeom prst="rect">
            <a:avLst/>
          </a:prstGeom>
        </p:spPr>
        <p:txBody>
          <a:bodyPr numCol="1" spcCol="38100"/>
          <a:lstStyle>
            <a:lvl1pPr marL="300875" indent="-131851">
              <a:spcBef>
                <a:spcPts val="0"/>
              </a:spcBef>
              <a:buSzTx/>
              <a:buNone/>
              <a:defRPr sz="8500" spc="-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«Важная цитата»</a:t>
            </a:r>
          </a:p>
        </p:txBody>
      </p:sp>
      <p:sp>
        <p:nvSpPr>
          <p:cNvPr id="13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Миска салата с жареным рисом, варёными яйцами и палочками для еды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45" name="Тарелка с рублеными котлетами из лосося, салатом и хумусом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46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4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миска салата с жареным рисом, варёными яйцами и палочками для еды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titleStyle>
    <p:bodyStyle>
      <a:lvl1pPr marL="609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1219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828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2438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30480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3657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4267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4876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5486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3352800" y="5429250"/>
            <a:ext cx="14976731" cy="1828801"/>
          </a:xfrm>
          <a:prstGeom prst="rect">
            <a:avLst/>
          </a:prstGeom>
        </p:spPr>
        <p:txBody>
          <a:bodyPr lIns="45699" tIns="45699" rIns="45699" bIns="45699">
            <a:normAutofit/>
          </a:bodyPr>
          <a:lstStyle/>
          <a:p>
            <a:pPr algn="ctr"/>
            <a:r>
              <a:rPr lang="ru-RU" sz="6600" dirty="0"/>
              <a:t>Фотопроект «ЗА ТЕНЬЮ УЛЫБКИ»</a:t>
            </a:r>
          </a:p>
        </p:txBody>
      </p:sp>
      <p:pic>
        <p:nvPicPr>
          <p:cNvPr id="250" name="Рисунок 7" descr="Рисунок 7"/>
          <p:cNvPicPr>
            <a:picLocks noChangeAspect="1"/>
          </p:cNvPicPr>
          <p:nvPr/>
        </p:nvPicPr>
        <p:blipFill>
          <a:blip r:embed="rId2">
            <a:extLst/>
          </a:blip>
          <a:srcRect l="5218" b="20483"/>
          <a:stretch>
            <a:fillRect/>
          </a:stretch>
        </p:blipFill>
        <p:spPr>
          <a:xfrm>
            <a:off x="0" y="11715029"/>
            <a:ext cx="3494725" cy="200097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1" name="Рисунок 1" descr="Рисунок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091046" y="11487394"/>
            <a:ext cx="4292955" cy="22286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258" name="object 14" descr="object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22618" y="685151"/>
            <a:ext cx="601905" cy="627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9" name="object 15" descr="object 1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5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260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261" name="object 17" descr="object 17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2" name="object 18" descr="object 18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3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64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269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265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66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67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68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270" name="object 22" descr="object 22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71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72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73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274" name="object 26" descr="object 26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76" name="Целевая аудитория и проблема"/>
          <p:cNvSpPr txBox="1">
            <a:spLocks noGrp="1"/>
          </p:cNvSpPr>
          <p:nvPr>
            <p:ph type="title"/>
          </p:nvPr>
        </p:nvSpPr>
        <p:spPr>
          <a:xfrm>
            <a:off x="1369545" y="1302645"/>
            <a:ext cx="6444004" cy="1828801"/>
          </a:xfrm>
          <a:prstGeom prst="rect">
            <a:avLst/>
          </a:prstGeom>
        </p:spPr>
        <p:txBody>
          <a:bodyPr lIns="45699" tIns="45699" rIns="45699" bIns="45699"/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t>Целевая аудитория и проблема</a:t>
            </a:r>
          </a:p>
        </p:txBody>
      </p:sp>
      <p:pic>
        <p:nvPicPr>
          <p:cNvPr id="282" name="Рисунок 4" descr="Рисунок 4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0" y="12129626"/>
            <a:ext cx="3055824" cy="158637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1369544" y="3621471"/>
            <a:ext cx="22233405" cy="79970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just"/>
            <a:r>
              <a:rPr lang="ru-RU" sz="4000" dirty="0"/>
              <a:t>Проект "За тенью улыбки" решает </a:t>
            </a:r>
            <a:r>
              <a:rPr lang="ru-RU" sz="4000" b="1" dirty="0"/>
              <a:t>проблему социальной изоляции и одиночества пожилых людей</a:t>
            </a:r>
            <a:r>
              <a:rPr lang="ru-RU" sz="4000" dirty="0"/>
              <a:t> в Санкт-Петербурге. </a:t>
            </a:r>
            <a:endParaRPr lang="ru-RU" sz="4000" dirty="0" smtClean="0"/>
          </a:p>
          <a:p>
            <a:pPr algn="just"/>
            <a:r>
              <a:rPr lang="ru-RU" sz="4000" dirty="0" smtClean="0"/>
              <a:t>Он </a:t>
            </a:r>
            <a:r>
              <a:rPr lang="ru-RU" sz="4000" dirty="0"/>
              <a:t>направлен на следующие группы потребителей: </a:t>
            </a:r>
            <a:endParaRPr lang="ru-RU" sz="4000" dirty="0" smtClean="0"/>
          </a:p>
          <a:p>
            <a:pPr algn="just"/>
            <a:r>
              <a:rPr lang="ru-RU" sz="4000" b="1" dirty="0" smtClean="0"/>
              <a:t>Пожилые </a:t>
            </a:r>
            <a:r>
              <a:rPr lang="ru-RU" sz="4000" b="1" dirty="0"/>
              <a:t>люди</a:t>
            </a:r>
            <a:r>
              <a:rPr lang="ru-RU" sz="4000" dirty="0"/>
              <a:t>, страдающие от одиночества и изоляции </a:t>
            </a:r>
            <a:endParaRPr lang="ru-RU" sz="4000" dirty="0" smtClean="0"/>
          </a:p>
          <a:p>
            <a:pPr algn="just"/>
            <a:r>
              <a:rPr lang="ru-RU" sz="4000" b="1" dirty="0" smtClean="0"/>
              <a:t>Широкая </a:t>
            </a:r>
            <a:r>
              <a:rPr lang="ru-RU" sz="4000" b="1" dirty="0"/>
              <a:t>общественность</a:t>
            </a:r>
            <a:r>
              <a:rPr lang="ru-RU" sz="4000" dirty="0"/>
              <a:t>, нуждающаяся в повышении осведомленности о проблемах старшего поколения </a:t>
            </a:r>
            <a:endParaRPr lang="ru-RU" sz="4000" dirty="0" smtClean="0"/>
          </a:p>
          <a:p>
            <a:pPr algn="just"/>
            <a:r>
              <a:rPr lang="ru-RU" sz="4000" b="1" dirty="0" smtClean="0"/>
              <a:t>Социальные </a:t>
            </a:r>
            <a:r>
              <a:rPr lang="ru-RU" sz="4000" b="1" dirty="0"/>
              <a:t>службы и организации</a:t>
            </a:r>
            <a:r>
              <a:rPr lang="ru-RU" sz="4000" dirty="0"/>
              <a:t>, работающие с пожилыми людьми </a:t>
            </a:r>
            <a:endParaRPr lang="ru-RU" sz="4000" dirty="0" smtClean="0"/>
          </a:p>
          <a:p>
            <a:pPr algn="just"/>
            <a:r>
              <a:rPr lang="ru-RU" sz="4000" b="1" dirty="0" smtClean="0"/>
              <a:t>Молодое </a:t>
            </a:r>
            <a:r>
              <a:rPr lang="ru-RU" sz="4000" b="1" dirty="0"/>
              <a:t>поколение</a:t>
            </a:r>
            <a:r>
              <a:rPr lang="ru-RU" sz="4000" dirty="0"/>
              <a:t>, для которого важно развитие </a:t>
            </a:r>
            <a:r>
              <a:rPr lang="ru-RU" sz="4000" dirty="0" err="1"/>
              <a:t>эмпатии</a:t>
            </a:r>
            <a:r>
              <a:rPr lang="ru-RU" sz="4000" dirty="0"/>
              <a:t> и понимания проблем </a:t>
            </a:r>
            <a:r>
              <a:rPr lang="ru-RU" sz="4000" dirty="0" smtClean="0"/>
              <a:t>пожилых</a:t>
            </a:r>
            <a:endParaRPr lang="ru-RU" sz="4000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Описание предлагаемого решения и технологии"/>
          <p:cNvSpPr txBox="1">
            <a:spLocks noGrp="1"/>
          </p:cNvSpPr>
          <p:nvPr>
            <p:ph type="title"/>
          </p:nvPr>
        </p:nvSpPr>
        <p:spPr>
          <a:xfrm>
            <a:off x="1404878" y="1609343"/>
            <a:ext cx="8232900" cy="1591951"/>
          </a:xfrm>
          <a:prstGeom prst="rect">
            <a:avLst/>
          </a:prstGeom>
        </p:spPr>
        <p:txBody>
          <a:bodyPr lIns="45699" tIns="45699" rIns="45699" bIns="45699"/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t>Описание предлагаемого решения и технологии</a:t>
            </a:r>
          </a:p>
        </p:txBody>
      </p:sp>
      <p:sp>
        <p:nvSpPr>
          <p:cNvPr id="310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311" name="object 14" descr="object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object 15" descr="object 1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8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313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14" name="object 17" descr="object 17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5" name="object 18" descr="object 18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16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17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322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318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19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20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21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323" name="object 22" descr="object 22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24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25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26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27" name="object 26" descr="object 26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34" name="Прямоугольник 32"/>
          <p:cNvSpPr txBox="1"/>
          <p:nvPr/>
        </p:nvSpPr>
        <p:spPr>
          <a:xfrm>
            <a:off x="1404878" y="3563244"/>
            <a:ext cx="22274272" cy="9254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 defTabSz="438911">
              <a:defRPr sz="22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pPr>
              <a:lnSpc>
                <a:spcPct val="150000"/>
              </a:lnSpc>
            </a:pPr>
            <a:r>
              <a:rPr lang="ru-RU" sz="2500" dirty="0"/>
              <a:t>Основным продуктом проекта "За тенью улыбки" является фотовыставка, которая представляет собой комплексную услугу в сфере искусства и социального взаимодействия. Эта выставка включает в себя следующие компоненты: </a:t>
            </a:r>
            <a:endParaRPr lang="ru-RU" sz="2500" dirty="0" smtClean="0"/>
          </a:p>
          <a:p>
            <a:pPr>
              <a:lnSpc>
                <a:spcPct val="150000"/>
              </a:lnSpc>
            </a:pPr>
            <a:r>
              <a:rPr lang="ru-RU" sz="2500" dirty="0" smtClean="0"/>
              <a:t>Серия </a:t>
            </a:r>
            <a:r>
              <a:rPr lang="ru-RU" sz="2500" dirty="0"/>
              <a:t>репортажных фотографий пожилых людей на улицах Санкт-Петербурга </a:t>
            </a:r>
            <a:endParaRPr lang="ru-RU" sz="2500" dirty="0" smtClean="0"/>
          </a:p>
          <a:p>
            <a:pPr>
              <a:lnSpc>
                <a:spcPct val="150000"/>
              </a:lnSpc>
            </a:pPr>
            <a:r>
              <a:rPr lang="ru-RU" sz="2500" dirty="0" smtClean="0"/>
              <a:t>Коллекция </a:t>
            </a:r>
            <a:r>
              <a:rPr lang="ru-RU" sz="2500" dirty="0"/>
              <a:t>портретных фотографий 20 пожилых участников </a:t>
            </a:r>
            <a:endParaRPr lang="ru-RU" sz="2500" dirty="0" smtClean="0"/>
          </a:p>
          <a:p>
            <a:pPr>
              <a:lnSpc>
                <a:spcPct val="150000"/>
              </a:lnSpc>
            </a:pPr>
            <a:r>
              <a:rPr lang="ru-RU" sz="2500" dirty="0" smtClean="0"/>
              <a:t>Сопроводительные </a:t>
            </a:r>
            <a:r>
              <a:rPr lang="ru-RU" sz="2500" dirty="0"/>
              <a:t>тексты с личными историями участников проекта </a:t>
            </a:r>
            <a:endParaRPr lang="ru-RU" sz="2500" dirty="0" smtClean="0"/>
          </a:p>
          <a:p>
            <a:pPr>
              <a:lnSpc>
                <a:spcPct val="150000"/>
              </a:lnSpc>
            </a:pPr>
            <a:r>
              <a:rPr lang="ru-RU" sz="2500" dirty="0" smtClean="0"/>
              <a:t>Печатные </a:t>
            </a:r>
            <a:r>
              <a:rPr lang="ru-RU" sz="2500" dirty="0"/>
              <a:t>фотоальбомы с работами и историями из проекта </a:t>
            </a:r>
            <a:endParaRPr lang="ru-RU" sz="2500" dirty="0" smtClean="0"/>
          </a:p>
          <a:p>
            <a:pPr>
              <a:lnSpc>
                <a:spcPct val="150000"/>
              </a:lnSpc>
            </a:pPr>
            <a:r>
              <a:rPr lang="ru-RU" sz="2500" dirty="0" smtClean="0"/>
              <a:t>Проведение </a:t>
            </a:r>
            <a:r>
              <a:rPr lang="ru-RU" sz="2500" dirty="0"/>
              <a:t>мастер-классов по социальной фотографии </a:t>
            </a:r>
            <a:endParaRPr lang="ru-RU" sz="2500" dirty="0" smtClean="0"/>
          </a:p>
          <a:p>
            <a:pPr>
              <a:lnSpc>
                <a:spcPct val="150000"/>
              </a:lnSpc>
            </a:pPr>
            <a:r>
              <a:rPr lang="ru-RU" sz="2500" dirty="0" smtClean="0"/>
              <a:t>Организация </a:t>
            </a:r>
            <a:r>
              <a:rPr lang="ru-RU" sz="2500" dirty="0"/>
              <a:t>встреч и дискуссий с участниками проекта </a:t>
            </a:r>
            <a:endParaRPr lang="ru-RU" sz="2500" dirty="0" smtClean="0"/>
          </a:p>
          <a:p>
            <a:pPr>
              <a:lnSpc>
                <a:spcPct val="150000"/>
              </a:lnSpc>
            </a:pPr>
            <a:r>
              <a:rPr lang="ru-RU" sz="2500" dirty="0" smtClean="0"/>
              <a:t>Консультационные </a:t>
            </a:r>
            <a:r>
              <a:rPr lang="ru-RU" sz="2500" dirty="0"/>
              <a:t>услуги для организаций, работающих с пожилыми </a:t>
            </a:r>
            <a:r>
              <a:rPr lang="ru-RU" sz="2500" dirty="0" smtClean="0"/>
              <a:t>людьми</a:t>
            </a:r>
            <a:endParaRPr sz="2500" dirty="0"/>
          </a:p>
        </p:txBody>
      </p:sp>
      <p:pic>
        <p:nvPicPr>
          <p:cNvPr id="335" name="Рисунок 3" descr="Рисунок 3"/>
          <p:cNvPicPr>
            <a:picLocks noChangeAspect="1"/>
          </p:cNvPicPr>
          <p:nvPr/>
        </p:nvPicPr>
        <p:blipFill>
          <a:blip r:embed="rId8">
            <a:extLst/>
          </a:blip>
          <a:srcRect r="5541"/>
          <a:stretch>
            <a:fillRect/>
          </a:stretch>
        </p:blipFill>
        <p:spPr>
          <a:xfrm>
            <a:off x="22113901" y="10035692"/>
            <a:ext cx="2288030" cy="36803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Описание предлагаемого решения и технологии"/>
          <p:cNvSpPr txBox="1">
            <a:spLocks noGrp="1"/>
          </p:cNvSpPr>
          <p:nvPr>
            <p:ph type="title"/>
          </p:nvPr>
        </p:nvSpPr>
        <p:spPr>
          <a:xfrm>
            <a:off x="1404878" y="1609343"/>
            <a:ext cx="8232900" cy="1591951"/>
          </a:xfrm>
          <a:prstGeom prst="rect">
            <a:avLst/>
          </a:prstGeom>
        </p:spPr>
        <p:txBody>
          <a:bodyPr lIns="45699" tIns="45699" rIns="45699" bIns="45699"/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lang="ru-RU" dirty="0" smtClean="0"/>
              <a:t>Команда</a:t>
            </a:r>
            <a:endParaRPr dirty="0"/>
          </a:p>
        </p:txBody>
      </p:sp>
      <p:sp>
        <p:nvSpPr>
          <p:cNvPr id="310" name="object 13"/>
          <p:cNvSpPr/>
          <p:nvPr/>
        </p:nvSpPr>
        <p:spPr>
          <a:xfrm>
            <a:off x="22769735" y="683628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311" name="object 14" descr="object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22618" y="685151"/>
            <a:ext cx="601906" cy="627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object 15" descr="object 1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443317" y="684048"/>
            <a:ext cx="807828" cy="62825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8" name="Сгруппировать"/>
          <p:cNvGrpSpPr/>
          <p:nvPr/>
        </p:nvGrpSpPr>
        <p:grpSpPr>
          <a:xfrm>
            <a:off x="19162537" y="693269"/>
            <a:ext cx="867116" cy="609378"/>
            <a:chOff x="0" y="-1"/>
            <a:chExt cx="867114" cy="609376"/>
          </a:xfrm>
        </p:grpSpPr>
        <p:sp>
          <p:nvSpPr>
            <p:cNvPr id="313" name="object 16"/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14" name="object 17" descr="object 17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5" name="object 18" descr="object 18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16" name="object 19"/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17" name="object 20"/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322" name="object 21"/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318" name="Фигура"/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19" name="Фигура"/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20" name="Фигура"/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21" name="Фигура"/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323" name="object 22" descr="object 22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24" name="object 23"/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25" name="object 24"/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26" name="object 25"/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27" name="object 26" descr="object 26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35" name="Рисунок 3" descr="Рисунок 3"/>
          <p:cNvPicPr>
            <a:picLocks noChangeAspect="1"/>
          </p:cNvPicPr>
          <p:nvPr/>
        </p:nvPicPr>
        <p:blipFill>
          <a:blip r:embed="rId8">
            <a:extLst/>
          </a:blip>
          <a:srcRect r="5541"/>
          <a:stretch>
            <a:fillRect/>
          </a:stretch>
        </p:blipFill>
        <p:spPr>
          <a:xfrm>
            <a:off x="22113901" y="10035692"/>
            <a:ext cx="2288030" cy="368030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/>
          <p:cNvSpPr txBox="1"/>
          <p:nvPr/>
        </p:nvSpPr>
        <p:spPr>
          <a:xfrm>
            <a:off x="1404878" y="4380809"/>
            <a:ext cx="21364857" cy="25863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dirty="0"/>
              <a:t>Ананьева Мария </a:t>
            </a:r>
            <a:r>
              <a:rPr lang="ru-RU" dirty="0" smtClean="0"/>
              <a:t>Вячеславовна, лидер </a:t>
            </a:r>
            <a:r>
              <a:rPr lang="ru-RU" dirty="0"/>
              <a:t>проекта, </a:t>
            </a:r>
            <a:r>
              <a:rPr lang="ru-RU" dirty="0" smtClean="0"/>
              <a:t>+79508999650</a:t>
            </a:r>
          </a:p>
          <a:p>
            <a:r>
              <a:rPr lang="ru-RU" dirty="0" smtClean="0"/>
              <a:t>Короткова </a:t>
            </a:r>
            <a:r>
              <a:rPr lang="ru-RU" dirty="0"/>
              <a:t>Анастасия </a:t>
            </a:r>
            <a:r>
              <a:rPr lang="ru-RU" dirty="0" smtClean="0"/>
              <a:t>Юрьевна, фотограф</a:t>
            </a:r>
            <a:endParaRPr kumimoji="0" lang="ru-RU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2157750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175</Words>
  <Application>Microsoft Office PowerPoint</Application>
  <PresentationFormat>Произвольный</PresentationFormat>
  <Paragraphs>20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Calibri</vt:lpstr>
      <vt:lpstr>Gilroy-Medium</vt:lpstr>
      <vt:lpstr>Gilroy-Regular</vt:lpstr>
      <vt:lpstr>Helvetica</vt:lpstr>
      <vt:lpstr>Helvetica Neue</vt:lpstr>
      <vt:lpstr>Helvetica Neue Medium</vt:lpstr>
      <vt:lpstr>21_BasicWhite</vt:lpstr>
      <vt:lpstr>Фотопроект «ЗА ТЕНЬЮ УЛЫБКИ»</vt:lpstr>
      <vt:lpstr>Целевая аудитория и проблема</vt:lpstr>
      <vt:lpstr>Описание предлагаемого решения и технологии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Victoria Civan</dc:creator>
  <cp:lastModifiedBy>Victoria Tropetz</cp:lastModifiedBy>
  <cp:revision>5</cp:revision>
  <dcterms:modified xsi:type="dcterms:W3CDTF">2024-12-23T18:42:43Z</dcterms:modified>
</cp:coreProperties>
</file>