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69" r:id="rId5"/>
    <p:sldId id="271" r:id="rId6"/>
    <p:sldId id="277" r:id="rId7"/>
    <p:sldId id="273" r:id="rId8"/>
    <p:sldId id="296" r:id="rId9"/>
    <p:sldId id="281" r:id="rId10"/>
    <p:sldId id="282" r:id="rId11"/>
    <p:sldId id="283" r:id="rId12"/>
    <p:sldId id="284" r:id="rId13"/>
    <p:sldId id="270" r:id="rId14"/>
  </p:sldIdLst>
  <p:sldSz cx="12192000" cy="6858000"/>
  <p:notesSz cx="6887845" cy="100183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8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9D3"/>
    <a:srgbClr val="8BC2E6"/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2"/>
      </p:cViewPr>
      <p:guideLst>
        <p:guide orient="horz" pos="2196"/>
        <p:guide pos="38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wmf"/><Relationship Id="rId7" Type="http://schemas.openxmlformats.org/officeDocument/2006/relationships/oleObject" Target="../embeddings/oleObject1.bin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vmlDrawing" Target="../drawings/vmlDrawing1.v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jpe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8" Type="http://schemas.openxmlformats.org/officeDocument/2006/relationships/image" Target="../media/image11.jpeg"/><Relationship Id="rId7" Type="http://schemas.openxmlformats.org/officeDocument/2006/relationships/image" Target="../media/image10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jpeg"/><Relationship Id="rId10" Type="http://schemas.openxmlformats.org/officeDocument/2006/relationships/image" Target="../media/image13.jpe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image" Target="../media/image3.png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/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98896" y="3144486"/>
            <a:ext cx="4735053" cy="1506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Лидер и команда</a:t>
            </a:r>
            <a:endParaRPr lang="ru-RU" alt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alt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Иванов Вадим Александрович</a:t>
            </a:r>
            <a:br>
              <a:rPr lang="ru-RU" alt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</a:br>
            <a:r>
              <a:rPr lang="ru-RU" alt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(+79524195106)</a:t>
            </a:r>
            <a:endParaRPr lang="ru-RU" alt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alt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Команда LingCode Squad</a:t>
            </a:r>
            <a:endParaRPr lang="ru-RU" alt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5" name="Прямоугольник 3"/>
          <p:cNvSpPr/>
          <p:nvPr/>
        </p:nvSpPr>
        <p:spPr>
          <a:xfrm>
            <a:off x="3419372" y="6399688"/>
            <a:ext cx="5353256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30 октября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3328" y="3239795"/>
            <a:ext cx="5540271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ТЕМА ПРОЕКТА</a:t>
            </a:r>
            <a:endParaRPr lang="ru-RU" altLang="ru-RU" sz="1800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5BA9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платформы, связывающей исполнителя и заказчика в логике Рынка Технет НТИ с учетом критически важных для Российской Федерации в существующих условиях технологических направлений: биомедицинские и ветеринарные технологии и нано-, био-, информационные, когнитивные технологии</a:t>
            </a:r>
            <a:endParaRPr lang="en-US" dirty="0">
              <a:solidFill>
                <a:srgbClr val="5BA9D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4" name="Текстовое поле 3"/>
          <p:cNvSpPr txBox="1"/>
          <p:nvPr/>
        </p:nvSpPr>
        <p:spPr>
          <a:xfrm>
            <a:off x="1837690" y="2312670"/>
            <a:ext cx="7768590" cy="6153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3200" b="1" i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</a:t>
            </a:r>
            <a:r>
              <a:rPr lang="ru-RU" altLang="en-US" sz="3200" b="1" i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для аннотирования статей</a:t>
            </a:r>
            <a:endParaRPr lang="ru-RU" altLang="en-US" sz="3200" b="1" i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34377" y="269470"/>
            <a:ext cx="196723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868045"/>
            <a:ext cx="10251440" cy="5835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Примером потенциальных клиентов могут послужить, как предприниматели, так и частные лица: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Маркетинговые агентства и консультанты, которым требуется актуальная информация о событиях в своей отрасли, чтобы обеспечивать своих клиентов новостными апдейтами.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Материальная обеспеченность от 10 млн. рублей в год.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и к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рупные предприятия, которым необходимы новостные статьи для их внутренних коммуникаций или внешних коммуникаций с партнерами и клиентами.</a:t>
            </a:r>
            <a:b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Материальная обеспеченность от 800 млн. рублей в год.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Стартапы и предприниматели, которым нужны новости и тренды в их отрасли для разработки маркетинговых стратегий и принятия основанных на данных решений.</a:t>
            </a:r>
            <a:b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Материльная обеспеченность от 5 млн. рублей в год.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Нашим приложением могут пользоваться как предприниматели, так и частные лица, которым нужны новостные статьи для своих публикаций, чтобы информировать свою аудиторию о событиях в различных отраслях и обеспечить разнообразие контента.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67130" y="269240"/>
            <a:ext cx="25431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Решаемая проблема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868045"/>
            <a:ext cx="10251440" cy="5835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Наш сайт создан для удобного заказа статей по нужной тематике, связывая заказчика и исполнителя. Предприятия, выпускающие новостные публикации заинтересованы в качественном и интересном контенте, поэтому клиенты могут использовать наш сайт как удобный источник</a:t>
            </a:r>
            <a:r>
              <a:rPr lang="en-US" alt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для заказа</a:t>
            </a: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 новостных материалов, что позволяет им экономить время и ресурсы на поиск и анализ новостей самостоятельно. Кроме того, данный сайт также решает проблему качества информации. Заказчики могут быть уверены, что получаемые ими новостные статьи прошли отбор и являются надежными и проверенными источниками. Это позволяет клиентам получить высококачественную информацию для своих конкретных потребностей и использовать ее в своей работе или деятельности. Таким образом, данный сайт обеспечивает клиентов новостными статьями, помогает им оставаться в курсе событий и трендов в их отрасли, экономит время и ресурсы на поиск информации, а также обеспечивает высокое качество и достоверность информации.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5565" y="152400"/>
            <a:ext cx="23399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868045"/>
            <a:ext cx="10251440" cy="736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Замещающее содержимое 1"/>
          <p:cNvGraphicFramePr/>
          <p:nvPr>
            <p:ph idx="1"/>
          </p:nvPr>
        </p:nvGraphicFramePr>
        <p:xfrm>
          <a:off x="1474470" y="489585"/>
          <a:ext cx="10429240" cy="621411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616200"/>
                <a:gridCol w="2598420"/>
                <a:gridCol w="2607310"/>
                <a:gridCol w="2607310"/>
              </a:tblGrid>
              <a:tr h="47307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Конкуренты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Преимущества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Недостатки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Ответ</a:t>
                      </a:r>
                      <a:endParaRPr lang="ru-RU" altLang="en-US" sz="1600"/>
                    </a:p>
                  </a:txBody>
                  <a:tcPr/>
                </a:tc>
              </a:tr>
              <a:tr h="126746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600" dirty="0"/>
                        <a:t>Google Новости</a:t>
                      </a:r>
                      <a:endParaRPr lang="ru-RU" altLang="en-US" sz="16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600" dirty="0"/>
                        <a:t>Google Новости предоставляет широкий спектр новостей</a:t>
                      </a:r>
                      <a:endParaRPr lang="ru-RU" altLang="en-US" sz="16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Подбор материалов не в соответствии с интересами пользователя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Пользователь сам выбирает рубрику, которая ему интересна</a:t>
                      </a:r>
                      <a:endParaRPr lang="ru-RU" altLang="en-US" sz="1600"/>
                    </a:p>
                  </a:txBody>
                  <a:tcPr/>
                </a:tc>
              </a:tr>
              <a:tr h="126746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600" dirty="0"/>
                        <a:t>Feedly</a:t>
                      </a:r>
                      <a:endParaRPr lang="ru-RU" altLang="en-US" sz="16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Хорошая персонализация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Возможностей взаимодействия и расширенного поиска не так много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Возможность детального исследования и поиска конкрентых деталей</a:t>
                      </a:r>
                      <a:endParaRPr lang="ru-RU" altLang="en-US" sz="1600"/>
                    </a:p>
                  </a:txBody>
                  <a:tcPr/>
                </a:tc>
              </a:tr>
              <a:tr h="89090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Flipboard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600" dirty="0"/>
                        <a:t>Возможность сохранять интересные статьи</a:t>
                      </a:r>
                      <a:endParaRPr lang="ru-RU" sz="1600" dirty="0"/>
                    </a:p>
                    <a:p>
                      <a:pPr>
                        <a:buNone/>
                      </a:pPr>
                      <a:endParaRPr lang="ru-RU" altLang="en-US" sz="16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Ограничения в поисках информации для многих пользователей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Никаких ограничений в поиске, так как это открытая площадка</a:t>
                      </a:r>
                      <a:endParaRPr lang="ru-RU" altLang="en-US" sz="1600"/>
                    </a:p>
                  </a:txBody>
                  <a:tcPr/>
                </a:tc>
              </a:tr>
              <a:tr h="115760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Apple News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Разносторонние источники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Можно использовать только на платформе </a:t>
                      </a:r>
                      <a:r>
                        <a:rPr lang="en-US" altLang="ru-RU" sz="1600"/>
                        <a:t>apple</a:t>
                      </a:r>
                      <a:endParaRPr lang="en-US" altLang="ru-RU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Возможность совместимости с актуальными платформами</a:t>
                      </a:r>
                      <a:endParaRPr lang="ru-RU" altLang="en-US" sz="1600"/>
                    </a:p>
                  </a:txBody>
                  <a:tcPr/>
                </a:tc>
              </a:tr>
              <a:tr h="115760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600" dirty="0"/>
                        <a:t>News360</a:t>
                      </a:r>
                      <a:endParaRPr lang="ru-RU" altLang="en-US" sz="16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600" dirty="0"/>
                        <a:t>Персонализация и аналитика потребительского поведения.</a:t>
                      </a:r>
                      <a:endParaRPr lang="ru-RU" altLang="en-US" sz="16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Отсутствие возможности более глубокого взаимодействия с контентом</a:t>
                      </a:r>
                      <a:endParaRPr lang="ru-RU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/>
                        <a:t>Больший функционал связанный со взаимодействием со статьями</a:t>
                      </a:r>
                      <a:endParaRPr lang="ru-RU" altLang="en-US" sz="16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5565" y="269240"/>
            <a:ext cx="23399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 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868045"/>
            <a:ext cx="10251440" cy="5835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Наша платформа представляет собой сервис для решения возможных проблем, связанных с заказом и написанием необходимых статей по определенной тематике, предлагая более расширенный интерфейс, гибкость, а также более легкую и интуитивно понятную программу для отслеживания и выпуска статей.</a:t>
            </a:r>
            <a:r>
              <a:rPr lang="ru-RU" sz="2000" b="1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Мы предоставляем заказчику доступ к нашей программе, которую он может оформить согласно своим требованиям. Сотрудники также получают доступ к программе, имея ограниченное число прав. Сотрудники распределяются на группы, согласно своей специализации и выполняют сбор материала для написания статей. При разработке использовались технологии Python</a:t>
            </a:r>
            <a:r>
              <a:rPr lang="en-US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Django</a:t>
            </a:r>
            <a:r>
              <a:rPr lang="en-US" alt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 PostgreSQL. Наше решение является конкурентноспособным благодаря своей простоте и функциональности. 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5565" y="269240"/>
            <a:ext cx="23399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677545"/>
            <a:ext cx="10251440" cy="4516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altLang="zh-CN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Модель монетизации: </a:t>
            </a:r>
            <a:endParaRPr lang="ru-RU" altLang="zh-CN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Монетизация будет осуществлена по подписке.Подписка будет 1500 рублей.  Продавать данную подписку будет возможно на разных платформах, которые обеспечивают возможность выкладывать свое предложение.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b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</a:b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Способы продвижения:</a:t>
            </a:r>
            <a:b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</a:b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1. Тематические телеграмм-каналы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Средняя численность подходящих нам каналов составляет 20 тыс. человек. Реклама в данных телеграмм-каналах стоит </a:t>
            </a:r>
            <a:r>
              <a:rPr lang="en-US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~ 4 </a:t>
            </a: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тыс. рублей. Мы можем предположить, что рекламный пост увидит 5 тыс. человек, из них 50 клиентов оформят подписку. Таким образом стоимость привлечения одного клиента через данный канал составляет 80 рублей.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2. </a:t>
            </a:r>
            <a:r>
              <a:rPr lang="ru-RU" alt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Реклама в Яндексе:</a:t>
            </a:r>
            <a:endParaRPr lang="ru-RU" alt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alt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За 7120 рублей у нас будет 100 переходов, преполагаемое количество компаний, которые оформят подписку - 20. Стоимость привлечения одного клиента составляет 356 рублей.</a:t>
            </a:r>
            <a:r>
              <a:rPr lang="ru-RU" altLang="zh-CN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zh-CN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altLang="zh-CN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Т.о. средняя стоимость привлечения одного клиента - 218 рублей. </a:t>
            </a:r>
            <a:endParaRPr lang="ru-RU" altLang="zh-CN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15" name="Объект 14"/>
          <p:cNvGraphicFramePr/>
          <p:nvPr/>
        </p:nvGraphicFramePr>
        <p:xfrm>
          <a:off x="1524000" y="5345430"/>
          <a:ext cx="10445115" cy="1363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7" imgW="11301730" imgH="1661160" progId="Paint.Picture">
                  <p:embed/>
                </p:oleObj>
              </mc:Choice>
              <mc:Fallback>
                <p:oleObj name="" r:id="rId7" imgW="11301730" imgH="1661160" progId="Paint.Picture">
                  <p:embed/>
                  <p:pic>
                    <p:nvPicPr>
                      <p:cNvPr id="0" name="Изображение 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4000" y="5345430"/>
                        <a:ext cx="10445115" cy="1363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5565" y="269240"/>
            <a:ext cx="23399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4315" y="868045"/>
            <a:ext cx="10488930" cy="5835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Стоимость изготовления сайта: 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40 тыс. рублей.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Постоянные затраты: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1. Хостинг - 10 тыс. рублей в год.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2. Зарплата руководителя проекта - 50 тыс. рублей в месяц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3. Зарплата программиста - 40 тысяч в месяц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4. Зарплата маркетолога - 30 тысяч в месяц 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Unit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-экономика:</a:t>
            </a:r>
            <a:endParaRPr lang="ru-RU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Мы предполагаем, что клиенты по подписке будут пользоваться нашим продуктом не менее года.</a:t>
            </a:r>
            <a:endParaRPr lang="ru-RU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1500 рублей * 12 месяцев - 218 рублей(стоимость привлечения) = 17 782 рубля </a:t>
            </a:r>
            <a:endParaRPr lang="ru-RU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130 000 рублей (постоянные затраты) * 12 месяцев + 40 000 рублей(стоимость сайта) = 1.6 млн. рублей.(общая сумма затрат за год)</a:t>
            </a:r>
            <a:endParaRPr lang="ru-RU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1.6 млн</a:t>
            </a:r>
            <a:r>
              <a:rPr lang="en-US" alt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рублей </a:t>
            </a:r>
            <a:r>
              <a:rPr 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 17 782 рубля = 90 (количество подписчиков для точки безубыточности)</a:t>
            </a:r>
            <a:endParaRPr lang="ru-RU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За первый год работы мы планируем привлечь 150 подписчиков.</a:t>
            </a:r>
            <a:endParaRPr lang="ru-RU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150 * 17 782 рубля - 1 600 000 рублей = 1 067 300 рублей (предполагаемая прибыль за 1-ый год)</a:t>
            </a:r>
            <a:endParaRPr lang="ru-RU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altLang="zh-CN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5565" y="269240"/>
            <a:ext cx="30892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868045"/>
            <a:ext cx="10251440" cy="5835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Наш продукт на данный момент находится на стадии разработки и имеет визуальную составляющую.</a:t>
            </a:r>
            <a:r>
              <a:rPr lang="en-US" alt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 </a:t>
            </a:r>
            <a:endParaRPr lang="en-US" alt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ru-RU" altLang="en-US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Разработана первая демоверсия нашего продукта, имеется его полное графическое изображение.</a:t>
            </a:r>
            <a:br>
              <a:rPr lang="ru-RU" altLang="en-US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</a:br>
            <a:r>
              <a:rPr lang="ru-RU" altLang="en-US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Компетенций участников хватает для завершения проекта.</a:t>
            </a:r>
            <a:endParaRPr lang="ru-RU" alt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Изображение 1" descr="Безымянный-1_page-000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1105" y="2581275"/>
            <a:ext cx="7209155" cy="41224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5565" y="269240"/>
            <a:ext cx="30892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стартап-проекта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868045"/>
            <a:ext cx="10251440" cy="5835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В дальнейшем мы планируем рекламировать нашу платформу в социальных медиа, а также с помощью рассылок. У нас есть первый заказчик, и именно он позволит нам протестировать данную платформу, и исправить все возможные ошибки. Поддерживать проект будет наша команда, включая программистов. Продукт будет дорабатываться, так как в данный момент есть только демо-версия нашего продукта, добавим возможность общения внутри групп и возможности для расширения возможностей данного продукта. Первоначальное финансирование нам может предложить первый заказчик, победа в грантах, частные инвестиции. Монетизация будет осуществлена по подписке. Продавать данную подписку будет возможно на разных платформах, которые обеспечивают возможность выкладывать свое предложение. </a:t>
            </a: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>
              <a:fillRect/>
            </a:stretch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67130" y="269240"/>
            <a:ext cx="2308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7"/>
          <a:srcRect r="18571"/>
          <a:stretch>
            <a:fillRect/>
          </a:stretch>
        </p:blipFill>
        <p:spPr>
          <a:xfrm>
            <a:off x="1751330" y="1431925"/>
            <a:ext cx="1063625" cy="1741805"/>
          </a:xfrm>
          <a:prstGeom prst="rect">
            <a:avLst/>
          </a:prstGeom>
        </p:spPr>
      </p:pic>
      <p:graphicFrame>
        <p:nvGraphicFramePr>
          <p:cNvPr id="11" name="Таблица 10"/>
          <p:cNvGraphicFramePr/>
          <p:nvPr/>
        </p:nvGraphicFramePr>
        <p:xfrm>
          <a:off x="1639570" y="3428365"/>
          <a:ext cx="9709150" cy="29108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372870"/>
                <a:gridCol w="1401445"/>
                <a:gridCol w="1414145"/>
                <a:gridCol w="1320800"/>
                <a:gridCol w="1397635"/>
                <a:gridCol w="1447165"/>
                <a:gridCol w="1355090"/>
              </a:tblGrid>
              <a:tr h="81851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Лидер команды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Планировщик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Оценщик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Консультант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Исследователь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Архитектор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Программист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9232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Вадим Александрович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Отвечал за контроль над всеми процессами, происходящими в проекте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Босова Ксения Михайловна 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организации стратегий по улучшению эффективности платформы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Соломинченко Ярослав Олегович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требований, учёт ограничений по сроку, бюджетам, ресурсам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Карпенко Ирина Сергеевна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Помощь в самых сложных моментах разработки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Малинникова Екатерина Сергеевна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 и анализ данных, выявление слабых мест, сбор проблем и потребностей заказчика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Дедюлина Нина Константиновна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Активная реализация проекта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Гергиль Евгений Михайлович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Активная реализация проекта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0" name="Изображение 99"/>
          <p:cNvPicPr>
            <a:picLocks noChangeAspect="1"/>
          </p:cNvPicPr>
          <p:nvPr/>
        </p:nvPicPr>
        <p:blipFill>
          <a:blip r:embed="rId8"/>
          <a:srcRect l="5793" r="9874"/>
          <a:stretch>
            <a:fillRect/>
          </a:stretch>
        </p:blipFill>
        <p:spPr>
          <a:xfrm>
            <a:off x="3165475" y="1431290"/>
            <a:ext cx="1028700" cy="17418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Изображение 100"/>
          <p:cNvPicPr/>
          <p:nvPr/>
        </p:nvPicPr>
        <p:blipFill>
          <a:blip r:embed="rId9"/>
          <a:stretch>
            <a:fillRect/>
          </a:stretch>
        </p:blipFill>
        <p:spPr>
          <a:xfrm>
            <a:off x="4472305" y="1431925"/>
            <a:ext cx="1186180" cy="17418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Изображение 102"/>
          <p:cNvPicPr/>
          <p:nvPr/>
        </p:nvPicPr>
        <p:blipFill>
          <a:blip r:embed="rId10"/>
          <a:stretch>
            <a:fillRect/>
          </a:stretch>
        </p:blipFill>
        <p:spPr>
          <a:xfrm>
            <a:off x="5848350" y="1431290"/>
            <a:ext cx="1157605" cy="17424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Изображение 103"/>
          <p:cNvPicPr/>
          <p:nvPr/>
        </p:nvPicPr>
        <p:blipFill>
          <a:blip r:embed="rId11"/>
          <a:stretch>
            <a:fillRect/>
          </a:stretch>
        </p:blipFill>
        <p:spPr>
          <a:xfrm>
            <a:off x="7220585" y="1430655"/>
            <a:ext cx="1177290" cy="17424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12"/>
          <a:srcRect l="12854" t="-2221" r="35712" b="19993"/>
          <a:stretch>
            <a:fillRect/>
          </a:stretch>
        </p:blipFill>
        <p:spPr>
          <a:xfrm>
            <a:off x="10139680" y="1352550"/>
            <a:ext cx="1205230" cy="1819910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12505" y="1404620"/>
            <a:ext cx="1324610" cy="17691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  <a:endParaRPr lang="ru-RU" sz="16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7556</Words>
  <Application>WPS Presentation</Application>
  <PresentationFormat>Широкоэкранный</PresentationFormat>
  <Paragraphs>195</Paragraphs>
  <Slides>11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SimSun</vt:lpstr>
      <vt:lpstr>Wingdings</vt:lpstr>
      <vt:lpstr>Times New Roman</vt:lpstr>
      <vt:lpstr>Lato</vt:lpstr>
      <vt:lpstr>Calibri</vt:lpstr>
      <vt:lpstr>Microsoft YaHei</vt:lpstr>
      <vt:lpstr>Arial Unicode MS</vt:lpstr>
      <vt:lpstr>Calibri Light</vt:lpstr>
      <vt:lpstr>Тема Office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Южный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Funny ice cream</cp:lastModifiedBy>
  <cp:revision>56</cp:revision>
  <cp:lastPrinted>2022-09-29T12:11:00Z</cp:lastPrinted>
  <dcterms:created xsi:type="dcterms:W3CDTF">2022-09-27T13:57:00Z</dcterms:created>
  <dcterms:modified xsi:type="dcterms:W3CDTF">2023-11-20T17:39:43Z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43638F8B2CD94E178EBFA2E66650124A_13</vt:lpwstr>
  </property>
  <property fmtid="{D5CDD505-2E9C-101B-9397-08002B2CF9AE}" pid="3" name="KSOProductBuildVer">
    <vt:lpwstr>1049-12.2.0.13306</vt:lpwstr>
  </property>
</Properties>
</file>