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79" r:id="rId4"/>
    <p:sldId id="286" r:id="rId5"/>
    <p:sldId id="259" r:id="rId6"/>
    <p:sldId id="262" r:id="rId7"/>
    <p:sldId id="285" r:id="rId8"/>
    <p:sldId id="283" r:id="rId9"/>
    <p:sldId id="282" r:id="rId10"/>
    <p:sldId id="287" r:id="rId11"/>
  </p:sldIdLst>
  <p:sldSz cx="12192000" cy="6858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Corsiva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BBBA68C-1BB7-42CA-80E8-566AD1AE6E00}">
  <a:tblStyle styleId="{ABBBA68C-1BB7-42CA-80E8-566AD1AE6E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99FCF61-C6BA-42D8-8751-E8F7158B1F88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A7E11C-2FA4-4A06-A371-C58D0D1B7D4C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5B9BD5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5B9BD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40910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d134c77d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d134c77d8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2cd134c77d8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d134c77d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d134c77d8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2cd134c77d8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945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Два объекта" type="twoObj">
  <p:cSld name="TWO_OBJEC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вертикальный текст" type="vertTx">
  <p:cSld name="VERTICAL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2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/>
        </p:nvSpPr>
        <p:spPr>
          <a:xfrm>
            <a:off x="4837632" y="1151544"/>
            <a:ext cx="7190877" cy="11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Тамбовский Государственный Технический Университет 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«Конструирование радиоэлектронных и микропроцессорных систем»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837631" y="2548183"/>
            <a:ext cx="7354500" cy="28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siva"/>
              <a:buNone/>
            </a:pPr>
            <a:r>
              <a:rPr lang="ru-RU" sz="4800" b="0" i="0" u="none" strike="noStrike" cap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Система пространственного ввода данных на основе жестов в ограниченной зоне</a:t>
            </a:r>
            <a:endParaRPr sz="4800" b="0" i="0" u="none" strike="noStrike" cap="none" dirty="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93" name="Google Shape;93;p13" descr="D:\Мои документы\Desktop\90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08516" y="-157294"/>
            <a:ext cx="1082651" cy="10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93479" y="66975"/>
            <a:ext cx="1082650" cy="74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3">
            <a:extLst>
              <a:ext uri="{FF2B5EF4-FFF2-40B4-BE49-F238E27FC236}">
                <a16:creationId xmlns:a16="http://schemas.microsoft.com/office/drawing/2014/main" id="{BDE65E07-9547-34E7-F3F9-F54E71947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87" y="6276369"/>
            <a:ext cx="2594156" cy="40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1C7C4C-FA51-4D94-BEB3-C0D29BCC2E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02269" y="922731"/>
            <a:ext cx="4752474" cy="4752474"/>
          </a:xfrm>
          <a:prstGeom prst="rect">
            <a:avLst/>
          </a:prstGeom>
          <a:effectLst>
            <a:softEdge rad="9398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/>
          <p:nvPr/>
        </p:nvSpPr>
        <p:spPr>
          <a:xfrm>
            <a:off x="4342516" y="312545"/>
            <a:ext cx="2160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Проблем</a:t>
            </a:r>
            <a:r>
              <a:rPr lang="ru-RU" sz="28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а</a:t>
            </a:r>
            <a:endParaRPr sz="2800" b="0" i="0" u="none" strike="noStrike" cap="none" dirty="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54615" y="30220"/>
            <a:ext cx="3672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Паспорт проекта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217815" y="3881824"/>
            <a:ext cx="2570944" cy="13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Нехватка реабилитационных устройств координации движений в медицине</a:t>
            </a:r>
            <a:endParaRPr sz="2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3315140" y="3408681"/>
            <a:ext cx="1836588" cy="581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промышленных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 управления 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93;p13" descr="D:\Мои документы\Desktop\909.png">
            <a:extLst>
              <a:ext uri="{FF2B5EF4-FFF2-40B4-BE49-F238E27FC236}">
                <a16:creationId xmlns:a16="http://schemas.microsoft.com/office/drawing/2014/main" id="{84E94F6C-C421-D969-9337-75334BF4A8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08516" y="-157294"/>
            <a:ext cx="1082651" cy="10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8;p13">
            <a:extLst>
              <a:ext uri="{FF2B5EF4-FFF2-40B4-BE49-F238E27FC236}">
                <a16:creationId xmlns:a16="http://schemas.microsoft.com/office/drawing/2014/main" id="{9385127E-DC70-7F07-363D-E57ABB5FDD2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93479" y="66975"/>
            <a:ext cx="1082650" cy="74830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14;p14"/>
          <p:cNvSpPr txBox="1"/>
          <p:nvPr/>
        </p:nvSpPr>
        <p:spPr>
          <a:xfrm>
            <a:off x="6442893" y="3408681"/>
            <a:ext cx="1948506" cy="858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Отстающее развитие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</a:t>
            </a:r>
            <a:r>
              <a:rPr lang="en-GB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 ввода данных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C49710F-9EC4-4D8D-A2FA-6E70E40D8C4D}"/>
              </a:ext>
            </a:extLst>
          </p:cNvPr>
          <p:cNvSpPr/>
          <p:nvPr/>
        </p:nvSpPr>
        <p:spPr>
          <a:xfrm>
            <a:off x="135135" y="1444883"/>
            <a:ext cx="2736304" cy="223224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9AF7A0F-A366-4EB4-BB42-C20B09961DA6}"/>
              </a:ext>
            </a:extLst>
          </p:cNvPr>
          <p:cNvSpPr/>
          <p:nvPr/>
        </p:nvSpPr>
        <p:spPr>
          <a:xfrm>
            <a:off x="3122257" y="917515"/>
            <a:ext cx="2440517" cy="2232248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B8C0789-075F-4EE2-9DEC-281DA400F22A}"/>
              </a:ext>
            </a:extLst>
          </p:cNvPr>
          <p:cNvSpPr/>
          <p:nvPr/>
        </p:nvSpPr>
        <p:spPr>
          <a:xfrm>
            <a:off x="6064411" y="988906"/>
            <a:ext cx="2388710" cy="22322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29F4780-76F1-43AD-BA71-893AC49E6508}"/>
              </a:ext>
            </a:extLst>
          </p:cNvPr>
          <p:cNvSpPr/>
          <p:nvPr/>
        </p:nvSpPr>
        <p:spPr>
          <a:xfrm>
            <a:off x="9199598" y="1444883"/>
            <a:ext cx="2492587" cy="2132325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82D28-1C30-49B9-890F-73FA37E0A4A9}"/>
              </a:ext>
            </a:extLst>
          </p:cNvPr>
          <p:cNvSpPr txBox="1"/>
          <p:nvPr/>
        </p:nvSpPr>
        <p:spPr>
          <a:xfrm>
            <a:off x="9227507" y="3577208"/>
            <a:ext cx="24367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Медленное развитие систем безопасности и охраны частной собственности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-725271" y="35072"/>
            <a:ext cx="3965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Решение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93;p13" descr="D:\Мои документы\Desktop\909.png">
            <a:extLst>
              <a:ext uri="{FF2B5EF4-FFF2-40B4-BE49-F238E27FC236}">
                <a16:creationId xmlns:a16="http://schemas.microsoft.com/office/drawing/2014/main" id="{A1EE2726-99BC-3914-D742-7855104461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08516" y="-157294"/>
            <a:ext cx="1082651" cy="10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8;p13">
            <a:extLst>
              <a:ext uri="{FF2B5EF4-FFF2-40B4-BE49-F238E27FC236}">
                <a16:creationId xmlns:a16="http://schemas.microsoft.com/office/drawing/2014/main" id="{582F096C-CD09-558D-0712-810695758AF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93479" y="66975"/>
            <a:ext cx="1082650" cy="748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25E95F4-8A84-4822-BA28-B23343B917EC}"/>
              </a:ext>
            </a:extLst>
          </p:cNvPr>
          <p:cNvSpPr txBox="1"/>
          <p:nvPr/>
        </p:nvSpPr>
        <p:spPr>
          <a:xfrm>
            <a:off x="4692316" y="955125"/>
            <a:ext cx="76647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предназначена для бесконтактного управления устройствами и ввода данных с помощью распознавания жестов в заданной зоне. Она позволяет взаимодействовать с техникой без физического контакта, что особенно актуально в условиях, требующих стерильности, безопасности или мобильности.</a:t>
            </a:r>
          </a:p>
          <a:p>
            <a:pPr algn="l"/>
            <a:r>
              <a:rPr lang="ru-RU" sz="16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особенности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Распознавание жестов</a:t>
            </a: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стандартных команд (прокрутка, масштабирование, выбор, подтверждение).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обучения системы новым жестам под конкретные задачи.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ограниченной зоне</a:t>
            </a: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Точное определение движений в пределах заданного пространства (например, зона 1×1 м).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помех и фильтрация фоновых движений.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оборудованием</a:t>
            </a: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Совместимость с ПК, смарт-дисплеями, промышленными панелями и AR/VR-устройствами.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API для встраивания в сторонние приложения.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Адаптивность</a:t>
            </a: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под разные условия освещения и расстояния.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для работы в перчатках или при ограниченной видимости.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3E6A29-8109-4AE0-8DD0-374938E91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60" y="955125"/>
            <a:ext cx="42291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84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005EBC-A952-44D2-BFD8-CD9C5AA77EB4}"/>
              </a:ext>
            </a:extLst>
          </p:cNvPr>
          <p:cNvSpPr txBox="1"/>
          <p:nvPr/>
        </p:nvSpPr>
        <p:spPr>
          <a:xfrm>
            <a:off x="228601" y="216569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Особенности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C6199-C5EF-4630-878C-6B55E35F626B}"/>
              </a:ext>
            </a:extLst>
          </p:cNvPr>
          <p:cNvSpPr txBox="1"/>
          <p:nvPr/>
        </p:nvSpPr>
        <p:spPr>
          <a:xfrm>
            <a:off x="4771525" y="612844"/>
            <a:ext cx="742047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Управление хирургическими роботами или просмотр снимков без касания.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Контроль станков с ЧПУ в условиях запыленности/загрязнения.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Интерактивные презентации и 3D-моделирование в классах.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Умный дом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Регулировка света, температуры жестами.</a:t>
            </a:r>
          </a:p>
          <a:p>
            <a:pPr algn="l"/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Гигиеничность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Исключает контакт с поверхностями.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Интуитивность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Не требует обучения для базовых жестов.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Масштабируемость</a:t>
            </a:r>
            <a:r>
              <a:rPr lang="ru-RU" sz="20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Подходит как для компактных панелей, так и для крупных инсталляций.</a:t>
            </a:r>
          </a:p>
          <a:p>
            <a:pPr algn="l"/>
            <a:r>
              <a:rPr lang="ru-RU" sz="2000" b="1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сценария использования</a:t>
            </a:r>
          </a:p>
          <a:p>
            <a:pPr algn="l"/>
            <a:r>
              <a:rPr lang="ru-RU" sz="2000" b="0" i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на заводе корректирует параметры станка, проводя рукой в воздухе перед сенсором. Система распознает жест "прокрутки" и меняет значения на прозрачном HUD-экране. Подтверждение — сжатие кулака.</a:t>
            </a:r>
            <a:endParaRPr lang="ru-RU" sz="2000" b="0" i="0" dirty="0">
              <a:solidFill>
                <a:srgbClr val="40404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A3E091-B209-4689-9A7A-B4657A215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617" y="848538"/>
            <a:ext cx="3355184" cy="18826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A7CAC8-097A-42E8-B1C3-2F8F001C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807" y="4962718"/>
            <a:ext cx="2061718" cy="17082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413D20-04D6-47B1-9AB8-67AC5EAB9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9899" y="3356967"/>
            <a:ext cx="3429000" cy="3429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CD5B1B-FC63-4FBC-B163-8620CBEF1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579" y="1467854"/>
            <a:ext cx="2866108" cy="268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"/>
          <p:cNvSpPr/>
          <p:nvPr/>
        </p:nvSpPr>
        <p:spPr>
          <a:xfrm>
            <a:off x="229598" y="0"/>
            <a:ext cx="60993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Описание продукта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93;p13" descr="D:\Мои документы\Desktop\909.png">
            <a:extLst>
              <a:ext uri="{FF2B5EF4-FFF2-40B4-BE49-F238E27FC236}">
                <a16:creationId xmlns:a16="http://schemas.microsoft.com/office/drawing/2014/main" id="{0B8245C8-C3BD-8056-5C61-11F90157A1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8516" y="-157294"/>
            <a:ext cx="1082651" cy="10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8;p13">
            <a:extLst>
              <a:ext uri="{FF2B5EF4-FFF2-40B4-BE49-F238E27FC236}">
                <a16:creationId xmlns:a16="http://schemas.microsoft.com/office/drawing/2014/main" id="{CC270A22-5ABF-E99F-40F8-BBD786C4848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93479" y="66975"/>
            <a:ext cx="1082650" cy="74830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019F24-B250-4110-BC04-B84803AFB839}"/>
              </a:ext>
            </a:extLst>
          </p:cNvPr>
          <p:cNvSpPr txBox="1"/>
          <p:nvPr/>
        </p:nvSpPr>
        <p:spPr>
          <a:xfrm>
            <a:off x="7281639" y="1253977"/>
            <a:ext cx="317332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Комплектующие: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b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контроллер </a:t>
            </a:r>
            <a:r>
              <a:rPr lang="ru-RU" sz="2400" dirty="0" err="1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Arduino</a:t>
            </a: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Uno</a:t>
            </a: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b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- 3 резистора 10 кОм;</a:t>
            </a:r>
            <a:b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- 3 резистора 270 кОм;</a:t>
            </a:r>
            <a:b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- 3 зажима "крокодил";</a:t>
            </a:r>
            <a:b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экранированный провод;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Оргстекло;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фольга (выполняет роль отражателя волн);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G_3284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6A976E74-6A42-4755-8CD6-F15D2DC68B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86030" y="815283"/>
            <a:ext cx="3380054" cy="5537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/>
          <p:nvPr/>
        </p:nvSpPr>
        <p:spPr>
          <a:xfrm>
            <a:off x="381998" y="228600"/>
            <a:ext cx="60993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Описание продукта </a:t>
            </a:r>
            <a:endParaRPr sz="3200" dirty="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15" name="Google Shape;164;p16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7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68963" y="168782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5A5865-31FB-4D36-B6E1-528DBD2790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5886"/>
          <a:stretch/>
        </p:blipFill>
        <p:spPr>
          <a:xfrm>
            <a:off x="150765" y="844139"/>
            <a:ext cx="2935230" cy="59879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0E1B3A-0DDF-4C58-8306-049043E3B454}"/>
              </a:ext>
            </a:extLst>
          </p:cNvPr>
          <p:cNvSpPr txBox="1"/>
          <p:nvPr/>
        </p:nvSpPr>
        <p:spPr>
          <a:xfrm>
            <a:off x="7017418" y="1213383"/>
            <a:ext cx="47494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открытая среда разработки для визуального искусства, генеративного дизайна и мультимедийных проектов. Она сочетает простоту языка (на основе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-режим) с мощными инструментами для работы с графикой, анимацией и данными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0C576E-C02E-4DB0-BAEF-DAFC57CDD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030" y="930033"/>
            <a:ext cx="3466193" cy="59020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1CF621-0A67-4BA6-A5AC-D177D1F64331}"/>
              </a:ext>
            </a:extLst>
          </p:cNvPr>
          <p:cNvSpPr txBox="1"/>
          <p:nvPr/>
        </p:nvSpPr>
        <p:spPr>
          <a:xfrm>
            <a:off x="7012259" y="4688670"/>
            <a:ext cx="47494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официальная интегрированная среда разработки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 отлично подходит для обучения и простых проектов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6A8589-7AAC-4239-B9F6-FD63AFB6E29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95" y="1536859"/>
            <a:ext cx="5739063" cy="46233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6;p19">
            <a:extLst>
              <a:ext uri="{FF2B5EF4-FFF2-40B4-BE49-F238E27FC236}">
                <a16:creationId xmlns:a16="http://schemas.microsoft.com/office/drawing/2014/main" id="{2C4DC596-11FC-49CA-80A2-86F3227964F2}"/>
              </a:ext>
            </a:extLst>
          </p:cNvPr>
          <p:cNvSpPr/>
          <p:nvPr/>
        </p:nvSpPr>
        <p:spPr>
          <a:xfrm>
            <a:off x="381998" y="228600"/>
            <a:ext cx="60993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Описание продукта </a:t>
            </a:r>
            <a:endParaRPr sz="3200" dirty="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F9B2E5-DECC-4AFD-A247-DDBD1F221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046" y="1536859"/>
            <a:ext cx="5269259" cy="479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C0D3EB-2A83-9195-F563-BA3466C4B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" y="-299609"/>
            <a:ext cx="10515600" cy="1325563"/>
          </a:xfrm>
        </p:spPr>
        <p:txBody>
          <a:bodyPr/>
          <a:lstStyle/>
          <a:p>
            <a:r>
              <a:rPr lang="ru-RU" dirty="0"/>
              <a:t>Технические </a:t>
            </a:r>
            <a:r>
              <a:rPr lang="ru-RU" dirty="0" err="1"/>
              <a:t>харакеристики</a:t>
            </a:r>
            <a:endParaRPr lang="ru-RU" dirty="0"/>
          </a:p>
        </p:txBody>
      </p:sp>
      <p:pic>
        <p:nvPicPr>
          <p:cNvPr id="6" name="Google Shape;164;p16" descr="D:\Мои документы\Desktop\90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8963" y="168782"/>
            <a:ext cx="82912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D1C758-06A6-4945-A852-18F6853015C5}"/>
              </a:ext>
            </a:extLst>
          </p:cNvPr>
          <p:cNvSpPr txBox="1"/>
          <p:nvPr/>
        </p:nvSpPr>
        <p:spPr>
          <a:xfrm>
            <a:off x="135878" y="810664"/>
            <a:ext cx="5180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Arduino UNO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54712815-8027-4119-9C59-B32177D230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098479"/>
              </p:ext>
            </p:extLst>
          </p:nvPr>
        </p:nvGraphicFramePr>
        <p:xfrm>
          <a:off x="842209" y="1395439"/>
          <a:ext cx="5823286" cy="548290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11643">
                  <a:extLst>
                    <a:ext uri="{9D8B030D-6E8A-4147-A177-3AD203B41FA5}">
                      <a16:colId xmlns:a16="http://schemas.microsoft.com/office/drawing/2014/main" val="4227119686"/>
                    </a:ext>
                  </a:extLst>
                </a:gridCol>
                <a:gridCol w="2911643">
                  <a:extLst>
                    <a:ext uri="{9D8B030D-6E8A-4147-A177-3AD203B41FA5}">
                      <a16:colId xmlns:a16="http://schemas.microsoft.com/office/drawing/2014/main" val="375382501"/>
                    </a:ext>
                  </a:extLst>
                </a:gridCol>
              </a:tblGrid>
              <a:tr h="39816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Характеристики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83403"/>
                  </a:ext>
                </a:extLst>
              </a:tr>
              <a:tr h="291986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Микроконтроллер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ATmega328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03304"/>
                  </a:ext>
                </a:extLst>
              </a:tr>
              <a:tr h="291986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Рабочее напряжение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В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16007065"/>
                  </a:ext>
                </a:extLst>
              </a:tr>
              <a:tr h="424707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Входное напряжение (рекомендуемое)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7-12 В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35936030"/>
                  </a:ext>
                </a:extLst>
              </a:tr>
              <a:tr h="63706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Цифровые Входы/Выходы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(6 из которых могут использоваться как выходы </a:t>
                      </a:r>
                      <a:r>
                        <a:rPr lang="ru-RU" sz="16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69684725"/>
                  </a:ext>
                </a:extLst>
              </a:tr>
              <a:tr h="274498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Аналоговые входы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4348349"/>
                  </a:ext>
                </a:extLst>
              </a:tr>
              <a:tr h="424707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Постоянный ток через вход/выход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мА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39370394"/>
                  </a:ext>
                </a:extLst>
              </a:tr>
              <a:tr h="424707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Постоянный ток для вывода 3.3 В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мА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34057603"/>
                  </a:ext>
                </a:extLst>
              </a:tr>
              <a:tr h="84941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Флеш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-память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Кб (ATmega328) из которых 0.5 Кб используются для загрузчика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25391814"/>
                  </a:ext>
                </a:extLst>
              </a:tr>
              <a:tr h="424707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ОЗУ                                                                        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Кб (</a:t>
                      </a:r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ATmega328)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42277935"/>
                  </a:ext>
                </a:extLst>
              </a:tr>
              <a:tr h="274498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EEPROM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Кб (</a:t>
                      </a:r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ATmega328)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78227346"/>
                  </a:ext>
                </a:extLst>
              </a:tr>
              <a:tr h="274498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Тактовая частота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МГц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7593689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975AF-962E-437C-8C42-D91B5FF13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435" y="1664799"/>
            <a:ext cx="4901100" cy="385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84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49DC62-728C-E2F3-A9C6-9B72324160EA}"/>
              </a:ext>
            </a:extLst>
          </p:cNvPr>
          <p:cNvSpPr txBox="1"/>
          <p:nvPr/>
        </p:nvSpPr>
        <p:spPr>
          <a:xfrm>
            <a:off x="-682654" y="12733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siva"/>
                <a:ea typeface="Corsiva"/>
                <a:cs typeface="Corsiva"/>
                <a:sym typeface="Corsiva"/>
              </a:rPr>
              <a:t>Команда проекта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51EE47-B20D-AE6F-5B03-C5730017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848" y="-159983"/>
            <a:ext cx="1940700" cy="2395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6054EF-10BB-3655-9C99-8968EBB4F886}"/>
              </a:ext>
            </a:extLst>
          </p:cNvPr>
          <p:cNvSpPr txBox="1"/>
          <p:nvPr/>
        </p:nvSpPr>
        <p:spPr>
          <a:xfrm>
            <a:off x="5815858" y="2277969"/>
            <a:ext cx="26743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Курносов Роман Юрьевич</a:t>
            </a:r>
            <a:endParaRPr lang="ru-RU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проектный наставник, </a:t>
            </a:r>
            <a:endParaRPr lang="ru-RU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к.т.н., доцент кафедры КРЭМС</a:t>
            </a:r>
            <a:endParaRPr lang="ru-RU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430;p28">
            <a:extLst>
              <a:ext uri="{FF2B5EF4-FFF2-40B4-BE49-F238E27FC236}">
                <a16:creationId xmlns:a16="http://schemas.microsoft.com/office/drawing/2014/main" id="{1675EDAF-7D78-B119-92DC-73B2B46A96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028" y="2277969"/>
            <a:ext cx="1875623" cy="193615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CAF1E5-236B-61EB-03D1-6033460070C2}"/>
              </a:ext>
            </a:extLst>
          </p:cNvPr>
          <p:cNvSpPr txBox="1"/>
          <p:nvPr/>
        </p:nvSpPr>
        <p:spPr>
          <a:xfrm>
            <a:off x="310418" y="4288879"/>
            <a:ext cx="30010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Потлов Сергей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4 курса направления “Инфокоммуникационные технологии и системы связи”</a:t>
            </a:r>
          </a:p>
        </p:txBody>
      </p:sp>
      <p:pic>
        <p:nvPicPr>
          <p:cNvPr id="17" name="Google Shape;164;p16" descr="D:\Мои документы\Desktop\90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68963" y="168782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11;p12">
            <a:extLst>
              <a:ext uri="{FF2B5EF4-FFF2-40B4-BE49-F238E27FC236}">
                <a16:creationId xmlns:a16="http://schemas.microsoft.com/office/drawing/2014/main" id="{574C4696-FD14-432B-943A-FCBDE8C239F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1587" y="2922875"/>
            <a:ext cx="1991619" cy="226747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44CF5D8-8FE7-4AA4-8631-D1B98E87B9B4}"/>
              </a:ext>
            </a:extLst>
          </p:cNvPr>
          <p:cNvSpPr txBox="1"/>
          <p:nvPr/>
        </p:nvSpPr>
        <p:spPr>
          <a:xfrm>
            <a:off x="3666864" y="5190346"/>
            <a:ext cx="30010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Димкович Денис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4 курса направления “Инфокоммуникационные технологии и системы связи”</a:t>
            </a:r>
          </a:p>
        </p:txBody>
      </p:sp>
      <p:pic>
        <p:nvPicPr>
          <p:cNvPr id="5" name="Рисунок 4" descr="Изображение выглядит как Человеческое лицо, человек, Подбородок, портрет">
            <a:extLst>
              <a:ext uri="{FF2B5EF4-FFF2-40B4-BE49-F238E27FC236}">
                <a16:creationId xmlns:a16="http://schemas.microsoft.com/office/drawing/2014/main" id="{C4289C46-8B18-3F0C-3C6D-41727E639A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0070" y="2865777"/>
            <a:ext cx="1991619" cy="22674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E0868F-639B-24C7-C776-0E3748FFAD96}"/>
              </a:ext>
            </a:extLst>
          </p:cNvPr>
          <p:cNvSpPr txBox="1"/>
          <p:nvPr/>
        </p:nvSpPr>
        <p:spPr>
          <a:xfrm>
            <a:off x="8168242" y="5190346"/>
            <a:ext cx="30010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Матвеев Даниил</a:t>
            </a:r>
            <a:endParaRPr lang="ru-RU"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3 курса направления “Конструирование и технология электронных средств”</a:t>
            </a:r>
          </a:p>
        </p:txBody>
      </p:sp>
    </p:spTree>
    <p:extLst>
      <p:ext uri="{BB962C8B-B14F-4D97-AF65-F5344CB8AC3E}">
        <p14:creationId xmlns:p14="http://schemas.microsoft.com/office/powerpoint/2010/main" val="361162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/>
        </p:nvSpPr>
        <p:spPr>
          <a:xfrm>
            <a:off x="4837632" y="1151544"/>
            <a:ext cx="7190877" cy="11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Тамбовский Государственный Технический Университет 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«Конструирование радиоэлектронных и микропроцессорных систем»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837631" y="2548183"/>
            <a:ext cx="7354500" cy="28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siva"/>
              <a:buNone/>
            </a:pPr>
            <a:r>
              <a:rPr lang="ru-RU" sz="4800" b="0" i="0" u="none" strike="noStrike" cap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Система пространственного ввода данных на основе жестов в ограниченной зоне</a:t>
            </a:r>
            <a:endParaRPr sz="4800" b="0" i="0" u="none" strike="noStrike" cap="none" dirty="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93" name="Google Shape;93;p13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08516" y="-157294"/>
            <a:ext cx="1082651" cy="10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93479" y="66975"/>
            <a:ext cx="1082650" cy="74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3">
            <a:extLst>
              <a:ext uri="{FF2B5EF4-FFF2-40B4-BE49-F238E27FC236}">
                <a16:creationId xmlns:a16="http://schemas.microsoft.com/office/drawing/2014/main" id="{BDE65E07-9547-34E7-F3F9-F54E71947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87" y="6276369"/>
            <a:ext cx="2594156" cy="40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1C7C4C-FA51-4D94-BEB3-C0D29BCC2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2269" y="922731"/>
            <a:ext cx="4752474" cy="4752474"/>
          </a:xfrm>
          <a:prstGeom prst="rect">
            <a:avLst/>
          </a:prstGeom>
          <a:effectLst>
            <a:softEdge rad="939800"/>
          </a:effectLst>
        </p:spPr>
      </p:pic>
    </p:spTree>
    <p:extLst>
      <p:ext uri="{BB962C8B-B14F-4D97-AF65-F5344CB8AC3E}">
        <p14:creationId xmlns:p14="http://schemas.microsoft.com/office/powerpoint/2010/main" val="2172128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578</Words>
  <Application>Microsoft Office PowerPoint</Application>
  <PresentationFormat>Широкоэкранный</PresentationFormat>
  <Paragraphs>88</Paragraphs>
  <Slides>10</Slides>
  <Notes>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Times New Roman</vt:lpstr>
      <vt:lpstr>Corsiva</vt:lpstr>
      <vt:lpstr>Arial Black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Технические харакеристики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Потлов</dc:creator>
  <cp:lastModifiedBy>admin</cp:lastModifiedBy>
  <cp:revision>37</cp:revision>
  <dcterms:modified xsi:type="dcterms:W3CDTF">2025-05-30T06:43:17Z</dcterms:modified>
</cp:coreProperties>
</file>