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3" r:id="rId4"/>
    <p:sldId id="260" r:id="rId5"/>
    <p:sldId id="259" r:id="rId6"/>
    <p:sldId id="261" r:id="rId7"/>
    <p:sldId id="262" r:id="rId8"/>
    <p:sldId id="25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5FF"/>
    <a:srgbClr val="8C45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9B61A5-481E-40E3-B51B-270620AACFF1}" v="615" dt="2026-07-06T13:08:22.9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5964"/>
  </p:normalViewPr>
  <p:slideViewPr>
    <p:cSldViewPr snapToGrid="0">
      <p:cViewPr varScale="1">
        <p:scale>
          <a:sx n="112" d="100"/>
          <a:sy n="112" d="100"/>
        </p:scale>
        <p:origin x="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E1D7D-44EE-A29F-8D41-FAAF43A79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C8F7FF-CA24-673E-B62E-65E2894AF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6CAAB1-14AD-B97A-A244-BF2A15464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C96CD6-FBF9-818E-AA0D-0C9F7922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3888EC-EA30-5407-57A4-D1E62441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6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EBCB95-3B9B-8289-5D05-435221D3F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515FF73-0238-DBDB-D480-E11FCD7C1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74CA7A-4FCC-CA92-42FE-4424F523D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C9DB6F-27A1-359E-8728-235D3936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2A811F-62D0-39AA-248E-105FA63D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F4702E-17C7-4AD7-E8E2-480943C70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61B025-1BA2-ED62-F8FE-287700CF2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4CB4EC-A84B-0D61-658D-1B0A2E266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A94F97-CF43-413B-4C16-3119AC30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B65D72-0FB8-374B-C968-27EF0F28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41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8CF491-5D04-D718-0F53-6AA8AB22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072A36-6FCE-6921-E490-A7ADFE218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B5FBEC-D775-1F65-EC86-5763E3DE6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6CF59F-258B-0B11-799B-3347FA50A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3DC49E-89F0-787F-B842-CBF33E7D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4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04B3E-C6FA-D307-0C4F-85DCAB7A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83723A-A681-6C79-AE40-C1EC6FC45F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112902-08B4-7358-685E-EBEEAB56D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2722A6-DF5A-DF23-01A1-01AD1D322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AC895A-50A3-95D6-01F4-7A651174E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04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0F40B-1A22-BC5E-59EA-2504D6F3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4C821-BEE0-5B00-8E74-D20CF6978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09D641-143B-E0CD-7ACE-B1C5344259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76EBE0-A073-91C7-0565-5ACCC6B8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E70ACF-B6CE-939B-1BA4-7F9CA5C9F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8B76D3-95F8-1588-BDDD-7DFC7D693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63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CA420-C53B-01E9-2FCE-0E616140F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A489D1-6E67-6546-C7CB-1310F5A8D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FFE8C7-447F-3BEB-2EBD-D4B3DDF878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4D8C08-5809-5D6A-4DC3-936E18A48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F96A3CC-E167-AECD-C421-F93D19EF9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2D10F6-6C69-D0AC-B06F-4060B48D0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752A2C-1DB0-3872-4AFA-517F59FE2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E675682-696E-3796-6CA8-AC7BCD95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628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74C7A-3BAC-5279-7C20-4F6FEABC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E94E10-22C2-66F5-47E8-9BA049458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CAE3ED8-97E7-F6FF-09A5-0C1498017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C2B14F9-D8BF-17C3-BB18-E39D9E9D0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09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4D0078E-08FA-9E4F-C725-D18147D28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91A4BD-4242-2AD8-997B-2A5F0ECC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8CF2070-5BAD-051A-B85C-3AF48E94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93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DC8D3-B4C6-B659-56E0-C0F0698ED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3D99EA-3F16-B042-28BB-A99EE952B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372AB0-D7EC-12E6-B493-5D1C3D4EA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29EA5E-35CA-1BEF-C122-289024B3A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F9CA18-BE81-EF19-AD7F-EA17450F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D5F918-D326-63D4-20A1-F7B073B87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178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4421DE-CF6C-AC32-F9BF-93DF77D0A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A391DCA-866B-E3C5-5E1B-0CF2661EDD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5F2FD86-57FA-9BB5-B281-0F8AE437B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8B1CCA-F142-8496-DCB2-E49BB640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AA6A-88EA-8D3A-0903-C39B469D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E98377-2EC7-0B18-F20F-0E1FAAAC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B8BD5-B761-65CD-82D1-26FC7E802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CEFF30-7424-5B34-E0C6-A83370BC8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B5D60-56E4-659B-EAD3-8342F7B612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E669-576F-AE44-9FAF-3FB022093EF5}" type="datetimeFigureOut">
              <a:rPr lang="ru-RU" smtClean="0"/>
              <a:t>09.07.2026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57CBDF-F2D4-7B6C-EDB6-03ED94B42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917357-51D9-B573-7FC1-95E7409B8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9ED1-8103-A046-BD67-9AAF8E124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6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1713802/" TargetMode="External"/><Relationship Id="rId2" Type="http://schemas.openxmlformats.org/officeDocument/2006/relationships/hyperlink" Target="http://familydoctor.c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away.php?to=https://pubmed.ncbi.nlm.nih.gov/1713802/&amp;utf=1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855545-6718-8C92-C649-D795E7418E89}"/>
              </a:ext>
            </a:extLst>
          </p:cNvPr>
          <p:cNvSpPr txBox="1"/>
          <p:nvPr/>
        </p:nvSpPr>
        <p:spPr>
          <a:xfrm>
            <a:off x="801695" y="2864331"/>
            <a:ext cx="9309863" cy="21133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Биоадаптивный коленный</a:t>
            </a:r>
            <a:br>
              <a:rPr lang="ru-RU" sz="44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ru-RU" sz="44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бандаж</a:t>
            </a:r>
          </a:p>
          <a:p>
            <a:pPr>
              <a:lnSpc>
                <a:spcPts val="2600"/>
              </a:lnSpc>
            </a:pPr>
            <a:endParaRPr lang="ru-RU" sz="2400" b="1" dirty="0">
              <a:solidFill>
                <a:schemeClr val="bg1"/>
              </a:solidFill>
              <a:latin typeface="Gilroy"/>
            </a:endParaRPr>
          </a:p>
          <a:p>
            <a:pPr>
              <a:lnSpc>
                <a:spcPts val="2600"/>
              </a:lnSpc>
            </a:pPr>
            <a:endParaRPr lang="ru-RU" sz="2400" b="1" dirty="0">
              <a:solidFill>
                <a:schemeClr val="bg1"/>
              </a:solidFill>
              <a:latin typeface="Gilroy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10082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ПРОБЛЕМА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E145482-DC87-6415-1BD8-ADBB3929A3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018257"/>
              </p:ext>
            </p:extLst>
          </p:nvPr>
        </p:nvGraphicFramePr>
        <p:xfrm>
          <a:off x="740228" y="1516742"/>
          <a:ext cx="11141204" cy="497455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599243">
                  <a:extLst>
                    <a:ext uri="{9D8B030D-6E8A-4147-A177-3AD203B41FA5}">
                      <a16:colId xmlns:a16="http://schemas.microsoft.com/office/drawing/2014/main" val="2178443552"/>
                    </a:ext>
                  </a:extLst>
                </a:gridCol>
                <a:gridCol w="5541961">
                  <a:extLst>
                    <a:ext uri="{9D8B030D-6E8A-4147-A177-3AD203B41FA5}">
                      <a16:colId xmlns:a16="http://schemas.microsoft.com/office/drawing/2014/main" val="1659026247"/>
                    </a:ext>
                  </a:extLst>
                </a:gridCol>
              </a:tblGrid>
              <a:tr h="329848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Проблема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Доказательства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227598"/>
                  </a:ext>
                </a:extLst>
              </a:tr>
              <a:tr h="1060864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1)Аллергические реакции на материалы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Большинство людей</a:t>
                      </a: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использующих бандаж</a:t>
                      </a: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сталкиваются с повышенной чувствительностью к материалам</a:t>
                      </a:r>
                      <a:r>
                        <a:rPr lang="en-US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,</a:t>
                      </a:r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из которых сделано данное приспособление.</a:t>
                      </a:r>
                      <a:r>
                        <a:rPr lang="en-US" sz="16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 </a:t>
                      </a:r>
                      <a:r>
                        <a:rPr lang="en-US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familydoctor.cn</a:t>
                      </a: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873193"/>
                  </a:ext>
                </a:extLst>
              </a:tr>
              <a:tr h="1551181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2)Дискомфорт и тепловой перегрев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Многие бандажи изготавливаются из материалов, которые плохо пропускают воздух, что приводит к накоплению тепла и влаги под бандажом. Это вызывает дискомфорт, раздражение кожи и может стать причиной отказа от использования.</a:t>
                      </a:r>
                      <a:r>
                        <a:rPr lang="ru-RU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3"/>
                        </a:rPr>
                        <a:t>Surgical collars: a survey of their prescription and use - PubMed</a:t>
                      </a:r>
                      <a:endParaRPr lang="ru-RU" sz="16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000719"/>
                  </a:ext>
                </a:extLst>
              </a:tr>
              <a:tr h="1800796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3)Нестабильность фиксации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Бандаж, который не обеспечивает надежную фиксацию, не только неэффективен, но и может создавать дополнительный дискомфорт и риск травматизации.</a:t>
                      </a:r>
                      <a:endParaRPr lang="en-US" sz="16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зафиксировало случаи соскальзывания бандажа как у пациентов с активными.</a:t>
                      </a:r>
                      <a:r>
                        <a:rPr lang="en-US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4"/>
                        </a:rPr>
                        <a:t> https://pubmed.ncbi.nlm.nih.gov/1713802</a:t>
                      </a:r>
                      <a:endParaRPr lang="ru-RU" sz="16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675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00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АКТУАЛЬНОСТЬ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pic>
        <p:nvPicPr>
          <p:cNvPr id="11" name="Рисунок 10" descr="Диаграмма ответов в Формах. Вопрос: Сталкивались ли вы когда-нибудь с необходимостью носить коленный бандаж? . Количество ответов: 23 ответа.">
            <a:extLst>
              <a:ext uri="{FF2B5EF4-FFF2-40B4-BE49-F238E27FC236}">
                <a16:creationId xmlns:a16="http://schemas.microsoft.com/office/drawing/2014/main" id="{9557B7ED-AE97-D2D6-2E47-059134E70F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582" y="1392464"/>
            <a:ext cx="4923065" cy="2048329"/>
          </a:xfrm>
          <a:prstGeom prst="rect">
            <a:avLst/>
          </a:prstGeom>
        </p:spPr>
      </p:pic>
      <p:pic>
        <p:nvPicPr>
          <p:cNvPr id="12" name="Рисунок 11" descr="Диаграмма ответов в Формах. Вопрос: По какой причине вы использовали бандаж? (можно выбрать несколько вариантов) . Количество ответов: 23 ответа.">
            <a:extLst>
              <a:ext uri="{FF2B5EF4-FFF2-40B4-BE49-F238E27FC236}">
                <a16:creationId xmlns:a16="http://schemas.microsoft.com/office/drawing/2014/main" id="{6FC38E5D-BE14-3433-32A6-411B7EE265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58" b="372"/>
          <a:stretch>
            <a:fillRect/>
          </a:stretch>
        </p:blipFill>
        <p:spPr>
          <a:xfrm>
            <a:off x="-228" y="3229656"/>
            <a:ext cx="5273856" cy="2041316"/>
          </a:xfrm>
          <a:prstGeom prst="rect">
            <a:avLst/>
          </a:prstGeom>
        </p:spPr>
      </p:pic>
      <p:pic>
        <p:nvPicPr>
          <p:cNvPr id="13" name="Рисунок 12" descr="Диаграмма ответов в Формах. Вопрос: С какими проблемами вы сталкивались при ношении бандажа? (можно выбрать несколько вариантов) &#10;&#10;&#10;. Количество ответов: 23 ответа.">
            <a:extLst>
              <a:ext uri="{FF2B5EF4-FFF2-40B4-BE49-F238E27FC236}">
                <a16:creationId xmlns:a16="http://schemas.microsoft.com/office/drawing/2014/main" id="{8731008E-C6A5-4F76-F1D0-47872B4E68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64" b="333"/>
          <a:stretch>
            <a:fillRect/>
          </a:stretch>
        </p:blipFill>
        <p:spPr>
          <a:xfrm>
            <a:off x="5278210" y="1084489"/>
            <a:ext cx="4562743" cy="2572449"/>
          </a:xfrm>
          <a:prstGeom prst="rect">
            <a:avLst/>
          </a:prstGeom>
        </p:spPr>
      </p:pic>
      <p:pic>
        <p:nvPicPr>
          <p:cNvPr id="14" name="Рисунок 13" descr="Диаграмма ответов в Формах. Вопрос: Что для Вас было бы наиболее важным при выборе биоадаптивного бандажа  вместо обычного? (можно выбрать несколько вариантов)&#10;&#10;&#10;. Количество ответов: 23 ответа.">
            <a:extLst>
              <a:ext uri="{FF2B5EF4-FFF2-40B4-BE49-F238E27FC236}">
                <a16:creationId xmlns:a16="http://schemas.microsoft.com/office/drawing/2014/main" id="{5983A763-055B-B23D-A62C-3E1F3F74685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83628" y="3228066"/>
            <a:ext cx="4542972" cy="2049238"/>
          </a:xfrm>
          <a:prstGeom prst="rect">
            <a:avLst/>
          </a:prstGeom>
        </p:spPr>
      </p:pic>
      <p:pic>
        <p:nvPicPr>
          <p:cNvPr id="15" name="Рисунок 14" descr="Диаграмма ответов в Формах. Вопрос: Как часто вы испытывали дискомфорт при ношении бандажа? . Количество ответов: 23 ответа.">
            <a:extLst>
              <a:ext uri="{FF2B5EF4-FFF2-40B4-BE49-F238E27FC236}">
                <a16:creationId xmlns:a16="http://schemas.microsoft.com/office/drawing/2014/main" id="{05245606-2F4E-9D2B-41E3-8632AFA2E28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93"/>
          <a:stretch>
            <a:fillRect/>
          </a:stretch>
        </p:blipFill>
        <p:spPr>
          <a:xfrm>
            <a:off x="-3856" y="5076371"/>
            <a:ext cx="4066984" cy="1770744"/>
          </a:xfrm>
          <a:prstGeom prst="rect">
            <a:avLst/>
          </a:prstGeom>
        </p:spPr>
      </p:pic>
      <p:pic>
        <p:nvPicPr>
          <p:cNvPr id="16" name="Рисунок 15" descr="Диаграмма ответов в Формах. Вопрос: Ограничивали ли вы свою физическую активность из-за бандажа (даже если колено позволяло)? . Количество ответов: 23 ответа.">
            <a:extLst>
              <a:ext uri="{FF2B5EF4-FFF2-40B4-BE49-F238E27FC236}">
                <a16:creationId xmlns:a16="http://schemas.microsoft.com/office/drawing/2014/main" id="{EA530887-F96F-A847-70E3-157A9747D4C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73"/>
          <a:stretch>
            <a:fillRect/>
          </a:stretch>
        </p:blipFill>
        <p:spPr>
          <a:xfrm>
            <a:off x="4068536" y="5077732"/>
            <a:ext cx="3844471" cy="1777781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текст, Сирень, фиолетовый, Пурпурный цвет">
            <a:extLst>
              <a:ext uri="{FF2B5EF4-FFF2-40B4-BE49-F238E27FC236}">
                <a16:creationId xmlns:a16="http://schemas.microsoft.com/office/drawing/2014/main" id="{F88A8834-C2B4-3951-BA96-5679549BA70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-267" b="215"/>
          <a:stretch>
            <a:fillRect/>
          </a:stretch>
        </p:blipFill>
        <p:spPr>
          <a:xfrm>
            <a:off x="9310233" y="1796823"/>
            <a:ext cx="2879927" cy="328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03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РЕШЕНИЕ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58" y="1395162"/>
            <a:ext cx="11168742" cy="488799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>
                <a:latin typeface="Calibri"/>
                <a:ea typeface="Calibri"/>
                <a:cs typeface="Calibri"/>
              </a:rPr>
              <a:t>Технологические направления (в соответствии с перечнем критических и сквозных технологий): Технологии разработки медицинских изделий нового поколения, включая биогибридные, бионические технологии и нейротехнологии.</a:t>
            </a:r>
            <a:endParaRPr lang="ru-RU" sz="1400" dirty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>
                <a:latin typeface="Calibri"/>
                <a:ea typeface="Calibri"/>
                <a:cs typeface="Calibri"/>
              </a:rPr>
              <a:t>В рамках данного направления предлагаются следующие инженерные решения для имплантируемых и наружных средств терапии суставов, реализующие принципы активного биомеханического протезирования, нейроадаптивного управления и безыгольной биохимической коррекции:</a:t>
            </a:r>
            <a:endParaRPr lang="ru-RU" sz="1400" dirty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>
                <a:latin typeface="Calibri"/>
                <a:ea typeface="Calibri"/>
                <a:cs typeface="Calibri"/>
              </a:rPr>
              <a:t>1)Антифрикционный микро-роликовый слой</a:t>
            </a:r>
            <a:br>
              <a:rPr lang="ru-RU" sz="1400" b="1" dirty="0">
                <a:latin typeface="Calibri"/>
                <a:ea typeface="Calibri"/>
                <a:cs typeface="Calibri"/>
              </a:rPr>
            </a:br>
            <a:r>
              <a:rPr lang="ru-RU" sz="1400" b="1">
                <a:latin typeface="Calibri"/>
                <a:ea typeface="Calibri"/>
                <a:cs typeface="Calibri"/>
              </a:rPr>
              <a:t>Гипоаллергенный медицинский силикон → внешняя часть скользит относительно внутренней, трение на кожу отсутствует → нет натирания, риск дерматита снижен.</a:t>
            </a:r>
            <a:endParaRPr lang="ru-RU" sz="1400" dirty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>
                <a:latin typeface="Calibri"/>
                <a:ea typeface="Calibri"/>
                <a:cs typeface="Calibri"/>
              </a:rPr>
              <a:t>2) Термочувствительный самоадаптирующийся контур</a:t>
            </a:r>
            <a:br>
              <a:rPr lang="ru-RU" sz="1400" b="1" dirty="0">
                <a:latin typeface="Calibri"/>
                <a:ea typeface="Calibri"/>
                <a:cs typeface="Calibri"/>
              </a:rPr>
            </a:br>
            <a:r>
              <a:rPr lang="ru-RU" sz="1400" b="1">
                <a:latin typeface="Calibri"/>
                <a:ea typeface="Calibri"/>
                <a:cs typeface="Calibri"/>
              </a:rPr>
              <a:t>Полимер, меняющий форму при нагреве от тела → автоматическая подгонка под анатомию и объем ноги → нет зон избыточного давления, ручная регулировка не нужна.</a:t>
            </a:r>
            <a:endParaRPr lang="ru-RU" sz="1400" dirty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>
                <a:latin typeface="Calibri"/>
                <a:ea typeface="Calibri"/>
                <a:cs typeface="Calibri"/>
              </a:rPr>
              <a:t>3) Активное охлаждение (PCM + Пельтье)</a:t>
            </a:r>
            <a:br>
              <a:rPr lang="ru-RU" sz="1400" b="1" dirty="0">
                <a:latin typeface="Calibri"/>
                <a:ea typeface="Calibri"/>
                <a:cs typeface="Calibri"/>
              </a:rPr>
            </a:br>
            <a:r>
              <a:rPr lang="ru-RU" sz="1400" b="1">
                <a:latin typeface="Calibri"/>
                <a:ea typeface="Calibri"/>
                <a:cs typeface="Calibri"/>
              </a:rPr>
              <a:t>Элементы Пельтье (5В) + фазопереходный материал (плавление при 15–18°C) → равномерный холод 40–60 минут без переохлаждения и конденсата. Термодатчик + контроллер → безопасность (не ниже +15°C на коже).</a:t>
            </a:r>
            <a:endParaRPr lang="ru-RU" sz="1400" dirty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>
                <a:latin typeface="Calibri"/>
                <a:ea typeface="Calibri"/>
                <a:cs typeface="Calibri"/>
              </a:rPr>
              <a:t>4) Микро-дренирование синовиальной жидкости (вакуум + осмос)</a:t>
            </a:r>
            <a:br>
              <a:rPr lang="ru-RU" sz="1400" b="1" dirty="0">
                <a:latin typeface="Calibri"/>
                <a:ea typeface="Calibri"/>
                <a:cs typeface="Calibri"/>
              </a:rPr>
            </a:br>
            <a:r>
              <a:rPr lang="ru-RU" sz="1400" b="1">
                <a:latin typeface="Calibri"/>
                <a:ea typeface="Calibri"/>
                <a:cs typeface="Calibri"/>
              </a:rPr>
              <a:t>Вакуум (−0.2…−0.3 атм) + компрессия + гидрофильный суперабсорбент → вытягивание жидкости через кожу без игл и проколов. За 2–3 часа удаляется до 15–20 мл. Риск инфицирования = 0.</a:t>
            </a:r>
            <a:endParaRPr lang="ru-RU" sz="1400" dirty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b="1">
                <a:latin typeface="Calibri"/>
                <a:ea typeface="Calibri"/>
                <a:cs typeface="Calibri"/>
              </a:rPr>
              <a:t>5) Переменное магнитное поле (10–100 Гц)</a:t>
            </a:r>
            <a:br>
              <a:rPr lang="ru-RU" sz="1400" b="1" dirty="0">
                <a:latin typeface="Calibri"/>
                <a:ea typeface="Calibri"/>
                <a:cs typeface="Calibri"/>
              </a:rPr>
            </a:br>
            <a:r>
              <a:rPr lang="ru-RU" sz="1400" b="1">
                <a:latin typeface="Calibri"/>
                <a:ea typeface="Calibri"/>
                <a:cs typeface="Calibri"/>
              </a:rPr>
              <a:t>Встроенные гибкие катушки, бегущее поле (от бедра к голени) → снижение вязкости синовиальной жидкости, стимуляция лимфотока, направленное «выталкивание» жидкости в лимфокапилляры. Сочетается с компрессией и охлаждением.</a:t>
            </a:r>
            <a:endParaRPr lang="ru-RU" sz="1400" dirty="0">
              <a:latin typeface="Calibri"/>
              <a:ea typeface="Calibri"/>
              <a:cs typeface="Calibri"/>
            </a:endParaRPr>
          </a:p>
          <a:p>
            <a:pPr marL="0" indent="0">
              <a:lnSpc>
                <a:spcPct val="120000"/>
              </a:lnSpc>
              <a:buNone/>
            </a:pPr>
            <a:endParaRPr lang="ru-RU" sz="1400" dirty="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970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23" y="1053815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>
                <a:solidFill>
                  <a:srgbClr val="8C45F8"/>
                </a:solidFill>
                <a:ea typeface="+mj-lt"/>
                <a:cs typeface="+mj-lt"/>
              </a:rPr>
              <a:t>РЕШЕНИЕ</a:t>
            </a:r>
            <a:endParaRPr lang="ru-RU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8C31F8C-CA74-DA9B-538B-38CC30FE68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2046767"/>
              </p:ext>
            </p:extLst>
          </p:nvPr>
        </p:nvGraphicFramePr>
        <p:xfrm>
          <a:off x="116114" y="1364342"/>
          <a:ext cx="7648022" cy="523435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91890">
                  <a:extLst>
                    <a:ext uri="{9D8B030D-6E8A-4147-A177-3AD203B41FA5}">
                      <a16:colId xmlns:a16="http://schemas.microsoft.com/office/drawing/2014/main" val="2524570700"/>
                    </a:ext>
                  </a:extLst>
                </a:gridCol>
                <a:gridCol w="5156132">
                  <a:extLst>
                    <a:ext uri="{9D8B030D-6E8A-4147-A177-3AD203B41FA5}">
                      <a16:colId xmlns:a16="http://schemas.microsoft.com/office/drawing/2014/main" val="3936661073"/>
                    </a:ext>
                  </a:extLst>
                </a:gridCol>
              </a:tblGrid>
              <a:tr h="433786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850"/>
                        </a:lnSpc>
                        <a:buNone/>
                      </a:pPr>
                      <a:r>
                        <a:rPr lang="ru-RU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Пользователь</a:t>
                      </a:r>
                      <a:endParaRPr lang="ru-RU" sz="1100" b="1" i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850"/>
                        </a:lnSpc>
                        <a:buNone/>
                      </a:pPr>
                      <a:r>
                        <a:rPr lang="ru-RU" sz="11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Какие функции бандажа решают его проблему</a:t>
                      </a:r>
                      <a:endParaRPr lang="ru-RU" sz="1100" b="1" i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236842"/>
                  </a:ext>
                </a:extLst>
              </a:tr>
              <a:tr h="780815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Пациенты с хроническим синовитом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 </a:t>
                      </a:r>
                      <a:endParaRPr lang="en-US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Микро-дренирование + магнитное поле → удаление жидкости без пункций, снижение вязкости, улучшение лимфооттока</a:t>
                      </a:r>
                      <a:endParaRPr lang="ru-RU" sz="11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411103"/>
                  </a:ext>
                </a:extLst>
              </a:tr>
              <a:tr h="780815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Спортсмены </a:t>
                      </a:r>
                      <a:endParaRPr lang="en-US" sz="11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Активное охлаждение (быстрое снятие воспаления после нагрузок) + антифрикционный слой (нет натирания при движении) + термоадаптация (посадка не сбивается при отёке)</a:t>
                      </a:r>
                      <a:endParaRPr lang="ru-RU" sz="11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270366"/>
                  </a:ext>
                </a:extLst>
              </a:tr>
              <a:tr h="780815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Пациенты после операций на колене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endParaRPr lang="en-US" sz="11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Охлаждение (уменьшение послеоперационного отёка и боли) + дренирование (профилактика гемартроза) + магнитное поле (ускорение реабилитации)</a:t>
                      </a:r>
                      <a:endParaRPr lang="en-US" sz="11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331346"/>
                  </a:ext>
                </a:extLst>
              </a:tr>
              <a:tr h="780815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Пациенты с чувствительной кожей / аллергией на неопрен</a:t>
                      </a:r>
                      <a:endParaRPr lang="ru-RU" sz="11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Антифрикционный гипоаллергенный силиконовый слой → отсутствие контактного дерматита, возможность длительного ношения</a:t>
                      </a:r>
                      <a:endParaRPr lang="ru-RU" sz="11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228146"/>
                  </a:ext>
                </a:extLst>
              </a:tr>
              <a:tr h="944689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Люди с остеоартритом </a:t>
                      </a:r>
                      <a:endParaRPr lang="en-US" sz="11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Термоадаптация (комфорт при изменении объёма сустава в течение дня) + охлаждение (купирование «воспалительных вспышек») + магнитное поле (замедление дегенерации</a:t>
                      </a:r>
                      <a:endParaRPr lang="ru-RU" sz="11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59839"/>
                  </a:ext>
                </a:extLst>
              </a:tr>
              <a:tr h="732616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Пожилые пациенты с тугоподвижностью</a:t>
                      </a:r>
                      <a:endParaRPr lang="ru-RU" sz="11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Отсутствие сложных застёжек + автоматическая подгонка → надевается как чулок, не нужно регулировать ленты</a:t>
                      </a:r>
                      <a:endParaRPr lang="ru-RU" sz="1100" b="0" i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014474"/>
                  </a:ext>
                </a:extLst>
              </a:tr>
            </a:tbl>
          </a:graphicData>
        </a:graphic>
      </p:graphicFrame>
      <p:pic>
        <p:nvPicPr>
          <p:cNvPr id="6" name="Рисунок 5" descr="Изображение выглядит как одежда, защитная одежда, человек, стяжка">
            <a:extLst>
              <a:ext uri="{FF2B5EF4-FFF2-40B4-BE49-F238E27FC236}">
                <a16:creationId xmlns:a16="http://schemas.microsoft.com/office/drawing/2014/main" id="{0B97A4C7-0293-36CD-5AF4-C5E9B8B7ED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-195"/>
          <a:stretch>
            <a:fillRect/>
          </a:stretch>
        </p:blipFill>
        <p:spPr>
          <a:xfrm>
            <a:off x="7780336" y="1711779"/>
            <a:ext cx="4302125" cy="409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19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  <a:endParaRPr lang="ru-RU" sz="2400" b="1" dirty="0">
              <a:solidFill>
                <a:srgbClr val="8C45F8"/>
              </a:solidFill>
              <a:latin typeface="Gilroy" pitchFamily="2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76092543-248E-35F7-0803-A7C838E95B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283584"/>
              </p:ext>
            </p:extLst>
          </p:nvPr>
        </p:nvGraphicFramePr>
        <p:xfrm>
          <a:off x="841828" y="1393371"/>
          <a:ext cx="10038173" cy="534416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790325">
                  <a:extLst>
                    <a:ext uri="{9D8B030D-6E8A-4147-A177-3AD203B41FA5}">
                      <a16:colId xmlns:a16="http://schemas.microsoft.com/office/drawing/2014/main" val="2068256431"/>
                    </a:ext>
                  </a:extLst>
                </a:gridCol>
                <a:gridCol w="4620957">
                  <a:extLst>
                    <a:ext uri="{9D8B030D-6E8A-4147-A177-3AD203B41FA5}">
                      <a16:colId xmlns:a16="http://schemas.microsoft.com/office/drawing/2014/main" val="1413396351"/>
                    </a:ext>
                  </a:extLst>
                </a:gridCol>
                <a:gridCol w="731920">
                  <a:extLst>
                    <a:ext uri="{9D8B030D-6E8A-4147-A177-3AD203B41FA5}">
                      <a16:colId xmlns:a16="http://schemas.microsoft.com/office/drawing/2014/main" val="2844915436"/>
                    </a:ext>
                  </a:extLst>
                </a:gridCol>
                <a:gridCol w="992603">
                  <a:extLst>
                    <a:ext uri="{9D8B030D-6E8A-4147-A177-3AD203B41FA5}">
                      <a16:colId xmlns:a16="http://schemas.microsoft.com/office/drawing/2014/main" val="1225713714"/>
                    </a:ext>
                  </a:extLst>
                </a:gridCol>
                <a:gridCol w="902368">
                  <a:extLst>
                    <a:ext uri="{9D8B030D-6E8A-4147-A177-3AD203B41FA5}">
                      <a16:colId xmlns:a16="http://schemas.microsoft.com/office/drawing/2014/main" val="3914437665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 b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Конкурент 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 b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Характеристика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 b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Прямой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 b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Косвенный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 b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Ключевой</a:t>
                      </a:r>
                      <a:endParaRPr lang="ru-RU" sz="1200" b="1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355159"/>
                  </a:ext>
                </a:extLst>
              </a:tr>
              <a:tr h="1574803"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Calibri"/>
                        </a:rPr>
                        <a:t>Экотен</a:t>
                      </a:r>
                      <a:endParaRPr lang="ru-RU" sz="1200" dirty="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Calibri"/>
                        </a:rPr>
                        <a:t>Продукты: </a:t>
                      </a:r>
                      <a:r>
                        <a:rPr lang="ru-RU" sz="1200">
                          <a:effectLst/>
                          <a:latin typeface="Calibri"/>
                        </a:rPr>
                        <a:t>KS-053 (разъёмный), KS-E (эластичный).</a:t>
                      </a:r>
                      <a:br>
                        <a:rPr lang="ru-RU" sz="1200" dirty="0">
                          <a:effectLst/>
                          <a:latin typeface="Calibri"/>
                        </a:rPr>
                      </a:br>
                      <a:r>
                        <a:rPr lang="ru-RU" sz="1200">
                          <a:effectLst/>
                          <a:latin typeface="Calibri"/>
                        </a:rPr>
                        <a:t>Конструкция: Универсальный размер, поддерживающее кольцо для надколенника, особая технология вязки.</a:t>
                      </a:r>
                      <a:br>
                        <a:rPr lang="ru-RU" sz="1200" dirty="0">
                          <a:effectLst/>
                          <a:latin typeface="Calibri"/>
                        </a:rPr>
                      </a:br>
                      <a:r>
                        <a:rPr lang="ru-RU" sz="1200" b="1">
                          <a:effectLst/>
                          <a:latin typeface="Calibri"/>
                        </a:rPr>
                        <a:t>Материалы: </a:t>
                      </a:r>
                      <a:r>
                        <a:rPr lang="ru-RU" sz="1200">
                          <a:effectLst/>
                          <a:latin typeface="Calibri"/>
                        </a:rPr>
                        <a:t>Аэропрен 35%, хлопок 28%, эластан 21%, нейлон 8%, лайкра 8%</a:t>
                      </a:r>
                      <a:r>
                        <a:rPr lang="ru-RU" sz="1200" b="1">
                          <a:effectLst/>
                          <a:latin typeface="Calibri"/>
                        </a:rPr>
                        <a:t>.</a:t>
                      </a:r>
                      <a:br>
                        <a:rPr lang="ru-RU" sz="1200" dirty="0">
                          <a:effectLst/>
                          <a:latin typeface="Calibri"/>
                        </a:rPr>
                      </a:br>
                      <a:r>
                        <a:rPr lang="ru-RU" sz="1200" b="1">
                          <a:effectLst/>
                          <a:latin typeface="Calibri"/>
                        </a:rPr>
                        <a:t>Особенности: </a:t>
                      </a:r>
                      <a:r>
                        <a:rPr lang="ru-RU" sz="1200">
                          <a:effectLst/>
                          <a:latin typeface="Calibri"/>
                        </a:rPr>
                        <a:t>Воздухо- и влагопроницаемость, эластичность, гипоаллергенность.</a:t>
                      </a:r>
                      <a:endParaRPr lang="ru-RU" sz="1200" dirty="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endParaRPr lang="ru-RU" sz="12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endParaRPr lang="ru-RU" sz="12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>
                          <a:effectLst/>
                          <a:latin typeface="Calibri"/>
                        </a:rPr>
                        <a:t>+</a:t>
                      </a:r>
                      <a:endParaRPr lang="en-US" sz="12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703239"/>
                  </a:ext>
                </a:extLst>
              </a:tr>
              <a:tr h="1300483"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Calibri"/>
                        </a:rPr>
                        <a:t>СУРСИЛ-ОРТО</a:t>
                      </a:r>
                      <a:endParaRPr lang="ru-RU" sz="1200" dirty="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en-US" sz="1200" b="1" dirty="0" err="1">
                          <a:effectLst/>
                          <a:latin typeface="Calibri"/>
                        </a:rPr>
                        <a:t>Продукция</a:t>
                      </a:r>
                      <a:r>
                        <a:rPr lang="en-US" sz="1200" b="1" dirty="0">
                          <a:effectLst/>
                          <a:latin typeface="Calibri"/>
                        </a:rPr>
                        <a:t>: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Ортопедическая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обувь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(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обычная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и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сложная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).</a:t>
                      </a:r>
                      <a:br>
                        <a:rPr lang="ru-RU" sz="1200" dirty="0">
                          <a:effectLst/>
                          <a:latin typeface="Calibri"/>
                        </a:rPr>
                      </a:br>
                      <a:r>
                        <a:rPr lang="en-US" sz="1200" b="1" dirty="0" err="1">
                          <a:effectLst/>
                          <a:latin typeface="Calibri"/>
                        </a:rPr>
                        <a:t>Материалы</a:t>
                      </a:r>
                      <a:r>
                        <a:rPr lang="en-US" sz="1200" b="1" dirty="0">
                          <a:effectLst/>
                          <a:latin typeface="Calibri"/>
                        </a:rPr>
                        <a:t>: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Натуральная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кожа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(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верх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и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подкладка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).</a:t>
                      </a:r>
                      <a:br>
                        <a:rPr lang="ru-RU" sz="1200" dirty="0">
                          <a:effectLst/>
                          <a:latin typeface="Calibri"/>
                        </a:rPr>
                      </a:br>
                      <a:r>
                        <a:rPr lang="en-US" sz="1200" b="1" dirty="0" err="1">
                          <a:effectLst/>
                          <a:latin typeface="Calibri"/>
                        </a:rPr>
                        <a:t>Особенности</a:t>
                      </a:r>
                      <a:r>
                        <a:rPr lang="en-US" sz="1200" b="1" dirty="0">
                          <a:effectLst/>
                          <a:latin typeface="Calibri"/>
                        </a:rPr>
                        <a:t>: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Бесшовная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подкладка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(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нет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мозолей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),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колодка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от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ведущих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ортопедов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РФ,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съёмная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стелька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с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супинатором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жесткий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задник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из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термопласта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подошва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из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ТЭП,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фиксация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на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Calibri"/>
                        </a:rPr>
                        <a:t>липучках</a:t>
                      </a:r>
                      <a:r>
                        <a:rPr lang="en-US" sz="1200" dirty="0">
                          <a:effectLst/>
                          <a:latin typeface="Calibri"/>
                        </a:rPr>
                        <a:t> Velcro</a:t>
                      </a:r>
                      <a:endParaRPr lang="ru-RU" sz="1200" dirty="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endParaRPr lang="ru-RU" sz="12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>
                          <a:effectLst/>
                          <a:latin typeface="Calibri"/>
                        </a:rPr>
                        <a:t>+</a:t>
                      </a:r>
                      <a:endParaRPr lang="ru-RU" sz="1200" dirty="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endParaRPr lang="ru-RU" sz="12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588845"/>
                  </a:ext>
                </a:extLst>
              </a:tr>
              <a:tr h="1960876"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Calibri"/>
                        </a:rPr>
                        <a:t>Xiamen Huakang Orthopedic Co., Ltd.</a:t>
                      </a:r>
                      <a:endParaRPr lang="ru-RU" sz="1200" dirty="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 b="1">
                          <a:effectLst/>
                          <a:latin typeface="Calibri"/>
                        </a:rPr>
                        <a:t>Продукты:</a:t>
                      </a:r>
                      <a:r>
                        <a:rPr lang="ru-RU" sz="1200">
                          <a:effectLst/>
                          <a:latin typeface="Calibri"/>
                        </a:rPr>
                        <a:t> KN006-A, KN008, KN025-A (шарнирные для остеоартрита).</a:t>
                      </a:r>
                      <a:br>
                        <a:rPr lang="ru-RU" sz="1200" dirty="0">
                          <a:effectLst/>
                          <a:latin typeface="Calibri"/>
                        </a:rPr>
                      </a:br>
                      <a:r>
                        <a:rPr lang="ru-RU" sz="1200">
                          <a:effectLst/>
                          <a:latin typeface="Calibri"/>
                        </a:rPr>
                        <a:t>Конструкция: Двухсекционная (регулировка под анатомию), алюминиевые шарниры, угловые пластины для настройки амплитуды.</a:t>
                      </a:r>
                      <a:br>
                        <a:rPr lang="ru-RU" sz="1200" dirty="0">
                          <a:effectLst/>
                          <a:latin typeface="Calibri"/>
                        </a:rPr>
                      </a:br>
                      <a:r>
                        <a:rPr lang="ru-RU" sz="1200" b="1">
                          <a:effectLst/>
                          <a:latin typeface="Calibri"/>
                        </a:rPr>
                        <a:t>Материалы:</a:t>
                      </a:r>
                      <a:r>
                        <a:rPr lang="ru-RU" sz="1200">
                          <a:effectLst/>
                          <a:latin typeface="Calibri"/>
                        </a:rPr>
                        <a:t> Алюминий, неопрен, полиэстер, пена, дышащая ткань.</a:t>
                      </a:r>
                      <a:br>
                        <a:rPr lang="ru-RU" sz="1200" dirty="0">
                          <a:effectLst/>
                          <a:latin typeface="Calibri"/>
                        </a:rPr>
                      </a:br>
                      <a:r>
                        <a:rPr lang="ru-RU" sz="1200" b="1">
                          <a:effectLst/>
                          <a:latin typeface="Calibri"/>
                        </a:rPr>
                        <a:t>Особенности:</a:t>
                      </a:r>
                      <a:r>
                        <a:rPr lang="ru-RU" sz="1200">
                          <a:effectLst/>
                          <a:latin typeface="Calibri"/>
                        </a:rPr>
                        <a:t> Открытая конструкция, отверстия под надколенником и сзади (меньше складок), заклёпки (не разбалтываются).</a:t>
                      </a:r>
                      <a:endParaRPr lang="ru-RU" sz="1200" dirty="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ct val="100000"/>
                        </a:lnSpc>
                        <a:buNone/>
                      </a:pPr>
                      <a:r>
                        <a:rPr lang="ru-RU" sz="1200">
                          <a:effectLst/>
                          <a:latin typeface="Calibri"/>
                        </a:rPr>
                        <a:t>+</a:t>
                      </a:r>
                      <a:endParaRPr lang="ru-RU" sz="1200" dirty="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endParaRPr lang="ru-RU" sz="12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00000"/>
                        </a:lnSpc>
                        <a:buNone/>
                      </a:pPr>
                      <a:endParaRPr lang="ru-RU" sz="12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104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181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>
                <a:solidFill>
                  <a:srgbClr val="8C45F8"/>
                </a:solidFill>
                <a:latin typeface="Gilroy" pitchFamily="2" charset="0"/>
              </a:rPr>
              <a:t>КОНКУРЕНТЫ И АНАЛОГИ</a:t>
            </a:r>
            <a:endParaRPr lang="ru-RU" sz="2400" b="1" dirty="0">
              <a:solidFill>
                <a:srgbClr val="8C45F8"/>
              </a:solidFill>
              <a:latin typeface="Gilroy" pitchFamily="2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400CA85-20CB-94F3-C988-2AE4A6AE2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56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  <a:p>
            <a:pPr marL="0" indent="0">
              <a:buNone/>
            </a:pPr>
            <a:endParaRPr lang="ru-RU" sz="1600" dirty="0">
              <a:latin typeface="Gilroy" pitchFamily="2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B65A88C-D044-D841-F148-5C3BA9C48D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249028"/>
              </p:ext>
            </p:extLst>
          </p:nvPr>
        </p:nvGraphicFramePr>
        <p:xfrm>
          <a:off x="239486" y="1393370"/>
          <a:ext cx="10417329" cy="340156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17394">
                  <a:extLst>
                    <a:ext uri="{9D8B030D-6E8A-4147-A177-3AD203B41FA5}">
                      <a16:colId xmlns:a16="http://schemas.microsoft.com/office/drawing/2014/main" val="4026403725"/>
                    </a:ext>
                  </a:extLst>
                </a:gridCol>
                <a:gridCol w="1433757">
                  <a:extLst>
                    <a:ext uri="{9D8B030D-6E8A-4147-A177-3AD203B41FA5}">
                      <a16:colId xmlns:a16="http://schemas.microsoft.com/office/drawing/2014/main" val="4250266568"/>
                    </a:ext>
                  </a:extLst>
                </a:gridCol>
                <a:gridCol w="2105525">
                  <a:extLst>
                    <a:ext uri="{9D8B030D-6E8A-4147-A177-3AD203B41FA5}">
                      <a16:colId xmlns:a16="http://schemas.microsoft.com/office/drawing/2014/main" val="4078694588"/>
                    </a:ext>
                  </a:extLst>
                </a:gridCol>
                <a:gridCol w="1624260">
                  <a:extLst>
                    <a:ext uri="{9D8B030D-6E8A-4147-A177-3AD203B41FA5}">
                      <a16:colId xmlns:a16="http://schemas.microsoft.com/office/drawing/2014/main" val="1612473934"/>
                    </a:ext>
                  </a:extLst>
                </a:gridCol>
                <a:gridCol w="2436393">
                  <a:extLst>
                    <a:ext uri="{9D8B030D-6E8A-4147-A177-3AD203B41FA5}">
                      <a16:colId xmlns:a16="http://schemas.microsoft.com/office/drawing/2014/main" val="3621875915"/>
                    </a:ext>
                  </a:extLst>
                </a:gridCol>
              </a:tblGrid>
              <a:tr h="559246"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Критерии </a:t>
                      </a:r>
                      <a:endParaRPr lang="en-US" sz="1100" b="1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Биоадаптивный бандаж</a:t>
                      </a:r>
                      <a:endParaRPr lang="en-US" sz="1100" b="1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Экотен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СУРСИЛ-ОРТО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Xiamen Huakang Orthopedic Co., Ltd.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5742084"/>
                  </a:ext>
                </a:extLst>
              </a:tr>
              <a:tr h="358267"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effectLst/>
                          <a:latin typeface="Calibri"/>
                        </a:rPr>
                        <a:t> Активное охлаждение / терморегуляция</a:t>
                      </a: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5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1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483932"/>
                  </a:ext>
                </a:extLst>
              </a:tr>
              <a:tr h="358267"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effectLst/>
                          <a:latin typeface="Calibri"/>
                        </a:rPr>
                        <a:t>Антифрикционный слой (нет натирания)</a:t>
                      </a: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3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3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6974324"/>
                  </a:ext>
                </a:extLst>
              </a:tr>
              <a:tr h="323314"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effectLst/>
                          <a:latin typeface="Calibri"/>
                        </a:rPr>
                        <a:t> Автоматическая подгонка</a:t>
                      </a: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4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1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1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1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15493"/>
                  </a:ext>
                </a:extLst>
              </a:tr>
              <a:tr h="323314"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effectLst/>
                          <a:latin typeface="Calibri"/>
                        </a:rPr>
                        <a:t>Долговечность / срок службы</a:t>
                      </a: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4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4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4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4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114237"/>
                  </a:ext>
                </a:extLst>
              </a:tr>
              <a:tr h="358267"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effectLst/>
                          <a:latin typeface="Calibri"/>
                        </a:rPr>
                        <a:t>Удаление жидкости (без игл / пункций)</a:t>
                      </a: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5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1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1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1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708746"/>
                  </a:ext>
                </a:extLst>
              </a:tr>
              <a:tr h="358267"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effectLst/>
                          <a:latin typeface="Calibri"/>
                        </a:rPr>
                        <a:t>Переменное магнитное поле (10–100 Гц)</a:t>
                      </a: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5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1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1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1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783231"/>
                  </a:ext>
                </a:extLst>
              </a:tr>
              <a:tr h="323314"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effectLst/>
                          <a:latin typeface="Calibri"/>
                        </a:rPr>
                        <a:t>Цена за единицу</a:t>
                      </a:r>
                      <a:endParaRPr lang="ru-RU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4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3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4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3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2017980"/>
                  </a:ext>
                </a:extLst>
              </a:tr>
              <a:tr h="323314"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 b="1">
                          <a:effectLst/>
                          <a:latin typeface="Calibri"/>
                        </a:rPr>
                        <a:t>Средний балл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4,3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2,3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2,0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/>
                    <a:p>
                      <a:pPr marL="0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100">
                          <a:effectLst/>
                          <a:latin typeface="Calibri"/>
                        </a:rPr>
                        <a:t>2,4</a:t>
                      </a:r>
                      <a:endParaRPr lang="en-US" sz="1100">
                        <a:effectLst/>
                        <a:latin typeface="Calibri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67596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9FE60E0-6BED-4C09-81E6-7745AAE15D94}"/>
              </a:ext>
            </a:extLst>
          </p:cNvPr>
          <p:cNvSpPr txBox="1"/>
          <p:nvPr/>
        </p:nvSpPr>
        <p:spPr>
          <a:xfrm>
            <a:off x="0" y="4974772"/>
            <a:ext cx="12032341" cy="22313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>
              <a:lnSpc>
                <a:spcPts val="1650"/>
              </a:lnSpc>
            </a:pPr>
            <a:r>
              <a:rPr lang="ru-RU" sz="1400" b="1" baseline="0"/>
              <a:t>Ключевые преимущества проекта</a:t>
            </a:r>
            <a:r>
              <a:rPr lang="ru-RU" sz="1400"/>
              <a:t>​</a:t>
            </a:r>
            <a:endParaRPr lang="ru-RU" sz="1400">
              <a:ea typeface="Calibri"/>
              <a:cs typeface="Calibri"/>
            </a:endParaRPr>
          </a:p>
          <a:p>
            <a:pPr rtl="0">
              <a:lnSpc>
                <a:spcPts val="1275"/>
              </a:lnSpc>
            </a:pPr>
            <a:r>
              <a:rPr lang="ru-RU" sz="1400"/>
              <a:t>​</a:t>
            </a:r>
            <a:endParaRPr lang="ru-RU" sz="1400">
              <a:ea typeface="Calibri"/>
              <a:cs typeface="Calibri"/>
            </a:endParaRPr>
          </a:p>
          <a:p>
            <a:pPr rtl="0">
              <a:lnSpc>
                <a:spcPts val="1425"/>
              </a:lnSpc>
            </a:pPr>
            <a:r>
              <a:rPr lang="ru-RU" sz="1400" b="1" baseline="0"/>
              <a:t>1. Активное охлаждение:</a:t>
            </a:r>
            <a:r>
              <a:rPr lang="ru-RU" sz="1400" baseline="0" dirty="0"/>
              <a:t> </a:t>
            </a:r>
            <a:r>
              <a:rPr lang="ru-RU" sz="1400" b="1" baseline="0"/>
              <a:t>:</a:t>
            </a:r>
            <a:r>
              <a:rPr lang="ru-RU" sz="1400" baseline="0"/>
              <a:t> Охлаждение 40–60 мин, без конденсата и внешних шлангов, управление 15–22°C.</a:t>
            </a:r>
            <a:r>
              <a:rPr lang="ru-RU" sz="1400"/>
              <a:t>​</a:t>
            </a:r>
            <a:endParaRPr lang="ru-RU" sz="1400">
              <a:ea typeface="Calibri"/>
              <a:cs typeface="Calibri"/>
            </a:endParaRPr>
          </a:p>
          <a:p>
            <a:pPr rtl="0">
              <a:lnSpc>
                <a:spcPts val="1425"/>
              </a:lnSpc>
            </a:pPr>
            <a:r>
              <a:rPr lang="ru-RU" sz="1400" b="1" baseline="0"/>
              <a:t>2.Удаление жидкости без игл:</a:t>
            </a:r>
            <a:r>
              <a:rPr lang="ru-RU" sz="1400" baseline="0"/>
              <a:t> Удаление 15–20 мл за 2–3 часа через кожу, без проколов.</a:t>
            </a:r>
            <a:r>
              <a:rPr lang="ru-RU" sz="1400"/>
              <a:t>​</a:t>
            </a:r>
            <a:endParaRPr lang="ru-RU" sz="1400">
              <a:ea typeface="Calibri"/>
              <a:cs typeface="Calibri"/>
            </a:endParaRPr>
          </a:p>
          <a:p>
            <a:pPr rtl="0">
              <a:lnSpc>
                <a:spcPts val="1425"/>
              </a:lnSpc>
            </a:pPr>
            <a:r>
              <a:rPr lang="ru-RU" sz="1400" b="1" baseline="0"/>
              <a:t>3. Антифрикционный слой (нет натирания):</a:t>
            </a:r>
            <a:r>
              <a:rPr lang="ru-RU" sz="1400" baseline="0"/>
              <a:t> Трение на кожу не передаётся, можно носить часами без дискомфорта.</a:t>
            </a:r>
            <a:r>
              <a:rPr lang="ru-RU" sz="1400"/>
              <a:t>​</a:t>
            </a:r>
            <a:endParaRPr lang="ru-RU" sz="1400">
              <a:ea typeface="Calibri"/>
              <a:cs typeface="Calibri"/>
            </a:endParaRPr>
          </a:p>
          <a:p>
            <a:pPr rtl="0">
              <a:lnSpc>
                <a:spcPts val="1425"/>
              </a:lnSpc>
            </a:pPr>
            <a:r>
              <a:rPr lang="ru-RU" sz="1400" b="1" baseline="0"/>
              <a:t>4. Термоадаптация без застёжек:</a:t>
            </a:r>
            <a:r>
              <a:rPr lang="ru-RU" sz="1400" baseline="0"/>
              <a:t> Бандаж сам подстраивается под объём ноги, надевается как чулок.</a:t>
            </a:r>
            <a:r>
              <a:rPr lang="ru-RU" sz="1400"/>
              <a:t>​</a:t>
            </a:r>
            <a:endParaRPr lang="ru-RU" sz="1400">
              <a:ea typeface="Calibri"/>
              <a:cs typeface="Calibri"/>
            </a:endParaRPr>
          </a:p>
          <a:p>
            <a:pPr rtl="0">
              <a:lnSpc>
                <a:spcPts val="1425"/>
              </a:lnSpc>
            </a:pPr>
            <a:r>
              <a:rPr lang="ru-RU" sz="1400" b="1" baseline="0"/>
              <a:t>5. Переменное магнитное поле:</a:t>
            </a:r>
            <a:r>
              <a:rPr lang="ru-RU" sz="1400" baseline="0"/>
              <a:t> Снижение вязкости, стимуляция лимфотока, «выталкивание» жидкости.</a:t>
            </a:r>
            <a:r>
              <a:rPr lang="ru-RU" sz="1400"/>
              <a:t>​</a:t>
            </a:r>
            <a:endParaRPr lang="ru-RU" sz="1400">
              <a:ea typeface="Calibri"/>
              <a:cs typeface="Calibri"/>
            </a:endParaRPr>
          </a:p>
          <a:p>
            <a:pPr rtl="0">
              <a:lnSpc>
                <a:spcPts val="1425"/>
              </a:lnSpc>
            </a:pPr>
            <a:r>
              <a:rPr lang="ru-RU" sz="1400" b="1" baseline="0"/>
              <a:t>6. Отсутствие липучек и жёстких шарниров:</a:t>
            </a:r>
            <a:r>
              <a:rPr lang="ru-RU" sz="1400" baseline="0"/>
              <a:t> Не виден под одеждой, не мешает при ходьбе.</a:t>
            </a:r>
            <a:r>
              <a:rPr lang="ru-RU" sz="1400"/>
              <a:t>​</a:t>
            </a:r>
            <a:endParaRPr lang="ru-RU" sz="1400">
              <a:ea typeface="Calibri"/>
              <a:cs typeface="Calibri"/>
            </a:endParaRPr>
          </a:p>
          <a:p>
            <a:pPr rtl="0">
              <a:lnSpc>
                <a:spcPts val="1425"/>
              </a:lnSpc>
            </a:pPr>
            <a:r>
              <a:rPr lang="ru-RU" sz="1400" b="1" baseline="0"/>
              <a:t>7. Длительное ношение (до 7 дней):</a:t>
            </a:r>
            <a:r>
              <a:rPr lang="ru-RU" sz="1400" baseline="0"/>
              <a:t> Дышащие материалы + сменные абсорбирующие подушечки способствуют непрерывному ношению до 7 дней, меняются только подушечки.</a:t>
            </a:r>
            <a:r>
              <a:rPr lang="ru-RU" sz="1400"/>
              <a:t>​</a:t>
            </a:r>
            <a:endParaRPr lang="ru-RU" sz="1400">
              <a:ea typeface="Calibri"/>
              <a:cs typeface="Calibri"/>
            </a:endParaRPr>
          </a:p>
          <a:p>
            <a:pPr rtl="0">
              <a:lnSpc>
                <a:spcPts val="825"/>
              </a:lnSpc>
            </a:pPr>
            <a:r>
              <a:rPr lang="ru-RU" sz="1400"/>
              <a:t>​</a:t>
            </a:r>
            <a:endParaRPr lang="ru-RU" sz="1400">
              <a:ea typeface="Calibri"/>
              <a:cs typeface="Calibri"/>
            </a:endParaRPr>
          </a:p>
          <a:p>
            <a:pPr algn="ctr"/>
            <a:endParaRPr lang="ru-RU" sz="1400"/>
          </a:p>
        </p:txBody>
      </p:sp>
    </p:spTree>
    <p:extLst>
      <p:ext uri="{BB962C8B-B14F-4D97-AF65-F5344CB8AC3E}">
        <p14:creationId xmlns:p14="http://schemas.microsoft.com/office/powerpoint/2010/main" val="590611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0CC9B-6DB8-7567-8661-E75197045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94" y="1082844"/>
            <a:ext cx="10515600" cy="31282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8C45F8"/>
                </a:solidFill>
                <a:latin typeface="Gilroy" pitchFamily="2" charset="0"/>
              </a:rPr>
              <a:t>Команда проекта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75A028A6-EFA3-E44F-5D6B-B0216FF23C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247778"/>
              </p:ext>
            </p:extLst>
          </p:nvPr>
        </p:nvGraphicFramePr>
        <p:xfrm>
          <a:off x="899886" y="2336800"/>
          <a:ext cx="9924033" cy="442178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08011">
                  <a:extLst>
                    <a:ext uri="{9D8B030D-6E8A-4147-A177-3AD203B41FA5}">
                      <a16:colId xmlns:a16="http://schemas.microsoft.com/office/drawing/2014/main" val="2242246893"/>
                    </a:ext>
                  </a:extLst>
                </a:gridCol>
                <a:gridCol w="3308011">
                  <a:extLst>
                    <a:ext uri="{9D8B030D-6E8A-4147-A177-3AD203B41FA5}">
                      <a16:colId xmlns:a16="http://schemas.microsoft.com/office/drawing/2014/main" val="3296248102"/>
                    </a:ext>
                  </a:extLst>
                </a:gridCol>
                <a:gridCol w="3308011">
                  <a:extLst>
                    <a:ext uri="{9D8B030D-6E8A-4147-A177-3AD203B41FA5}">
                      <a16:colId xmlns:a16="http://schemas.microsoft.com/office/drawing/2014/main" val="3033031473"/>
                    </a:ext>
                  </a:extLst>
                </a:gridCol>
              </a:tblGrid>
              <a:tr h="510217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ФИО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Яваев Богдан Каримович</a:t>
                      </a:r>
                      <a:endParaRPr lang="ru-RU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Шульдешов Данила Ерофеевич</a:t>
                      </a:r>
                      <a:endParaRPr lang="ru-RU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907208"/>
                  </a:ext>
                </a:extLst>
              </a:tr>
              <a:tr h="510217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Роль в проекте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Руководитель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Исполнитель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214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655892"/>
                  </a:ext>
                </a:extLst>
              </a:tr>
              <a:tr h="1257320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Soft skills</a:t>
                      </a:r>
                      <a:endParaRPr lang="ru-RU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1)</a:t>
                      </a: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Навыки планирования 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2)Коммуникабельность 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3)Инициативность </a:t>
                      </a:r>
                      <a:endParaRPr lang="ru-RU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1)Адаптивность 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2)Обучаемость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3)Умение работать в коллективе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450315"/>
                  </a:ext>
                </a:extLst>
              </a:tr>
              <a:tr h="2013534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Hard skills</a:t>
                      </a:r>
                      <a:endParaRPr lang="ru-RU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1)Самодисциплина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2)Умение работать с большим количеством информации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3)Умение управлять транспортным средством</a:t>
                      </a:r>
                      <a:endParaRPr lang="ru-RU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1)Умение работать с компьютерными программами 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2)Критическое мышление 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indent="0" algn="l" fontAlgn="base">
                        <a:lnSpc>
                          <a:spcPts val="2175"/>
                        </a:lnSpc>
                        <a:buNone/>
                      </a:pPr>
                      <a:r>
                        <a:rPr lang="ru-RU" sz="18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3)Способность анализировать данные </a:t>
                      </a:r>
                      <a:endParaRPr lang="ru-RU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60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3416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1039</Words>
  <Application>Microsoft Macintosh PowerPoint</Application>
  <PresentationFormat>Широкоэкранный</PresentationFormat>
  <Paragraphs>130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Gilroy</vt:lpstr>
      <vt:lpstr>Тема Office</vt:lpstr>
      <vt:lpstr>Презентация PowerPoint</vt:lpstr>
      <vt:lpstr>ПРОБЛЕМА</vt:lpstr>
      <vt:lpstr>АКТУАЛЬНОСТЬ</vt:lpstr>
      <vt:lpstr>РЕШЕНИЕ</vt:lpstr>
      <vt:lpstr>РЕШЕНИЕ</vt:lpstr>
      <vt:lpstr>КОНКУРЕНТЫ И АНАЛОГИ</vt:lpstr>
      <vt:lpstr>КОНКУРЕНТЫ И АНАЛОГИ</vt:lpstr>
      <vt:lpstr>Команда проекта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170</cp:revision>
  <dcterms:created xsi:type="dcterms:W3CDTF">2026-06-19T07:44:07Z</dcterms:created>
  <dcterms:modified xsi:type="dcterms:W3CDTF">2026-07-09T09:57:11Z</dcterms:modified>
</cp:coreProperties>
</file>