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73" r:id="rId3"/>
    <p:sldId id="266" r:id="rId4"/>
    <p:sldId id="270" r:id="rId5"/>
    <p:sldId id="258" r:id="rId6"/>
    <p:sldId id="260" r:id="rId7"/>
    <p:sldId id="257" r:id="rId8"/>
    <p:sldId id="267" r:id="rId9"/>
    <p:sldId id="271" r:id="rId10"/>
    <p:sldId id="272" r:id="rId11"/>
    <p:sldId id="261" r:id="rId12"/>
    <p:sldId id="259" r:id="rId13"/>
    <p:sldId id="265" r:id="rId14"/>
  </p:sldIdLst>
  <p:sldSz cx="14630400" cy="8229600"/>
  <p:notesSz cx="8229600" cy="14630400"/>
  <p:embeddedFontLst>
    <p:embeddedFont>
      <p:font typeface="Heebo Light" pitchFamily="2" charset="-79"/>
      <p:regular r:id="rId16"/>
    </p:embeddedFont>
    <p:embeddedFont>
      <p:font typeface="Montserrat" panose="02000505000000020004" pitchFamily="2" charset="0"/>
      <p:regular r:id="rId17"/>
      <p:bold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0A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7" d="100"/>
          <a:sy n="77" d="100"/>
        </p:scale>
        <p:origin x="6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970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53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192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aleftina40@list.ru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754975"/>
            <a:ext cx="6166847" cy="3912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61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Нано</a:t>
            </a:r>
            <a:r>
              <a:rPr lang="ru-RU" sz="6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выставка -</a:t>
            </a:r>
            <a:r>
              <a:rPr lang="en-US" sz="6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61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организаци</a:t>
            </a:r>
            <a:r>
              <a:rPr lang="ru-RU" sz="6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я</a:t>
            </a:r>
            <a:r>
              <a:rPr lang="en-US" sz="6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61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выставочного</a:t>
            </a:r>
            <a:r>
              <a:rPr lang="en-US" sz="6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61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пространства</a:t>
            </a:r>
            <a:endParaRPr lang="ru-RU" sz="6150" dirty="0">
              <a:solidFill>
                <a:srgbClr val="F2F0F4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>
              <a:lnSpc>
                <a:spcPts val="7700"/>
              </a:lnSpc>
              <a:buNone/>
            </a:pP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737806" y="5337689"/>
            <a:ext cx="6023778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Современные выставки стремятся предложить </a:t>
            </a:r>
            <a:r>
              <a:rPr lang="en-US" sz="14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посетителям</a:t>
            </a: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14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уникальный</a:t>
            </a: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опыт с </a:t>
            </a:r>
            <a:r>
              <a:rPr lang="en-US" sz="14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помощью</a:t>
            </a: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14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нанотехнологи</a:t>
            </a:r>
            <a:r>
              <a:rPr lang="ru-RU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й</a:t>
            </a: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. Эти передовые решения позволяют </a:t>
            </a:r>
            <a:r>
              <a:rPr lang="en-US" sz="14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создавать</a:t>
            </a: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14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гибкие</a:t>
            </a:r>
            <a:r>
              <a:rPr lang="ru-RU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и </a:t>
            </a: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14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интерактивные</a:t>
            </a: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14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выставочные</a:t>
            </a: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14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пространства</a:t>
            </a:r>
            <a:r>
              <a:rPr lang="ru-RU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.</a:t>
            </a:r>
            <a:endParaRPr lang="en-US" sz="1400" dirty="0"/>
          </a:p>
        </p:txBody>
      </p:sp>
      <p:pic>
        <p:nvPicPr>
          <p:cNvPr id="9" name="Рисунок 8" descr="Изображение выглядит как одежда, в помещении, выставк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1DFA6113-2364-CCE1-7C3A-42B83FA9B5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52" r="11061"/>
          <a:stretch/>
        </p:blipFill>
        <p:spPr>
          <a:xfrm>
            <a:off x="7545356" y="0"/>
            <a:ext cx="7085044" cy="8229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AEA38C-D236-61FA-0EEC-39999DF9D60D}"/>
              </a:ext>
            </a:extLst>
          </p:cNvPr>
          <p:cNvSpPr txBox="1"/>
          <p:nvPr/>
        </p:nvSpPr>
        <p:spPr>
          <a:xfrm>
            <a:off x="659363" y="7381319"/>
            <a:ext cx="2517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Ментор: Смирнова Е.В.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2525A1-C568-DBC5-EE2E-9904C5B59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6462" y="2188970"/>
            <a:ext cx="8337475" cy="385166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A773C6-594E-E861-A219-1DDA0A266E10}"/>
              </a:ext>
            </a:extLst>
          </p:cNvPr>
          <p:cNvSpPr/>
          <p:nvPr/>
        </p:nvSpPr>
        <p:spPr>
          <a:xfrm>
            <a:off x="12658531" y="7679925"/>
            <a:ext cx="1915885" cy="527904"/>
          </a:xfrm>
          <a:prstGeom prst="rect">
            <a:avLst/>
          </a:prstGeom>
          <a:solidFill>
            <a:srgbClr val="0E0A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A7366C86-A351-7BBB-9F21-B6CC856EBF21}"/>
              </a:ext>
            </a:extLst>
          </p:cNvPr>
          <p:cNvSpPr/>
          <p:nvPr/>
        </p:nvSpPr>
        <p:spPr>
          <a:xfrm>
            <a:off x="5977813" y="833412"/>
            <a:ext cx="3508309" cy="102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500"/>
              </a:lnSpc>
              <a:buNone/>
            </a:pP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мы?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55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431953" y="454386"/>
            <a:ext cx="5472699" cy="1908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050"/>
              </a:lnSpc>
              <a:buNone/>
            </a:pPr>
            <a:r>
              <a:rPr lang="ru-RU" sz="4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</a:t>
            </a:r>
            <a:r>
              <a:rPr lang="en-US" sz="40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роблемы</a:t>
            </a:r>
            <a:r>
              <a:rPr lang="en-US" sz="4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40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потребности</a:t>
            </a:r>
            <a:r>
              <a:rPr lang="en-US" sz="4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40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организаторов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2549110" y="2772267"/>
            <a:ext cx="464701" cy="464701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2725442" y="2849657"/>
            <a:ext cx="111919" cy="309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3220266" y="2772267"/>
            <a:ext cx="3074789" cy="645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Недостаток вовлеченности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3220266" y="3541649"/>
            <a:ext cx="3074789" cy="1322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Традиционные выставки часто страдают от пассивного восприятия посетителями, что снижает их эффективность.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2538540" y="5165646"/>
            <a:ext cx="464701" cy="464701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/>
          <p:nvPr/>
        </p:nvSpPr>
        <p:spPr>
          <a:xfrm>
            <a:off x="2682844" y="5243036"/>
            <a:ext cx="175974" cy="309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3210606" y="5180299"/>
            <a:ext cx="2854163" cy="645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ru-RU" sz="2000" dirty="0">
                <a:solidFill>
                  <a:srgbClr val="DCD7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современных</a:t>
            </a:r>
          </a:p>
          <a:p>
            <a:pPr marL="0" indent="0">
              <a:lnSpc>
                <a:spcPts val="2500"/>
              </a:lnSpc>
              <a:buNone/>
            </a:pPr>
            <a:r>
              <a:rPr lang="ru-RU" sz="2000" dirty="0">
                <a:solidFill>
                  <a:srgbClr val="DCD7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решений на выставках и мероприятиях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3210605" y="6151548"/>
            <a:ext cx="2854164" cy="867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ru-RU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Ограниченные возможности представления информации</a:t>
            </a:r>
            <a:endParaRPr lang="en-US" sz="1600" dirty="0"/>
          </a:p>
        </p:txBody>
      </p:sp>
      <p:pic>
        <p:nvPicPr>
          <p:cNvPr id="17" name="Рисунок 16" descr="Изображение выглядит как в помещении, искусство, потолок, музей&#10;&#10;Автоматически созданное описание">
            <a:extLst>
              <a:ext uri="{FF2B5EF4-FFF2-40B4-BE49-F238E27FC236}">
                <a16:creationId xmlns:a16="http://schemas.microsoft.com/office/drawing/2014/main" id="{91DDCDDD-A654-897A-6773-F16DBD1977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10" r="9977"/>
          <a:stretch/>
        </p:blipFill>
        <p:spPr>
          <a:xfrm>
            <a:off x="8335346" y="0"/>
            <a:ext cx="6295053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415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2">
            <a:extLst>
              <a:ext uri="{FF2B5EF4-FFF2-40B4-BE49-F238E27FC236}">
                <a16:creationId xmlns:a16="http://schemas.microsoft.com/office/drawing/2014/main" id="{9527FCEA-6143-4C5E-8C45-8AC9237AD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1A9F23AD-7A55-49F3-A3EC-743F47F36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14" y="584508"/>
            <a:ext cx="8090219" cy="7077456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 descr="Изображение выглядит как текст, снимок экрана, круг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582BA9D0-9E4F-1AF8-D261-46AE8AE05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416" y="815633"/>
            <a:ext cx="7692100" cy="661520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7D9F91F-72C9-4DB9-ABD0-A8180D826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41586" y="576072"/>
            <a:ext cx="5016398" cy="3345688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BCB545C2-14BB-197F-EC7D-BA3414CD0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3614" y="772160"/>
            <a:ext cx="4368799" cy="297078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E016956-CE9F-4946-8834-A8BC3529D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41586" y="4324404"/>
            <a:ext cx="5016398" cy="3345688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 descr="Изображение выглядит как текст, снимок экрана, линия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A7A5CD5A-7CE6-F90C-0B43-A6624A9F4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5047" y="5009365"/>
            <a:ext cx="4625934" cy="1942891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0419B01-CEDC-D437-78B1-0881B13CB367}"/>
              </a:ext>
            </a:extLst>
          </p:cNvPr>
          <p:cNvSpPr/>
          <p:nvPr/>
        </p:nvSpPr>
        <p:spPr>
          <a:xfrm>
            <a:off x="12658531" y="7679925"/>
            <a:ext cx="1915885" cy="527904"/>
          </a:xfrm>
          <a:prstGeom prst="rect">
            <a:avLst/>
          </a:prstGeom>
          <a:solidFill>
            <a:srgbClr val="0E0A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80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0875" y="920883"/>
            <a:ext cx="130428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Решение</a:t>
            </a: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</a:t>
            </a:r>
            <a:r>
              <a:rPr lang="en-US" sz="44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использование</a:t>
            </a: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44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инновационных</a:t>
            </a: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44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технологий</a:t>
            </a: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44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для</a:t>
            </a: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44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создания</a:t>
            </a: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44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уникального</a:t>
            </a: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44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выставочного</a:t>
            </a: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44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опыта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622314" y="4114800"/>
            <a:ext cx="1138576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u-RU" sz="2200" dirty="0">
                <a:solidFill>
                  <a:srgbClr val="F2F0F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компания предоставляет услуги  по модернизации и внедрению современных решений.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Изображение выглядит как дерево, на открытом воздухе, строительство, улица&#10;&#10;Автоматически созданное описание">
            <a:extLst>
              <a:ext uri="{FF2B5EF4-FFF2-40B4-BE49-F238E27FC236}">
                <a16:creationId xmlns:a16="http://schemas.microsoft.com/office/drawing/2014/main" id="{17B455F0-FBC6-0E3D-2A2B-158D169AD0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" t="36754" r="-416" b="36282"/>
          <a:stretch/>
        </p:blipFill>
        <p:spPr>
          <a:xfrm>
            <a:off x="0" y="5621774"/>
            <a:ext cx="14675778" cy="26274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030826" y="323216"/>
            <a:ext cx="3284374" cy="665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500"/>
              </a:lnSpc>
              <a:buNone/>
            </a:pPr>
            <a:r>
              <a:rPr lang="ru-RU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Сенсорные стойки </a:t>
            </a:r>
            <a:endParaRPr lang="en-US"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Изображение выглядит как в помещении, текст, выставка, потолок&#10;&#10;Автоматически созданное описание">
            <a:extLst>
              <a:ext uri="{FF2B5EF4-FFF2-40B4-BE49-F238E27FC236}">
                <a16:creationId xmlns:a16="http://schemas.microsoft.com/office/drawing/2014/main" id="{EA2941FA-F359-FD92-C3CB-8D59FA5C4E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901" r="11112"/>
          <a:stretch/>
        </p:blipFill>
        <p:spPr>
          <a:xfrm>
            <a:off x="590769" y="178609"/>
            <a:ext cx="3112590" cy="394062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3006514-E029-F7B9-6E58-B91077BA8E57}"/>
              </a:ext>
            </a:extLst>
          </p:cNvPr>
          <p:cNvSpPr/>
          <p:nvPr/>
        </p:nvSpPr>
        <p:spPr>
          <a:xfrm>
            <a:off x="12658531" y="7679925"/>
            <a:ext cx="1915885" cy="527904"/>
          </a:xfrm>
          <a:prstGeom prst="rect">
            <a:avLst/>
          </a:prstGeom>
          <a:solidFill>
            <a:srgbClr val="0E0A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FD2676-3A57-4A16-2D45-ACA0EEB5149E}"/>
              </a:ext>
            </a:extLst>
          </p:cNvPr>
          <p:cNvSpPr txBox="1"/>
          <p:nvPr/>
        </p:nvSpPr>
        <p:spPr>
          <a:xfrm>
            <a:off x="4002486" y="1008451"/>
            <a:ext cx="2936031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Сенсорные стойки представляют собой универсальное средство для решения различных задач, таких как обучение, информирование, реклама и другие. Они могут воспроизводить видео, аудио, отображать изображения и предлагать интерактивные игры или тесты.</a:t>
            </a:r>
          </a:p>
          <a:p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200000 руб.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8548100-6C55-C530-D5D1-BE1511986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826" y="4363617"/>
            <a:ext cx="3695534" cy="3695534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в помещении, риф, аквариум, картина&#10;&#10;Автоматически созданное описание">
            <a:extLst>
              <a:ext uri="{FF2B5EF4-FFF2-40B4-BE49-F238E27FC236}">
                <a16:creationId xmlns:a16="http://schemas.microsoft.com/office/drawing/2014/main" id="{7D2C714F-B872-FEC4-8072-278A0DEC57D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635" r="12494"/>
          <a:stretch/>
        </p:blipFill>
        <p:spPr>
          <a:xfrm>
            <a:off x="7997148" y="178609"/>
            <a:ext cx="3283014" cy="411036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12D820F-EF43-CFD5-89F2-F68C5E0784C1}"/>
              </a:ext>
            </a:extLst>
          </p:cNvPr>
          <p:cNvSpPr txBox="1"/>
          <p:nvPr/>
        </p:nvSpPr>
        <p:spPr>
          <a:xfrm>
            <a:off x="11762792" y="148298"/>
            <a:ext cx="25192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Сенсорные панели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E7C625-BADD-4EBE-21E1-8A2CB3979D78}"/>
              </a:ext>
            </a:extLst>
          </p:cNvPr>
          <p:cNvSpPr txBox="1"/>
          <p:nvPr/>
        </p:nvSpPr>
        <p:spPr>
          <a:xfrm>
            <a:off x="11762792" y="1401155"/>
            <a:ext cx="2460342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Сенсорные панели предоставляют уникальный способ взаимодействия с информацией и повышения уровня вовлеченности пользователей. </a:t>
            </a:r>
          </a:p>
          <a:p>
            <a:endParaRPr lang="ru-RU" sz="1600" b="0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200000 руб.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93F153B-0189-777A-F4BA-949219173172}"/>
              </a:ext>
            </a:extLst>
          </p:cNvPr>
          <p:cNvSpPr txBox="1"/>
          <p:nvPr/>
        </p:nvSpPr>
        <p:spPr>
          <a:xfrm>
            <a:off x="8161175" y="5707521"/>
            <a:ext cx="364516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motion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-дизайнера можно "оживить" картину, на которую в дальнейшем посетитель сможет посмотреть в VR-очках.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50000 руб.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6E2275B-CEAF-5740-EDA6-610D784170D1}"/>
              </a:ext>
            </a:extLst>
          </p:cNvPr>
          <p:cNvSpPr txBox="1"/>
          <p:nvPr/>
        </p:nvSpPr>
        <p:spPr>
          <a:xfrm>
            <a:off x="8335346" y="4508988"/>
            <a:ext cx="23886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VR и AR технологии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51517" y="951279"/>
            <a:ext cx="7450788" cy="150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050"/>
              </a:lnSpc>
              <a:buNone/>
            </a:pPr>
            <a:r>
              <a:rPr lang="ru-RU" sz="4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Целевая аудитория</a:t>
            </a:r>
            <a:endParaRPr lang="en-US" sz="4050" dirty="0"/>
          </a:p>
        </p:txBody>
      </p:sp>
      <p:sp>
        <p:nvSpPr>
          <p:cNvPr id="10" name="Text 7"/>
          <p:cNvSpPr/>
          <p:nvPr/>
        </p:nvSpPr>
        <p:spPr>
          <a:xfrm>
            <a:off x="4492680" y="4877045"/>
            <a:ext cx="3074789" cy="76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ru-RU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Коммерческие выставки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  <p:pic>
        <p:nvPicPr>
          <p:cNvPr id="16" name="Рисунок 15" descr="Изображение выглядит как строительство, в помещении, место поклонения, статуя&#10;&#10;Автоматически созданное описание">
            <a:extLst>
              <a:ext uri="{FF2B5EF4-FFF2-40B4-BE49-F238E27FC236}">
                <a16:creationId xmlns:a16="http://schemas.microsoft.com/office/drawing/2014/main" id="{AE8807F4-8CB7-FBC3-4EAC-3970246802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768" r="7181"/>
          <a:stretch/>
        </p:blipFill>
        <p:spPr>
          <a:xfrm>
            <a:off x="7713306" y="9331"/>
            <a:ext cx="6917094" cy="8229600"/>
          </a:xfrm>
          <a:prstGeom prst="rect">
            <a:avLst/>
          </a:prstGeom>
        </p:spPr>
      </p:pic>
      <p:sp>
        <p:nvSpPr>
          <p:cNvPr id="24" name="Text 3">
            <a:extLst>
              <a:ext uri="{FF2B5EF4-FFF2-40B4-BE49-F238E27FC236}">
                <a16:creationId xmlns:a16="http://schemas.microsoft.com/office/drawing/2014/main" id="{6B26A162-574F-3D14-598D-0DDCDF548A93}"/>
              </a:ext>
            </a:extLst>
          </p:cNvPr>
          <p:cNvSpPr/>
          <p:nvPr/>
        </p:nvSpPr>
        <p:spPr>
          <a:xfrm>
            <a:off x="2439517" y="2706998"/>
            <a:ext cx="3074789" cy="645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ru-RU" sz="2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Культурные и развлекательные учреждения </a:t>
            </a:r>
            <a:endParaRPr lang="en-US" sz="2800" dirty="0"/>
          </a:p>
        </p:txBody>
      </p:sp>
      <p:sp>
        <p:nvSpPr>
          <p:cNvPr id="2" name="Text 7">
            <a:extLst>
              <a:ext uri="{FF2B5EF4-FFF2-40B4-BE49-F238E27FC236}">
                <a16:creationId xmlns:a16="http://schemas.microsoft.com/office/drawing/2014/main" id="{5BF8A76E-1736-D64D-60DD-B1690C1D11B7}"/>
              </a:ext>
            </a:extLst>
          </p:cNvPr>
          <p:cNvSpPr/>
          <p:nvPr/>
        </p:nvSpPr>
        <p:spPr>
          <a:xfrm>
            <a:off x="543062" y="4877045"/>
            <a:ext cx="3074789" cy="76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ru-RU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Коммерческие музеи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D048C970-D028-15F4-A738-0B602D330F78}"/>
              </a:ext>
            </a:extLst>
          </p:cNvPr>
          <p:cNvCxnSpPr/>
          <p:nvPr/>
        </p:nvCxnSpPr>
        <p:spPr>
          <a:xfrm flipH="1">
            <a:off x="2439517" y="3819331"/>
            <a:ext cx="390769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BC0CE948-8F59-9C09-C987-D56D3349A5E9}"/>
              </a:ext>
            </a:extLst>
          </p:cNvPr>
          <p:cNvCxnSpPr/>
          <p:nvPr/>
        </p:nvCxnSpPr>
        <p:spPr>
          <a:xfrm>
            <a:off x="4876800" y="3819331"/>
            <a:ext cx="304800" cy="8584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7D8AE45-D865-C5A2-8B0A-6868B0D81066}"/>
              </a:ext>
            </a:extLst>
          </p:cNvPr>
          <p:cNvSpPr txBox="1"/>
          <p:nvPr/>
        </p:nvSpPr>
        <p:spPr>
          <a:xfrm>
            <a:off x="1258592" y="6313501"/>
            <a:ext cx="1920036" cy="391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500"/>
              </a:lnSpc>
              <a:buNone/>
            </a:pPr>
            <a:r>
              <a:rPr lang="ru-RU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ИП и ФЛ</a:t>
            </a:r>
            <a:endParaRPr lang="en-US" sz="1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3E5CFE-A4C8-72A7-606C-C1BEE088E95D}"/>
              </a:ext>
            </a:extLst>
          </p:cNvPr>
          <p:cNvSpPr txBox="1"/>
          <p:nvPr/>
        </p:nvSpPr>
        <p:spPr>
          <a:xfrm>
            <a:off x="3976911" y="6308122"/>
            <a:ext cx="1920036" cy="712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500"/>
              </a:lnSpc>
              <a:buNone/>
            </a:pPr>
            <a:r>
              <a:rPr lang="ru-RU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Бюджетные учреждения</a:t>
            </a:r>
            <a:endParaRPr lang="en-US" sz="1800" dirty="0"/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FC5E2113-CB3B-16B1-B790-60190CBA2537}"/>
              </a:ext>
            </a:extLst>
          </p:cNvPr>
          <p:cNvCxnSpPr>
            <a:cxnSpLocks/>
          </p:cNvCxnSpPr>
          <p:nvPr/>
        </p:nvCxnSpPr>
        <p:spPr>
          <a:xfrm flipH="1">
            <a:off x="2841287" y="3819331"/>
            <a:ext cx="931949" cy="23450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E25D7CA8-EFB6-D9A4-C69E-9AEB359F2E76}"/>
              </a:ext>
            </a:extLst>
          </p:cNvPr>
          <p:cNvCxnSpPr>
            <a:cxnSpLocks/>
          </p:cNvCxnSpPr>
          <p:nvPr/>
        </p:nvCxnSpPr>
        <p:spPr>
          <a:xfrm>
            <a:off x="4164005" y="3856653"/>
            <a:ext cx="171619" cy="2307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9332" y="1277540"/>
            <a:ext cx="3697346" cy="932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Конкуренты</a:t>
            </a:r>
            <a:endParaRPr lang="en-US" sz="4450" dirty="0"/>
          </a:p>
        </p:txBody>
      </p:sp>
      <p:sp>
        <p:nvSpPr>
          <p:cNvPr id="5" name="Text 3"/>
          <p:cNvSpPr/>
          <p:nvPr/>
        </p:nvSpPr>
        <p:spPr>
          <a:xfrm>
            <a:off x="2825084" y="2971408"/>
            <a:ext cx="1727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u-RU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Экспоцентр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26142" y="3807261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8553341" y="297867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u-RU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Компания </a:t>
            </a:r>
            <a:r>
              <a:rPr lang="ru-RU" sz="220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Криптонит</a:t>
            </a:r>
            <a:endParaRPr lang="en-US" sz="2200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93B0A7E1-5700-60A5-9456-D9AF784AC6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32" b="29705"/>
          <a:stretch/>
        </p:blipFill>
        <p:spPr bwMode="auto">
          <a:xfrm>
            <a:off x="1" y="5447246"/>
            <a:ext cx="14630400" cy="278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250CB841-ED1E-C169-A8BD-CB5B65C54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79" b="22551"/>
          <a:stretch/>
        </p:blipFill>
        <p:spPr bwMode="auto">
          <a:xfrm>
            <a:off x="2535505" y="3772777"/>
            <a:ext cx="2152650" cy="1276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B19D8788-BE04-3D60-4727-D97110A76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274" y="3652286"/>
            <a:ext cx="1337667" cy="133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582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290622-842C-430E-EB7A-6D495AEED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69" y="1348232"/>
            <a:ext cx="4144320" cy="552576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98720" y="1888664"/>
            <a:ext cx="0" cy="4452272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595104" y="1888664"/>
            <a:ext cx="0" cy="4452272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1872EA7-24E8-3EA1-2630-83907847A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915" y="1348233"/>
            <a:ext cx="4144320" cy="552576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655EB7E-E160-91AC-8668-A9C3D9956D73}"/>
              </a:ext>
            </a:extLst>
          </p:cNvPr>
          <p:cNvSpPr/>
          <p:nvPr/>
        </p:nvSpPr>
        <p:spPr>
          <a:xfrm>
            <a:off x="12658531" y="7679925"/>
            <a:ext cx="1915885" cy="527904"/>
          </a:xfrm>
          <a:prstGeom prst="rect">
            <a:avLst/>
          </a:prstGeom>
          <a:solidFill>
            <a:srgbClr val="0E0A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AE0BBC-7A9C-020B-FE75-DC11E8A579C2}"/>
              </a:ext>
            </a:extLst>
          </p:cNvPr>
          <p:cNvSpPr txBox="1"/>
          <p:nvPr/>
        </p:nvSpPr>
        <p:spPr>
          <a:xfrm>
            <a:off x="4864360" y="192452"/>
            <a:ext cx="5050971" cy="58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4500"/>
              </a:lnSpc>
              <a:buNone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стенды</a:t>
            </a: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AA6453-992B-DCAF-6F9F-FB5C452F9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2333" y="1213957"/>
            <a:ext cx="4345733" cy="57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33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1B3B6E-AEAF-FB2C-B83C-C81C6D6B6F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593" r="-3" b="8405"/>
          <a:stretch/>
        </p:blipFill>
        <p:spPr>
          <a:xfrm>
            <a:off x="303994" y="-17434"/>
            <a:ext cx="4358228" cy="4358229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7027286-D362-B83A-1D94-160F21EEAE17}"/>
              </a:ext>
            </a:extLst>
          </p:cNvPr>
          <p:cNvSpPr/>
          <p:nvPr/>
        </p:nvSpPr>
        <p:spPr>
          <a:xfrm>
            <a:off x="12658531" y="7679925"/>
            <a:ext cx="1915885" cy="527904"/>
          </a:xfrm>
          <a:prstGeom prst="rect">
            <a:avLst/>
          </a:prstGeom>
          <a:solidFill>
            <a:srgbClr val="0E0A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Изображение выглядит как текст, одежда, Человеческое лицо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66668D6F-E3EE-66BA-0E3D-17368AB282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50" r="13748" b="-3"/>
          <a:stretch/>
        </p:blipFill>
        <p:spPr>
          <a:xfrm>
            <a:off x="3443417" y="636573"/>
            <a:ext cx="7043350" cy="7043352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477231B-7EB9-29F4-27B5-1D8C4CB7E3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110" r="1" b="24641"/>
          <a:stretch/>
        </p:blipFill>
        <p:spPr>
          <a:xfrm>
            <a:off x="9564142" y="3269079"/>
            <a:ext cx="4762264" cy="4762265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sp>
        <p:nvSpPr>
          <p:cNvPr id="11" name="Text 0">
            <a:extLst>
              <a:ext uri="{FF2B5EF4-FFF2-40B4-BE49-F238E27FC236}">
                <a16:creationId xmlns:a16="http://schemas.microsoft.com/office/drawing/2014/main" id="{780A1266-65B3-DDFB-9421-1BA259B69876}"/>
              </a:ext>
            </a:extLst>
          </p:cNvPr>
          <p:cNvSpPr/>
          <p:nvPr/>
        </p:nvSpPr>
        <p:spPr>
          <a:xfrm>
            <a:off x="9420413" y="535460"/>
            <a:ext cx="5049722" cy="8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050"/>
              </a:lnSpc>
              <a:buNone/>
            </a:pPr>
            <a:r>
              <a:rPr lang="en-US" sz="4050" dirty="0">
                <a:solidFill>
                  <a:srgbClr val="F2F0F4"/>
                </a:solidFill>
                <a:latin typeface="Montserrat" pitchFamily="34" charset="0"/>
              </a:rPr>
              <a:t>LED</a:t>
            </a:r>
            <a:r>
              <a:rPr lang="ru-RU" sz="4050" dirty="0">
                <a:solidFill>
                  <a:srgbClr val="F2F0F4"/>
                </a:solidFill>
                <a:latin typeface="Montserrat" pitchFamily="34" charset="0"/>
              </a:rPr>
              <a:t>-экраны</a:t>
            </a:r>
            <a:endParaRPr lang="en-US" sz="4050" dirty="0"/>
          </a:p>
        </p:txBody>
      </p:sp>
    </p:spTree>
    <p:extLst>
      <p:ext uri="{BB962C8B-B14F-4D97-AF65-F5344CB8AC3E}">
        <p14:creationId xmlns:p14="http://schemas.microsoft.com/office/powerpoint/2010/main" val="977325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162199" y="592574"/>
            <a:ext cx="7792403" cy="24136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750"/>
              </a:lnSpc>
              <a:buNone/>
            </a:pPr>
            <a:r>
              <a:rPr lang="en-US" sz="38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Бизнес-модель: предоставление услуг по организации выставочных пространств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6440329" y="3295769"/>
            <a:ext cx="22860" cy="4341138"/>
          </a:xfrm>
          <a:prstGeom prst="roundRect">
            <a:avLst>
              <a:gd name="adj" fmla="val 354782"/>
            </a:avLst>
          </a:prstGeom>
          <a:solidFill>
            <a:srgbClr val="4A2C8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2"/>
          <p:cNvSpPr/>
          <p:nvPr/>
        </p:nvSpPr>
        <p:spPr>
          <a:xfrm>
            <a:off x="6646128" y="3718679"/>
            <a:ext cx="675799" cy="22860"/>
          </a:xfrm>
          <a:prstGeom prst="roundRect">
            <a:avLst>
              <a:gd name="adj" fmla="val 354782"/>
            </a:avLst>
          </a:prstGeom>
          <a:solidFill>
            <a:srgbClr val="4A2C8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6234529" y="3512939"/>
            <a:ext cx="434459" cy="434459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6399431" y="3585329"/>
            <a:ext cx="104537" cy="289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7513796" y="3488769"/>
            <a:ext cx="2413754" cy="301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 err="1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Консультация</a:t>
            </a:r>
            <a:r>
              <a:rPr lang="ru-RU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услуги консалтинга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7513796" y="3906202"/>
            <a:ext cx="6440805" cy="830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Анализ потребностей клиента, разработка концепции выставочного </a:t>
            </a:r>
            <a:r>
              <a:rPr lang="en-US" sz="15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пространства</a:t>
            </a: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646128" y="5333048"/>
            <a:ext cx="675799" cy="22860"/>
          </a:xfrm>
          <a:prstGeom prst="roundRect">
            <a:avLst>
              <a:gd name="adj" fmla="val 354782"/>
            </a:avLst>
          </a:prstGeom>
          <a:solidFill>
            <a:srgbClr val="4A2C8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Shape 8"/>
          <p:cNvSpPr/>
          <p:nvPr/>
        </p:nvSpPr>
        <p:spPr>
          <a:xfrm>
            <a:off x="6234529" y="5127308"/>
            <a:ext cx="434459" cy="434459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6369427" y="5199698"/>
            <a:ext cx="164544" cy="289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7513796" y="5103138"/>
            <a:ext cx="6334854" cy="301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ru-RU" sz="1900" dirty="0">
                <a:solidFill>
                  <a:srgbClr val="DCD7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компаниями по разработке тех-продуктов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7513796" y="5520571"/>
            <a:ext cx="6440805" cy="617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ru-RU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</a:t>
            </a:r>
            <a:r>
              <a:rPr lang="en-US" sz="15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одбор</a:t>
            </a:r>
            <a:r>
              <a:rPr lang="ru-RU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и заказ</a:t>
            </a: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ru-RU" sz="15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нано</a:t>
            </a:r>
            <a:r>
              <a:rPr lang="ru-RU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-, </a:t>
            </a:r>
            <a:r>
              <a:rPr lang="ru-RU" sz="15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био</a:t>
            </a:r>
            <a:r>
              <a:rPr lang="ru-RU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-, когнитивных </a:t>
            </a:r>
            <a:r>
              <a:rPr lang="en-US" sz="15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технологий</a:t>
            </a: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и </a:t>
            </a:r>
            <a:r>
              <a:rPr lang="en-US" sz="15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материалов</a:t>
            </a: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6646128" y="6947416"/>
            <a:ext cx="675799" cy="22860"/>
          </a:xfrm>
          <a:prstGeom prst="roundRect">
            <a:avLst>
              <a:gd name="adj" fmla="val 354782"/>
            </a:avLst>
          </a:prstGeom>
          <a:solidFill>
            <a:srgbClr val="4A2C8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Shape 13"/>
          <p:cNvSpPr/>
          <p:nvPr/>
        </p:nvSpPr>
        <p:spPr>
          <a:xfrm>
            <a:off x="6234529" y="6741676"/>
            <a:ext cx="434459" cy="434459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4"/>
          <p:cNvSpPr/>
          <p:nvPr/>
        </p:nvSpPr>
        <p:spPr>
          <a:xfrm>
            <a:off x="6370022" y="6814066"/>
            <a:ext cx="163354" cy="289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250" dirty="0"/>
          </a:p>
        </p:txBody>
      </p:sp>
      <p:sp>
        <p:nvSpPr>
          <p:cNvPr id="18" name="Text 15"/>
          <p:cNvSpPr/>
          <p:nvPr/>
        </p:nvSpPr>
        <p:spPr>
          <a:xfrm>
            <a:off x="7513796" y="6717506"/>
            <a:ext cx="2413754" cy="301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Реализация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7513796" y="7134939"/>
            <a:ext cx="6282915" cy="617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ru-RU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Создание экспозиции, </a:t>
            </a:r>
            <a:r>
              <a:rPr lang="en-US" sz="15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доставка</a:t>
            </a: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и монтаж </a:t>
            </a:r>
            <a:r>
              <a:rPr lang="en-US" sz="15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выставочных</a:t>
            </a: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endParaRPr lang="ru-RU" sz="1500" dirty="0">
              <a:solidFill>
                <a:srgbClr val="DCD7E5"/>
              </a:solidFill>
              <a:latin typeface="Heebo Light" pitchFamily="34" charset="0"/>
              <a:ea typeface="Heebo Light" pitchFamily="34" charset="-122"/>
              <a:cs typeface="Heebo Light" pitchFamily="34" charset="-120"/>
            </a:endParaRPr>
          </a:p>
          <a:p>
            <a:pPr marL="0" indent="0" algn="l">
              <a:lnSpc>
                <a:spcPts val="2400"/>
              </a:lnSpc>
              <a:buNone/>
            </a:pPr>
            <a:r>
              <a:rPr lang="ru-RU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к</a:t>
            </a:r>
            <a:r>
              <a:rPr lang="en-US" sz="15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онструкций</a:t>
            </a:r>
            <a:r>
              <a:rPr lang="ru-RU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15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под</a:t>
            </a: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ключ.</a:t>
            </a:r>
            <a:endParaRPr lang="en-US" sz="150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4498BE1-1E48-C05C-3FC9-60E37ADBC3B8}"/>
              </a:ext>
            </a:extLst>
          </p:cNvPr>
          <p:cNvSpPr/>
          <p:nvPr/>
        </p:nvSpPr>
        <p:spPr>
          <a:xfrm>
            <a:off x="12658531" y="7679925"/>
            <a:ext cx="1915885" cy="527904"/>
          </a:xfrm>
          <a:prstGeom prst="rect">
            <a:avLst/>
          </a:prstGeom>
          <a:solidFill>
            <a:srgbClr val="0E0A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 descr="Изображение выглядит как в помещении, пол, потолок, телевидение&#10;&#10;Автоматически созданное описание">
            <a:extLst>
              <a:ext uri="{FF2B5EF4-FFF2-40B4-BE49-F238E27FC236}">
                <a16:creationId xmlns:a16="http://schemas.microsoft.com/office/drawing/2014/main" id="{598D0270-832F-4EFA-1747-355167A4DC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12" r="24609"/>
          <a:stretch/>
        </p:blipFill>
        <p:spPr>
          <a:xfrm>
            <a:off x="0" y="5914"/>
            <a:ext cx="5767211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771963" y="1204243"/>
            <a:ext cx="2646470" cy="1418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050"/>
              </a:lnSpc>
              <a:buNone/>
            </a:pPr>
            <a:r>
              <a:rPr lang="en-US" sz="4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</a:t>
            </a:r>
            <a:r>
              <a:rPr lang="ru-RU" sz="4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ОМАНДА ПРОЕКТА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725210" y="3589615"/>
            <a:ext cx="3369988" cy="2203371"/>
          </a:xfrm>
          <a:prstGeom prst="roundRect">
            <a:avLst>
              <a:gd name="adj" fmla="val 395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1580286" y="3787625"/>
            <a:ext cx="1970161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ru-RU" sz="2000" dirty="0">
                <a:solidFill>
                  <a:srgbClr val="DCD7E5"/>
                </a:solidFill>
              </a:rPr>
              <a:t>Ковалёва Диана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104334" y="4264199"/>
            <a:ext cx="3313628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Специалист</a:t>
            </a: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16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по</a:t>
            </a: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16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внедрению</a:t>
            </a: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16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инновационных</a:t>
            </a: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16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технологий</a:t>
            </a:r>
            <a:r>
              <a:rPr lang="ru-RU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, технический специалист.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4467726" y="3589615"/>
            <a:ext cx="3220698" cy="2203371"/>
          </a:xfrm>
          <a:prstGeom prst="roundRect">
            <a:avLst>
              <a:gd name="adj" fmla="val 395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4702515" y="3791188"/>
            <a:ext cx="2590086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ru-RU" sz="2000" dirty="0">
                <a:solidFill>
                  <a:srgbClr val="DCD7E5"/>
                </a:solidFill>
              </a:rPr>
              <a:t>Корягина Александра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4758421" y="4252317"/>
            <a:ext cx="2979767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00"/>
              </a:lnSpc>
            </a:pPr>
            <a:r>
              <a:rPr lang="en-US" sz="16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Дизайнер</a:t>
            </a: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с </a:t>
            </a:r>
            <a:r>
              <a:rPr lang="en-US" sz="16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опытом</a:t>
            </a: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16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создания</a:t>
            </a: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16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уникальных</a:t>
            </a: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16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интерактивных</a:t>
            </a: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16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экспозиций</a:t>
            </a: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16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для</a:t>
            </a: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16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выставок</a:t>
            </a: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25211" y="6000155"/>
            <a:ext cx="6963214" cy="1540431"/>
          </a:xfrm>
          <a:prstGeom prst="roundRect">
            <a:avLst>
              <a:gd name="adj" fmla="val 565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3463378" y="6235661"/>
            <a:ext cx="2590086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ru-RU" sz="2000" dirty="0">
                <a:solidFill>
                  <a:srgbClr val="DCD7E5"/>
                </a:solidFill>
              </a:rPr>
              <a:t>Смирнова Елена 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575539" y="6826085"/>
            <a:ext cx="7264003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ru-RU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Наставник, менеджер проекта, специалист в области </a:t>
            </a: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IT</a:t>
            </a:r>
            <a:r>
              <a:rPr lang="ru-RU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.</a:t>
            </a:r>
            <a:endParaRPr lang="en-US" sz="1600" dirty="0"/>
          </a:p>
        </p:txBody>
      </p:sp>
      <p:pic>
        <p:nvPicPr>
          <p:cNvPr id="16" name="Рисунок 15" descr="Изображение выглядит как одежда, обувь, мультфильм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343FA6DB-E5E2-61DC-DFA9-097F40C008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31" r="7785"/>
          <a:stretch/>
        </p:blipFill>
        <p:spPr>
          <a:xfrm>
            <a:off x="7899918" y="0"/>
            <a:ext cx="6730482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28E7A3F-683F-0E67-08FE-897274791090}"/>
              </a:ext>
            </a:extLst>
          </p:cNvPr>
          <p:cNvSpPr/>
          <p:nvPr/>
        </p:nvSpPr>
        <p:spPr>
          <a:xfrm>
            <a:off x="12658531" y="7679925"/>
            <a:ext cx="1915885" cy="527904"/>
          </a:xfrm>
          <a:prstGeom prst="rect">
            <a:avLst/>
          </a:prstGeom>
          <a:solidFill>
            <a:srgbClr val="0E0A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184A2094-33F5-79EC-C299-9A4480E91A60}"/>
              </a:ext>
            </a:extLst>
          </p:cNvPr>
          <p:cNvSpPr/>
          <p:nvPr/>
        </p:nvSpPr>
        <p:spPr>
          <a:xfrm>
            <a:off x="3418998" y="2907982"/>
            <a:ext cx="7792403" cy="24136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750"/>
              </a:lnSpc>
              <a:buNone/>
            </a:pPr>
            <a:r>
              <a:rPr lang="ru-RU" sz="38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Контакты:</a:t>
            </a:r>
            <a:endParaRPr lang="en-US" sz="3800" dirty="0">
              <a:solidFill>
                <a:srgbClr val="F2F0F4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ctr">
              <a:lnSpc>
                <a:spcPts val="4750"/>
              </a:lnSpc>
              <a:buNone/>
            </a:pPr>
            <a:r>
              <a:rPr lang="en-US" sz="38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E-mail: </a:t>
            </a:r>
            <a:r>
              <a:rPr lang="en-US" sz="38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  <a:hlinkClick r:id="rId2"/>
              </a:rPr>
              <a:t>aleftina40@list.ru</a:t>
            </a:r>
            <a:endParaRPr lang="en-US" sz="3800" dirty="0">
              <a:solidFill>
                <a:srgbClr val="F2F0F4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ctr">
              <a:lnSpc>
                <a:spcPts val="4750"/>
              </a:lnSpc>
              <a:buNone/>
            </a:pPr>
            <a:r>
              <a:rPr lang="ru-RU" sz="38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Телефон: +79652219645</a:t>
            </a:r>
          </a:p>
        </p:txBody>
      </p:sp>
    </p:spTree>
    <p:extLst>
      <p:ext uri="{BB962C8B-B14F-4D97-AF65-F5344CB8AC3E}">
        <p14:creationId xmlns:p14="http://schemas.microsoft.com/office/powerpoint/2010/main" val="744604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325</Words>
  <Application>Microsoft Office PowerPoint</Application>
  <PresentationFormat>Произвольный</PresentationFormat>
  <Paragraphs>66</Paragraphs>
  <Slides>13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Montserrat</vt:lpstr>
      <vt:lpstr>Times New Roman</vt:lpstr>
      <vt:lpstr>Heebo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1</cp:lastModifiedBy>
  <cp:revision>64</cp:revision>
  <dcterms:created xsi:type="dcterms:W3CDTF">2024-10-12T10:23:50Z</dcterms:created>
  <dcterms:modified xsi:type="dcterms:W3CDTF">2024-12-03T11:07:41Z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2024-10-12T10:25:38Z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bab841c2-1386-47a8-8821-fcad7cbc8dbb</vt:lpwstr>
  </property>
  <property fmtid="{D5CDD505-2E9C-101B-9397-08002B2CF9AE}" pid="7" name="MSIP_Label_defa4170-0d19-0005-0004-bc88714345d2_ActionId">
    <vt:lpwstr>2c698c60-b272-4c72-8e64-bbe141aec6b3</vt:lpwstr>
  </property>
  <property fmtid="{D5CDD505-2E9C-101B-9397-08002B2CF9AE}" pid="8" name="MSIP_Label_defa4170-0d19-0005-0004-bc88714345d2_ContentBits">
    <vt:lpwstr>0</vt:lpwstr>
  </property>
</Properties>
</file>