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1"/>
  </p:notesMasterIdLst>
  <p:sldIdLst>
    <p:sldId id="256" r:id="rId2"/>
    <p:sldId id="263" r:id="rId3"/>
    <p:sldId id="257" r:id="rId4"/>
    <p:sldId id="258" r:id="rId5"/>
    <p:sldId id="266" r:id="rId6"/>
    <p:sldId id="274" r:id="rId7"/>
    <p:sldId id="275" r:id="rId8"/>
    <p:sldId id="276" r:id="rId9"/>
    <p:sldId id="277" r:id="rId10"/>
    <p:sldId id="268" r:id="rId11"/>
    <p:sldId id="269" r:id="rId12"/>
    <p:sldId id="267" r:id="rId13"/>
    <p:sldId id="278" r:id="rId14"/>
    <p:sldId id="279" r:id="rId15"/>
    <p:sldId id="270" r:id="rId16"/>
    <p:sldId id="272" r:id="rId17"/>
    <p:sldId id="280" r:id="rId18"/>
    <p:sldId id="281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43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BBC79-BF3C-41D7-B9AC-143CACED3E36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00B7D-923E-4366-B50A-1B8F06487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61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Нужны картинки к каждому</a:t>
            </a:r>
            <a:r>
              <a:rPr lang="ru-RU" baseline="0" dirty="0" smtClean="0"/>
              <a:t> пункту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00B7D-923E-4366-B50A-1B8F064878E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6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5041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96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00916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68128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025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76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30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95220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17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509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55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945096F-9F17-44DC-938E-D44B69959D9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D639C35-6392-4DA3-A0B2-70309140B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563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2022.nornickel.ru/sustainable-development/ecology-climate-change?ysclid=loqopikd13248408283#ai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8892" y="1268760"/>
            <a:ext cx="7738814" cy="4394988"/>
          </a:xfrm>
        </p:spPr>
        <p:txBody>
          <a:bodyPr/>
          <a:lstStyle/>
          <a:p>
            <a:r>
              <a:rPr lang="ru-RU" sz="19900" dirty="0" err="1" smtClean="0"/>
              <a:t>Чп</a:t>
            </a:r>
            <a:endParaRPr lang="ru-RU" sz="19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Велиев Анвар</a:t>
            </a:r>
          </a:p>
          <a:p>
            <a:r>
              <a:rPr lang="ru-RU" dirty="0" err="1" smtClean="0"/>
              <a:t>Сиразетдинов</a:t>
            </a:r>
            <a:r>
              <a:rPr lang="ru-RU" dirty="0" smtClean="0"/>
              <a:t> Тимур</a:t>
            </a:r>
          </a:p>
          <a:p>
            <a:r>
              <a:rPr lang="ru-RU" dirty="0" smtClean="0"/>
              <a:t>Станислав Плотников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23049"/>
            <a:ext cx="8136904" cy="144185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Переработка </a:t>
            </a:r>
            <a:r>
              <a:rPr lang="en-US" dirty="0" smtClean="0"/>
              <a:t>CO</a:t>
            </a:r>
            <a:r>
              <a:rPr lang="ru-RU" sz="1600" dirty="0" smtClean="0"/>
              <a:t>2 </a:t>
            </a:r>
            <a:r>
              <a:rPr lang="ru-RU" dirty="0" smtClean="0"/>
              <a:t>является актуальной  и важной задачей для всего мира в связи с ростом парникового эффекта. Не менее важной проблемой является и древесный мусор, скапливающийся в городе и рядом с ним.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7934" y="5373216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Экология и изменение климата – Устойчивое развитие – Годовой отчет ПАО «ГМК «Норильский никель» за 2022 г. (nornickel.ru)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429000"/>
            <a:ext cx="795524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6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556792"/>
            <a:ext cx="6808812" cy="35935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Сокращение площади ТБО, а также улучшение экологической обстановки в районе НПР.</a:t>
            </a:r>
            <a:endParaRPr lang="ru-RU" dirty="0"/>
          </a:p>
        </p:txBody>
      </p:sp>
      <p:pic>
        <p:nvPicPr>
          <p:cNvPr id="1026" name="Picture 2" descr="https://get.pxhere.com/photo/wood-metal-material-waste-garbage-scrap-wood-waste-4234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17" y="3533606"/>
            <a:ext cx="3686575" cy="265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dzeninfra.ru/get-zen_doc/5211354/pub_62166387256eb3024098bd82_621666a25615ef42d43b36cb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629" y="3533606"/>
            <a:ext cx="3960440" cy="263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0801" y="1196752"/>
            <a:ext cx="7633742" cy="35935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1.Сократить рост влияния парникового эффекта в районе НПР.</a:t>
            </a:r>
          </a:p>
          <a:p>
            <a:pPr>
              <a:buNone/>
            </a:pPr>
            <a:r>
              <a:rPr lang="ru-RU" dirty="0" smtClean="0"/>
              <a:t>2.Улучшить экологическое состояние в районе НПР путем переработки </a:t>
            </a:r>
            <a:r>
              <a:rPr lang="en-US" dirty="0" smtClean="0"/>
              <a:t>CO2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3.Создание дополнительное сырье из углекислого газа.</a:t>
            </a:r>
          </a:p>
          <a:p>
            <a:pPr>
              <a:buNone/>
            </a:pPr>
            <a:r>
              <a:rPr lang="ru-RU" dirty="0" smtClean="0"/>
              <a:t>4.Переработка древесного мусора.</a:t>
            </a:r>
            <a:endParaRPr lang="ru-RU" dirty="0"/>
          </a:p>
        </p:txBody>
      </p:sp>
      <p:pic>
        <p:nvPicPr>
          <p:cNvPr id="4" name="Picture 4" descr="https://avatars.mds.yandex.net/i?id=8bef841622a4286108676cf04d1c6e14_l-5232642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067" y="3718914"/>
            <a:ext cx="2843535" cy="2843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avatars.mds.yandex.net/i?id=45b7f085005659cda9ce5dddc98a59f1_l-7012796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7032"/>
            <a:ext cx="4464496" cy="2927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4149080"/>
            <a:ext cx="5788122" cy="2472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Жители района НПР всех возрастов (пользователь)</a:t>
            </a:r>
          </a:p>
          <a:p>
            <a:pPr marL="0" indent="0">
              <a:buNone/>
            </a:pPr>
            <a:r>
              <a:rPr lang="ru-RU" sz="1800" dirty="0" smtClean="0"/>
              <a:t>Проблема: экологическое состояние города, влияющая на здоровье жителей НПР.</a:t>
            </a:r>
          </a:p>
          <a:p>
            <a:pPr marL="0" indent="0">
              <a:buNone/>
            </a:pPr>
            <a:r>
              <a:rPr lang="ru-RU" sz="1800" dirty="0" smtClean="0"/>
              <a:t>Продукты для этого решения: Серный проект (по факту он пока на стадии реализации)</a:t>
            </a:r>
          </a:p>
          <a:p>
            <a:pPr marL="0" indent="0">
              <a:buNone/>
            </a:pPr>
            <a:r>
              <a:rPr lang="ru-RU" sz="1800" dirty="0" smtClean="0"/>
              <a:t>Причины: Серный проект будет очищать только серу</a:t>
            </a:r>
          </a:p>
          <a:p>
            <a:pPr marL="0" indent="0">
              <a:buNone/>
            </a:pPr>
            <a:r>
              <a:rPr lang="ru-RU" sz="1800" dirty="0" smtClean="0"/>
              <a:t>Что ценит</a:t>
            </a:r>
            <a:r>
              <a:rPr lang="ru-RU" sz="1800" dirty="0"/>
              <a:t>:</a:t>
            </a:r>
            <a:r>
              <a:rPr lang="ru-RU" sz="1800" dirty="0" smtClean="0"/>
              <a:t> удобство, практичность.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1128451"/>
            <a:ext cx="58238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Норильский никель.</a:t>
            </a:r>
          </a:p>
          <a:p>
            <a:r>
              <a:rPr lang="ru-RU" dirty="0" smtClean="0"/>
              <a:t>Проблема: недостаток некоторых ресурсов; некуда девать отходы.</a:t>
            </a:r>
          </a:p>
          <a:p>
            <a:r>
              <a:rPr lang="ru-RU" dirty="0" smtClean="0"/>
              <a:t>Продукты: покупка недостающих ресурсов; выбросы в атмосферу.</a:t>
            </a:r>
          </a:p>
          <a:p>
            <a:r>
              <a:rPr lang="ru-RU" dirty="0" smtClean="0"/>
              <a:t>Причины: дороговизна последних на рынке; дороговизна хранения отходов.</a:t>
            </a:r>
          </a:p>
          <a:p>
            <a:r>
              <a:rPr lang="ru-RU" dirty="0" smtClean="0"/>
              <a:t>Что ценит: получение нужного продукта при минимальных затратах.</a:t>
            </a:r>
          </a:p>
          <a:p>
            <a:r>
              <a:rPr lang="ru-RU" dirty="0" smtClean="0"/>
              <a:t>ЛПР – </a:t>
            </a:r>
          </a:p>
        </p:txBody>
      </p:sp>
      <p:pic>
        <p:nvPicPr>
          <p:cNvPr id="2050" name="Picture 2" descr="Норникел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11" y="1556792"/>
            <a:ext cx="2141881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ttelegraf.ru/wp-content/uploads/2014/07/29466743953ccc1cf066a4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79" y="4653136"/>
            <a:ext cx="2258153" cy="1531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75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</a:t>
            </a:r>
            <a:r>
              <a:rPr lang="ru-RU" dirty="0" smtClean="0"/>
              <a:t>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758" y="1874517"/>
            <a:ext cx="7633742" cy="45068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 (</a:t>
            </a:r>
            <a:r>
              <a:rPr lang="ru-RU" dirty="0" smtClean="0"/>
              <a:t>конкретная цель) – улучшение экологического состояния в НПР, получение дополнительных </a:t>
            </a:r>
            <a:r>
              <a:rPr lang="ru-RU" dirty="0" err="1" smtClean="0"/>
              <a:t>оесурсов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M </a:t>
            </a:r>
            <a:r>
              <a:rPr lang="ru-RU" dirty="0" smtClean="0"/>
              <a:t>(измерения) – переработка около 80% выбросов диоксида углерода.</a:t>
            </a:r>
          </a:p>
          <a:p>
            <a:pPr marL="0" indent="0">
              <a:buNone/>
            </a:pPr>
            <a:r>
              <a:rPr lang="en-US" dirty="0" smtClean="0"/>
              <a:t>A (</a:t>
            </a:r>
            <a:r>
              <a:rPr lang="ru-RU" dirty="0" smtClean="0"/>
              <a:t>обоснованность) – модернизация уже существующих способов по очистке выхлопных газов.</a:t>
            </a:r>
          </a:p>
          <a:p>
            <a:pPr marL="0" indent="0">
              <a:buNone/>
            </a:pPr>
            <a:r>
              <a:rPr lang="en-US" dirty="0" smtClean="0"/>
              <a:t>R </a:t>
            </a:r>
            <a:r>
              <a:rPr lang="ru-RU" dirty="0" smtClean="0"/>
              <a:t>(реалистичность) – усиление парникового эффекта в НПР, увеличение площади ТБО в НПР, малый прирост населения (на фоне вышесказанного).</a:t>
            </a:r>
          </a:p>
          <a:p>
            <a:pPr marL="0" indent="0">
              <a:buNone/>
            </a:pPr>
            <a:r>
              <a:rPr lang="en-US" dirty="0" smtClean="0"/>
              <a:t>T (</a:t>
            </a:r>
            <a:r>
              <a:rPr lang="ru-RU" dirty="0" smtClean="0"/>
              <a:t>сроки реализации) – 7-8 месяцев на проведение экспериментов в лабораторных условиях.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13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030391"/>
          </a:xfrm>
        </p:spPr>
        <p:txBody>
          <a:bodyPr/>
          <a:lstStyle/>
          <a:p>
            <a:r>
              <a:rPr lang="en-US" dirty="0" smtClean="0"/>
              <a:t>SWOT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758" y="1412776"/>
            <a:ext cx="3849266" cy="222311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dirty="0" smtClean="0"/>
              <a:t>Сильные стороны:</a:t>
            </a:r>
          </a:p>
          <a:p>
            <a:pPr marL="0" indent="0">
              <a:buNone/>
            </a:pPr>
            <a:r>
              <a:rPr lang="ru-RU" dirty="0" smtClean="0"/>
              <a:t>-    Гибкость проекта</a:t>
            </a:r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Нет прямой конкуренции</a:t>
            </a:r>
          </a:p>
          <a:p>
            <a:pPr>
              <a:buFontTx/>
              <a:buChar char="-"/>
            </a:pPr>
            <a:r>
              <a:rPr lang="ru-RU" dirty="0" smtClean="0"/>
              <a:t>Малые постоянные расходы</a:t>
            </a:r>
          </a:p>
          <a:p>
            <a:pPr>
              <a:buFontTx/>
              <a:buChar char="-"/>
            </a:pPr>
            <a:r>
              <a:rPr lang="ru-RU" dirty="0" smtClean="0"/>
              <a:t>Улучшение экологического состояния НПР</a:t>
            </a:r>
          </a:p>
          <a:p>
            <a:pPr>
              <a:buFontTx/>
              <a:buChar char="-"/>
            </a:pPr>
            <a:r>
              <a:rPr lang="ru-RU" dirty="0" smtClean="0"/>
              <a:t>Получения дополнительного сырья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32040" y="1412776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Слабые стороны: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Сложность доставки необходимых элементов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Стоимость возведения новых установок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38758" y="4005064"/>
            <a:ext cx="39932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Возможности: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Улучшение имиджа «</a:t>
            </a:r>
            <a:r>
              <a:rPr lang="ru-RU" dirty="0" err="1" smtClean="0"/>
              <a:t>Норникеля</a:t>
            </a:r>
            <a:r>
              <a:rPr lang="ru-RU" dirty="0" smtClean="0"/>
              <a:t>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Открытие новых точек производств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07707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Риски: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Опасные химикаты(реагенты)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Слабая заинтересованность в экологических проектах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05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14367"/>
          </a:xfrm>
        </p:spPr>
        <p:txBody>
          <a:bodyPr/>
          <a:lstStyle/>
          <a:p>
            <a:r>
              <a:rPr lang="ru-RU" dirty="0" smtClean="0"/>
              <a:t>Ранжирование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816735"/>
              </p:ext>
            </p:extLst>
          </p:nvPr>
        </p:nvGraphicFramePr>
        <p:xfrm>
          <a:off x="938758" y="1484784"/>
          <a:ext cx="7704855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971">
                  <a:extLst>
                    <a:ext uri="{9D8B030D-6E8A-4147-A177-3AD203B41FA5}">
                      <a16:colId xmlns:a16="http://schemas.microsoft.com/office/drawing/2014/main" val="2158416908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3012726381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3307451358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595738553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2251226800"/>
                    </a:ext>
                  </a:extLst>
                </a:gridCol>
              </a:tblGrid>
              <a:tr h="73101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Древесный уголь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KOH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Ca(OH)</a:t>
                      </a:r>
                      <a:r>
                        <a:rPr lang="en-US" sz="1000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</a:t>
                      </a:r>
                      <a:r>
                        <a:rPr lang="en-US" sz="1000" dirty="0" smtClean="0"/>
                        <a:t>2</a:t>
                      </a:r>
                      <a:r>
                        <a:rPr lang="en-US" dirty="0" smtClean="0"/>
                        <a:t>O</a:t>
                      </a:r>
                      <a:r>
                        <a:rPr lang="en-US" sz="1000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287933"/>
                  </a:ext>
                </a:extLst>
              </a:tr>
              <a:tr h="533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Химизм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1842"/>
                  </a:ext>
                </a:extLst>
              </a:tr>
              <a:tr h="533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Эффективность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341899"/>
                  </a:ext>
                </a:extLst>
              </a:tr>
              <a:tr h="533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Экономичность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19825"/>
                  </a:ext>
                </a:extLst>
              </a:tr>
              <a:tr h="533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Реализация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183056"/>
                  </a:ext>
                </a:extLst>
              </a:tr>
              <a:tr h="533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Практичность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65938"/>
                  </a:ext>
                </a:extLst>
              </a:tr>
              <a:tr h="533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Риски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05183"/>
                  </a:ext>
                </a:extLst>
              </a:tr>
              <a:tr h="533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63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12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758" y="5157192"/>
            <a:ext cx="7633742" cy="122413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Для проведение экспериментов в лабораторных условиях нужно 7-8 месяцев.</a:t>
            </a:r>
            <a:endParaRPr lang="ru-RU" dirty="0"/>
          </a:p>
        </p:txBody>
      </p:sp>
      <p:pic>
        <p:nvPicPr>
          <p:cNvPr id="2050" name="Picture 2" descr="http://klubmama.ru/uploads/posts/2022-08/1661630666_10-klubmama-ru-p-laboratoriya-podelok-foto-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28" y="2376975"/>
            <a:ext cx="3823946" cy="254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ykolizey.ru/wp-content/uploads/2017/01/medicinskaja-mebel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155" y="2408247"/>
            <a:ext cx="3696345" cy="251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55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594365" y="1412240"/>
            <a:ext cx="560398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установка(цех) по переработке углекислого газа и древесного мусора.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функции / возможности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Переработка диоксида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углерода и древесного мусора с получением ресурсов.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использования: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Возведение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цеха с новыми </a:t>
            </a:r>
            <a:r>
              <a:rPr lang="ru-RU" sz="24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установкамми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96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755576" y="1237836"/>
            <a:ext cx="828092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мы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предлагаем установку по переработке углекислого газа и древесного мусора в добавок к «Серному проекту» для компании </a:t>
            </a:r>
            <a:r>
              <a:rPr kumimoji="0" lang="ru-RU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Норникель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-Решение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проблемы с хранением выбросов СО2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-Решение проблемы с хранением древесного мусора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-Улучшение экологического состояния НПР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-Получения ресурсов с переработанных отходов.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использования: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установку с помощью труб подаётся газ, из которого путём химических реакций достаётся СО2 для дальнейшего получения ресурсов из него. В печи пиролиза подаётся древесный мусор.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28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938758" y="1412776"/>
            <a:ext cx="722830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Переработка диоксида углерода путём химических и термических реакций в вакуумной печи, а также переработка древесного мусора путём термических реакций.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дешевизна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 практичность по сравнению с другими проектами переработки углекислого газа.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r>
              <a:rPr lang="ru-RU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endParaRPr kumimoji="0" lang="ru-RU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8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404664"/>
            <a:ext cx="7633742" cy="30963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Технология переработки диоксида серы предусматривает проектирования и строительства комплекса оборудования.</a:t>
            </a:r>
          </a:p>
          <a:p>
            <a:pPr marL="0" indent="0">
              <a:buNone/>
            </a:pPr>
            <a:r>
              <a:rPr lang="ru-RU" dirty="0" smtClean="0"/>
              <a:t>В цехе будут возведены установки по сухой очистке газов и с помощью адсорбента, активированного угля. Сам газ будет подаваться в цех через трубы после его очистки в электрофильтрах или после обработки газов в цехе «Серного проекта».</a:t>
            </a:r>
          </a:p>
          <a:p>
            <a:pPr marL="0" indent="0">
              <a:buNone/>
            </a:pPr>
            <a:r>
              <a:rPr lang="ru-RU" dirty="0" smtClean="0"/>
              <a:t>После обработки газ поступает в вакуумные печи для дальнейших химических реакций с углём и щелочами, после чего получается итоговый продукт.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61603"/>
            <a:ext cx="2520280" cy="3169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61603"/>
            <a:ext cx="2592288" cy="3239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35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54868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Также понадобятся печи пиролиза для переработки древесного мусора с получением древесного угля.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588224" cy="4632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302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958383"/>
          </a:xfrm>
        </p:spPr>
        <p:txBody>
          <a:bodyPr/>
          <a:lstStyle/>
          <a:p>
            <a:r>
              <a:rPr lang="ru-RU" dirty="0" smtClean="0"/>
              <a:t>Аналоги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34711" y="1412776"/>
            <a:ext cx="29851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Выбросы углекислого газа в атмосферу</a:t>
            </a:r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Хранение углекислого газа под землёй/водой</a:t>
            </a:r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Улавливание газа из атмосферы</a:t>
            </a:r>
            <a:endParaRPr lang="ru-RU" dirty="0"/>
          </a:p>
        </p:txBody>
      </p:sp>
      <p:pic>
        <p:nvPicPr>
          <p:cNvPr id="3074" name="Picture 2" descr="https://www.oilexp.ru/wp-content/uploads/2020/06/field_image_1510591094_rabotayushchiy_zavod-1900x1068_c-375x2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2755408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одземное хранение газа схем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88" y="3140968"/>
            <a:ext cx="2755408" cy="1579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24gadget.ru/uploads/posts/2018-06/1528533816_carbon-engineering-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577" y="5085184"/>
            <a:ext cx="2737831" cy="1540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50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50177"/>
            <a:ext cx="2808312" cy="4727095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ru-RU" dirty="0" smtClean="0"/>
              <a:t>Сегменты потребителей:</a:t>
            </a:r>
          </a:p>
          <a:p>
            <a:pPr marL="457200" indent="-457200">
              <a:buAutoNum type="arabicParenR"/>
            </a:pPr>
            <a:r>
              <a:rPr lang="ru-RU" dirty="0" smtClean="0"/>
              <a:t>Ценностное предложение:</a:t>
            </a:r>
          </a:p>
          <a:p>
            <a:pPr marL="457200" indent="-457200">
              <a:buAutoNum type="arabicParenR"/>
            </a:pPr>
            <a:r>
              <a:rPr lang="ru-RU" dirty="0" smtClean="0"/>
              <a:t>Отношение с потребителями: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4)     Каналы сбыта: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7864" y="1150177"/>
            <a:ext cx="56166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Норильский никель</a:t>
            </a:r>
          </a:p>
          <a:p>
            <a:pPr marL="342900" indent="-342900">
              <a:buAutoNum type="arabicParenR"/>
            </a:pPr>
            <a:r>
              <a:rPr lang="ru-RU" dirty="0" smtClean="0"/>
              <a:t>Новые технологии по переработке отходов; решение проблем с хранением углекислого газа; получение новых ресурсов путём переработки; дополнительный заработок при использовании ресурсов полученных при переработке.</a:t>
            </a:r>
          </a:p>
          <a:p>
            <a:pPr marL="342900" indent="-342900">
              <a:buAutoNum type="arabicParenR"/>
            </a:pPr>
            <a:r>
              <a:rPr lang="ru-RU" dirty="0" smtClean="0"/>
              <a:t>Способы информирования: </a:t>
            </a:r>
            <a:r>
              <a:rPr lang="ru-RU" dirty="0" err="1" smtClean="0"/>
              <a:t>оффлайн</a:t>
            </a:r>
            <a:r>
              <a:rPr lang="ru-RU" dirty="0" smtClean="0"/>
              <a:t>: личные встречи с клиентом, бизнес-форумы.</a:t>
            </a:r>
            <a:br>
              <a:rPr lang="ru-RU" dirty="0" smtClean="0"/>
            </a:br>
            <a:r>
              <a:rPr lang="ru-RU" dirty="0" smtClean="0"/>
              <a:t>онлайн: партнёрские программы с действующими решениями.</a:t>
            </a:r>
          </a:p>
          <a:p>
            <a:pPr marL="342900" indent="-342900">
              <a:buAutoNum type="arabicParenR"/>
            </a:pPr>
            <a:r>
              <a:rPr lang="ru-RU" dirty="0" smtClean="0"/>
              <a:t>Место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131118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реалистичность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3849" y="1412776"/>
            <a:ext cx="7633742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Переменные расходы (покупка материалов, строительство цеха с оборудованием …): около 37.000.000 рублей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Постоянные расходы (затраты на энергию, плата рабочим …): около 8.800.000 рублей в год.</a:t>
            </a:r>
          </a:p>
        </p:txBody>
      </p:sp>
      <p:pic>
        <p:nvPicPr>
          <p:cNvPr id="4098" name="Picture 2" descr="Строительство каркасных ангаро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48880"/>
            <a:ext cx="2472209" cy="1715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3049208" cy="1715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38.userapi.com/impg/95wSptzKOMkS4fe0qSW1hFnYa9cHbGZUYjhB7A/ljodNsMSnOk.jpg?size=906x561&amp;quality=95&amp;sign=acea2273aafe1353ff6b44752095631c&amp;c_uniq_tag=aVYOm84pm9Wf_ZeU-bfak5kQ_Lvy4Q3T7oB66iVc8s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59" y="5085184"/>
            <a:ext cx="2544217" cy="1575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www.ttelegraf.ru/wp-content/uploads/2022/06/dsc_2198-1024x6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30" y="5000379"/>
            <a:ext cx="2616225" cy="1745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93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Постоянные Затраты: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416733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Для переработки угля – 2.475.300 рублей в год</a:t>
            </a:r>
          </a:p>
          <a:p>
            <a:pPr marL="0" indent="0">
              <a:buNone/>
            </a:pPr>
            <a:r>
              <a:rPr lang="ru-RU" dirty="0" smtClean="0"/>
              <a:t>Стоимость услуг работников – 46.080.000 рублей в год</a:t>
            </a:r>
          </a:p>
          <a:p>
            <a:pPr marL="0" indent="0">
              <a:buNone/>
            </a:pPr>
            <a:r>
              <a:rPr lang="ru-RU" dirty="0" smtClean="0"/>
              <a:t>	- 18.525.000 стоимость 30 рабочих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- 4.800.000 стоимость 5 бригадиров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- 2.880.000- стоимость 2 мастеров в год</a:t>
            </a:r>
          </a:p>
          <a:p>
            <a:pPr marL="0" indent="0">
              <a:buNone/>
            </a:pPr>
            <a:r>
              <a:rPr lang="ru-RU" smtClean="0"/>
              <a:t>На дровокол </a:t>
            </a:r>
            <a:r>
              <a:rPr lang="ru-RU" dirty="0" smtClean="0"/>
              <a:t>– 1.082.000 рублей в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168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Переменные затраты: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758" y="1556792"/>
            <a:ext cx="7633742" cy="35935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Стоимость установок по переработке газов (без доставки) – 1.800.000 рублей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59904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1450</TotalTime>
  <Words>734</Words>
  <Application>Microsoft Office PowerPoint</Application>
  <PresentationFormat>Экран (4:3)</PresentationFormat>
  <Paragraphs>166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Corbel</vt:lpstr>
      <vt:lpstr>Gill Sans MT</vt:lpstr>
      <vt:lpstr>Impact</vt:lpstr>
      <vt:lpstr>Badge</vt:lpstr>
      <vt:lpstr>Чп</vt:lpstr>
      <vt:lpstr>Актуальность</vt:lpstr>
      <vt:lpstr>Цель проекта</vt:lpstr>
      <vt:lpstr>Задачи</vt:lpstr>
      <vt:lpstr>Целевая аудитория</vt:lpstr>
      <vt:lpstr>SMART анализ</vt:lpstr>
      <vt:lpstr>SWOT</vt:lpstr>
      <vt:lpstr>Ранжирование</vt:lpstr>
      <vt:lpstr>План реализации проекта</vt:lpstr>
      <vt:lpstr>Продукт</vt:lpstr>
      <vt:lpstr>Продукт</vt:lpstr>
      <vt:lpstr>технологии</vt:lpstr>
      <vt:lpstr>Презентация PowerPoint</vt:lpstr>
      <vt:lpstr>Презентация PowerPoint</vt:lpstr>
      <vt:lpstr>Аналоги</vt:lpstr>
      <vt:lpstr>Бизнес-модель</vt:lpstr>
      <vt:lpstr>реалистичность</vt:lpstr>
      <vt:lpstr>Постоянные Затраты:</vt:lpstr>
      <vt:lpstr>Переменные затраты: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Чистый город</dc:title>
  <dc:creator>VNijat</dc:creator>
  <cp:lastModifiedBy>User</cp:lastModifiedBy>
  <cp:revision>78</cp:revision>
  <dcterms:created xsi:type="dcterms:W3CDTF">2023-10-05T04:24:10Z</dcterms:created>
  <dcterms:modified xsi:type="dcterms:W3CDTF">2023-12-11T06:02:53Z</dcterms:modified>
</cp:coreProperties>
</file>