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  <p:sldMasterId id="214748368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12192000"/>
  <p:notesSz cx="6858000" cy="9144000"/>
  <p:embeddedFontLst>
    <p:embeddedFont>
      <p:font typeface="Geo"/>
      <p:regular r:id="rId25"/>
      <p:italic r:id="rId26"/>
    </p:embeddedFont>
    <p:embeddedFont>
      <p:font typeface="Montserrat SemiBold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Montserrat Light"/>
      <p:regular r:id="rId39"/>
      <p:bold r:id="rId40"/>
      <p:italic r:id="rId41"/>
      <p:boldItalic r:id="rId42"/>
    </p:embeddedFont>
    <p:embeddedFont>
      <p:font typeface="Arial Black"/>
      <p:regular r:id="rId43"/>
    </p:embeddedFont>
    <p:embeddedFont>
      <p:font typeface="Montserrat ExtraBold"/>
      <p:bold r:id="rId44"/>
      <p:boldItalic r:id="rId45"/>
    </p:embeddedFont>
    <p:embeddedFont>
      <p:font typeface="Century Gothic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02">
          <p15:clr>
            <a:srgbClr val="A4A3A4"/>
          </p15:clr>
        </p15:guide>
        <p15:guide id="4" pos="6902">
          <p15:clr>
            <a:srgbClr val="A4A3A4"/>
          </p15:clr>
        </p15:guide>
      </p15:sldGuideLst>
    </p:ext>
    <p:ext uri="GoogleSlidesCustomDataVersion2">
      <go:slidesCustomData xmlns:go="http://customooxmlschemas.google.com/" r:id="rId50" roundtripDataSignature="AMtx7mjDWSrkRVzmiYjzLUUBKoAFWzLd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302"/>
        <p:guide pos="690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Light-bold.fntdata"/><Relationship Id="rId42" Type="http://schemas.openxmlformats.org/officeDocument/2006/relationships/font" Target="fonts/MontserratLight-boldItalic.fntdata"/><Relationship Id="rId41" Type="http://schemas.openxmlformats.org/officeDocument/2006/relationships/font" Target="fonts/MontserratLight-italic.fntdata"/><Relationship Id="rId44" Type="http://schemas.openxmlformats.org/officeDocument/2006/relationships/font" Target="fonts/MontserratExtraBold-bold.fntdata"/><Relationship Id="rId43" Type="http://schemas.openxmlformats.org/officeDocument/2006/relationships/font" Target="fonts/ArialBlack-regular.fntdata"/><Relationship Id="rId46" Type="http://schemas.openxmlformats.org/officeDocument/2006/relationships/font" Target="fonts/CenturyGothic-regular.fntdata"/><Relationship Id="rId45" Type="http://schemas.openxmlformats.org/officeDocument/2006/relationships/font" Target="fonts/MontserratExtraBold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CenturyGothic-italic.fntdata"/><Relationship Id="rId47" Type="http://schemas.openxmlformats.org/officeDocument/2006/relationships/font" Target="fonts/CenturyGothic-bold.fntdata"/><Relationship Id="rId49" Type="http://schemas.openxmlformats.org/officeDocument/2006/relationships/font" Target="fonts/CenturyGothic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Montserrat-regular.fntdata"/><Relationship Id="rId30" Type="http://schemas.openxmlformats.org/officeDocument/2006/relationships/font" Target="fonts/MontserratSemiBold-boldItalic.fntdata"/><Relationship Id="rId33" Type="http://schemas.openxmlformats.org/officeDocument/2006/relationships/font" Target="fonts/Montserrat-italic.fntdata"/><Relationship Id="rId32" Type="http://schemas.openxmlformats.org/officeDocument/2006/relationships/font" Target="fonts/Montserrat-bold.fntdata"/><Relationship Id="rId35" Type="http://schemas.openxmlformats.org/officeDocument/2006/relationships/font" Target="fonts/MontserratMedium-regular.fntdata"/><Relationship Id="rId34" Type="http://schemas.openxmlformats.org/officeDocument/2006/relationships/font" Target="fonts/Montserrat-boldItalic.fntdata"/><Relationship Id="rId37" Type="http://schemas.openxmlformats.org/officeDocument/2006/relationships/font" Target="fonts/MontserratMedium-italic.fntdata"/><Relationship Id="rId36" Type="http://schemas.openxmlformats.org/officeDocument/2006/relationships/font" Target="fonts/MontserratMedium-bold.fntdata"/><Relationship Id="rId39" Type="http://schemas.openxmlformats.org/officeDocument/2006/relationships/font" Target="fonts/MontserratLight-regular.fntdata"/><Relationship Id="rId38" Type="http://schemas.openxmlformats.org/officeDocument/2006/relationships/font" Target="fonts/MontserratMedium-bold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font" Target="fonts/Geo-italic.fntdata"/><Relationship Id="rId25" Type="http://schemas.openxmlformats.org/officeDocument/2006/relationships/font" Target="fonts/Geo-regular.fntdata"/><Relationship Id="rId28" Type="http://schemas.openxmlformats.org/officeDocument/2006/relationships/font" Target="fonts/MontserratSemiBold-bold.fntdata"/><Relationship Id="rId27" Type="http://schemas.openxmlformats.org/officeDocument/2006/relationships/font" Target="fonts/MontserratSemiBold-regular.fntdata"/><Relationship Id="rId29" Type="http://schemas.openxmlformats.org/officeDocument/2006/relationships/font" Target="fonts/MontserratSemiBold-italic.fntdata"/><Relationship Id="rId50" Type="http://customschemas.google.com/relationships/presentationmetadata" Target="meta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2" name="Google Shape;49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/>
          <p:nvPr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accent1">
              <a:alpha val="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2"/>
          <p:cNvSpPr/>
          <p:nvPr>
            <p:ph idx="2" type="pic"/>
          </p:nvPr>
        </p:nvSpPr>
        <p:spPr>
          <a:xfrm>
            <a:off x="3457125" y="1193177"/>
            <a:ext cx="2474760" cy="2071688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88" name="Google Shape;88;p22"/>
          <p:cNvSpPr/>
          <p:nvPr>
            <p:ph idx="3" type="pic"/>
          </p:nvPr>
        </p:nvSpPr>
        <p:spPr>
          <a:xfrm>
            <a:off x="6260114" y="1193177"/>
            <a:ext cx="2474760" cy="2071688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89" name="Google Shape;89;p22"/>
          <p:cNvSpPr/>
          <p:nvPr>
            <p:ph idx="4" type="pic"/>
          </p:nvPr>
        </p:nvSpPr>
        <p:spPr>
          <a:xfrm>
            <a:off x="3457125" y="3593137"/>
            <a:ext cx="2474760" cy="2071688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90" name="Google Shape;90;p22"/>
          <p:cNvSpPr/>
          <p:nvPr>
            <p:ph idx="5" type="pic"/>
          </p:nvPr>
        </p:nvSpPr>
        <p:spPr>
          <a:xfrm>
            <a:off x="6260114" y="3593137"/>
            <a:ext cx="2474760" cy="2071688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/>
          <p:nvPr>
            <p:ph idx="2" type="pic"/>
          </p:nvPr>
        </p:nvSpPr>
        <p:spPr>
          <a:xfrm>
            <a:off x="6096000" y="647700"/>
            <a:ext cx="6096000" cy="5524500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711200" sx="94000" rotWithShape="0" algn="r" dir="10800000" dist="863600" sy="94000">
              <a:srgbClr val="00369B">
                <a:alpha val="62745"/>
              </a:srgb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3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/>
          <p:nvPr>
            <p:ph idx="2" type="pic"/>
          </p:nvPr>
        </p:nvSpPr>
        <p:spPr>
          <a:xfrm>
            <a:off x="799732" y="3495977"/>
            <a:ext cx="2594922" cy="259526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96" name="Google Shape;96;p27"/>
          <p:cNvSpPr/>
          <p:nvPr>
            <p:ph idx="3" type="pic"/>
          </p:nvPr>
        </p:nvSpPr>
        <p:spPr>
          <a:xfrm>
            <a:off x="799732" y="776288"/>
            <a:ext cx="2594922" cy="259526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97" name="Google Shape;97;p27"/>
          <p:cNvSpPr/>
          <p:nvPr>
            <p:ph idx="4" type="pic"/>
          </p:nvPr>
        </p:nvSpPr>
        <p:spPr>
          <a:xfrm>
            <a:off x="6220412" y="776288"/>
            <a:ext cx="5171855" cy="5305426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1"/>
          <p:cNvSpPr/>
          <p:nvPr>
            <p:ph idx="2" type="pic"/>
          </p:nvPr>
        </p:nvSpPr>
        <p:spPr>
          <a:xfrm>
            <a:off x="6096000" y="0"/>
            <a:ext cx="5314259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2"/>
          <p:cNvSpPr/>
          <p:nvPr>
            <p:ph idx="2" type="pic"/>
          </p:nvPr>
        </p:nvSpPr>
        <p:spPr>
          <a:xfrm>
            <a:off x="4767126" y="2160248"/>
            <a:ext cx="2659907" cy="2539669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723900" rotWithShape="0" algn="tr" dir="8100000" dist="228600">
              <a:schemeClr val="accent1">
                <a:alpha val="40000"/>
              </a:schemeClr>
            </a:outerShdw>
          </a:effectLst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3"/>
          <p:cNvSpPr/>
          <p:nvPr>
            <p:ph idx="2" type="pic"/>
          </p:nvPr>
        </p:nvSpPr>
        <p:spPr>
          <a:xfrm>
            <a:off x="781742" y="647700"/>
            <a:ext cx="2657129" cy="552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04" name="Google Shape;104;p43"/>
          <p:cNvSpPr/>
          <p:nvPr>
            <p:ph idx="3" type="pic"/>
          </p:nvPr>
        </p:nvSpPr>
        <p:spPr>
          <a:xfrm>
            <a:off x="3438871" y="647700"/>
            <a:ext cx="2657129" cy="552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05" name="Google Shape;105;p43"/>
          <p:cNvSpPr/>
          <p:nvPr>
            <p:ph idx="4" type="pic"/>
          </p:nvPr>
        </p:nvSpPr>
        <p:spPr>
          <a:xfrm>
            <a:off x="6096000" y="647700"/>
            <a:ext cx="2657129" cy="552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06" name="Google Shape;106;p43"/>
          <p:cNvSpPr/>
          <p:nvPr>
            <p:ph idx="5" type="pic"/>
          </p:nvPr>
        </p:nvSpPr>
        <p:spPr>
          <a:xfrm>
            <a:off x="8753129" y="647700"/>
            <a:ext cx="2657129" cy="552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4"/>
          <p:cNvSpPr/>
          <p:nvPr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accent1">
              <a:alpha val="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4"/>
          <p:cNvSpPr/>
          <p:nvPr>
            <p:ph idx="2" type="pic"/>
          </p:nvPr>
        </p:nvSpPr>
        <p:spPr>
          <a:xfrm>
            <a:off x="1086501" y="1057275"/>
            <a:ext cx="4704737" cy="470535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10" name="Google Shape;110;p44"/>
          <p:cNvSpPr/>
          <p:nvPr>
            <p:ph idx="3" type="pic"/>
          </p:nvPr>
        </p:nvSpPr>
        <p:spPr>
          <a:xfrm>
            <a:off x="6400759" y="1057275"/>
            <a:ext cx="4704737" cy="470535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5"/>
          <p:cNvSpPr/>
          <p:nvPr>
            <p:ph idx="2" type="pic"/>
          </p:nvPr>
        </p:nvSpPr>
        <p:spPr>
          <a:xfrm>
            <a:off x="3501078" y="776288"/>
            <a:ext cx="2594922" cy="259526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13" name="Google Shape;113;p45"/>
          <p:cNvSpPr/>
          <p:nvPr>
            <p:ph idx="3" type="pic"/>
          </p:nvPr>
        </p:nvSpPr>
        <p:spPr>
          <a:xfrm>
            <a:off x="6220414" y="776287"/>
            <a:ext cx="5189844" cy="531495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14" name="Google Shape;114;p45"/>
          <p:cNvSpPr/>
          <p:nvPr>
            <p:ph idx="4" type="pic"/>
          </p:nvPr>
        </p:nvSpPr>
        <p:spPr>
          <a:xfrm>
            <a:off x="3501078" y="3495978"/>
            <a:ext cx="2594922" cy="259526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15" name="Google Shape;115;p45"/>
          <p:cNvSpPr/>
          <p:nvPr>
            <p:ph idx="5" type="pic"/>
          </p:nvPr>
        </p:nvSpPr>
        <p:spPr>
          <a:xfrm>
            <a:off x="781742" y="3495978"/>
            <a:ext cx="2594922" cy="259526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6"/>
          <p:cNvSpPr/>
          <p:nvPr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accent1">
              <a:alpha val="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7"/>
          <p:cNvSpPr/>
          <p:nvPr>
            <p:ph idx="2" type="pic"/>
          </p:nvPr>
        </p:nvSpPr>
        <p:spPr>
          <a:xfrm>
            <a:off x="781742" y="-8443912"/>
            <a:ext cx="10628517" cy="1461611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8"/>
          <p:cNvSpPr/>
          <p:nvPr/>
        </p:nvSpPr>
        <p:spPr>
          <a:xfrm>
            <a:off x="781742" y="666750"/>
            <a:ext cx="10628516" cy="5524500"/>
          </a:xfrm>
          <a:prstGeom prst="rect">
            <a:avLst/>
          </a:prstGeom>
          <a:solidFill>
            <a:schemeClr val="accent1">
              <a:alpha val="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8"/>
          <p:cNvSpPr/>
          <p:nvPr>
            <p:ph idx="2" type="pic"/>
          </p:nvPr>
        </p:nvSpPr>
        <p:spPr>
          <a:xfrm>
            <a:off x="1514278" y="9334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123" name="Google Shape;123;p48"/>
          <p:cNvSpPr/>
          <p:nvPr>
            <p:ph idx="3" type="pic"/>
          </p:nvPr>
        </p:nvSpPr>
        <p:spPr>
          <a:xfrm>
            <a:off x="4089397" y="9334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124" name="Google Shape;124;p48"/>
          <p:cNvSpPr/>
          <p:nvPr>
            <p:ph idx="4" type="pic"/>
          </p:nvPr>
        </p:nvSpPr>
        <p:spPr>
          <a:xfrm>
            <a:off x="6664516" y="9334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125" name="Google Shape;125;p48"/>
          <p:cNvSpPr/>
          <p:nvPr>
            <p:ph idx="5" type="pic"/>
          </p:nvPr>
        </p:nvSpPr>
        <p:spPr>
          <a:xfrm>
            <a:off x="9239635" y="9334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126" name="Google Shape;126;p48"/>
          <p:cNvSpPr/>
          <p:nvPr>
            <p:ph idx="6" type="pic"/>
          </p:nvPr>
        </p:nvSpPr>
        <p:spPr>
          <a:xfrm>
            <a:off x="1514278" y="37147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127" name="Google Shape;127;p48"/>
          <p:cNvSpPr/>
          <p:nvPr>
            <p:ph idx="7" type="pic"/>
          </p:nvPr>
        </p:nvSpPr>
        <p:spPr>
          <a:xfrm>
            <a:off x="4089397" y="37147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128" name="Google Shape;128;p48"/>
          <p:cNvSpPr/>
          <p:nvPr>
            <p:ph idx="8" type="pic"/>
          </p:nvPr>
        </p:nvSpPr>
        <p:spPr>
          <a:xfrm>
            <a:off x="6664516" y="37147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  <p:sp>
        <p:nvSpPr>
          <p:cNvPr id="129" name="Google Shape;129;p48"/>
          <p:cNvSpPr/>
          <p:nvPr>
            <p:ph idx="9" type="pic"/>
          </p:nvPr>
        </p:nvSpPr>
        <p:spPr>
          <a:xfrm>
            <a:off x="9239635" y="3714750"/>
            <a:ext cx="1438088" cy="1571625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9"/>
          <p:cNvSpPr/>
          <p:nvPr>
            <p:ph idx="2" type="pic"/>
          </p:nvPr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0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1"/>
          <p:cNvSpPr/>
          <p:nvPr>
            <p:ph idx="2" type="pic"/>
          </p:nvPr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2"/>
          <p:cNvSpPr/>
          <p:nvPr>
            <p:ph idx="2" type="pic"/>
          </p:nvPr>
        </p:nvSpPr>
        <p:spPr>
          <a:xfrm>
            <a:off x="781742" y="647700"/>
            <a:ext cx="5314258" cy="552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38" name="Google Shape;138;p52"/>
          <p:cNvSpPr/>
          <p:nvPr>
            <p:ph idx="3" type="pic"/>
          </p:nvPr>
        </p:nvSpPr>
        <p:spPr>
          <a:xfrm>
            <a:off x="6096001" y="3429000"/>
            <a:ext cx="2638804" cy="27432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39" name="Google Shape;139;p52"/>
          <p:cNvSpPr/>
          <p:nvPr>
            <p:ph idx="4" type="pic"/>
          </p:nvPr>
        </p:nvSpPr>
        <p:spPr>
          <a:xfrm>
            <a:off x="8734804" y="647700"/>
            <a:ext cx="2675454" cy="27813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2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type="blank">
  <p:cSld name="BLANK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4"/>
          <p:cNvSpPr/>
          <p:nvPr/>
        </p:nvSpPr>
        <p:spPr>
          <a:xfrm>
            <a:off x="452828" y="398807"/>
            <a:ext cx="1683183" cy="476071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Ким Воронин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32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6"/>
          <p:cNvSpPr/>
          <p:nvPr>
            <p:ph idx="2" type="pic"/>
          </p:nvPr>
        </p:nvSpPr>
        <p:spPr>
          <a:xfrm>
            <a:off x="3451807" y="1941447"/>
            <a:ext cx="5288390" cy="2975107"/>
          </a:xfrm>
          <a:prstGeom prst="rect">
            <a:avLst/>
          </a:prstGeom>
          <a:solidFill>
            <a:schemeClr val="dk1">
              <a:alpha val="3921"/>
            </a:schemeClr>
          </a:solidFill>
          <a:ln>
            <a:noFill/>
          </a:ln>
          <a:effectLst>
            <a:outerShdw blurRad="876300" rotWithShape="0" algn="ctr" dir="2400000" dist="787400">
              <a:schemeClr val="accent3">
                <a:alpha val="33725"/>
              </a:schemeClr>
            </a:outerShdw>
            <a:reflection blurRad="0" dir="0" dist="0" endA="0" endPos="98000" kx="0" rotWithShape="0" algn="bl" stA="48000" stPos="0" sy="-100000" ky="0"/>
          </a:effectLst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Заголовок и объект">
  <p:cSld name="9_Заголовок и объект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7"/>
          <p:cNvSpPr txBox="1"/>
          <p:nvPr>
            <p:ph type="title"/>
          </p:nvPr>
        </p:nvSpPr>
        <p:spPr>
          <a:xfrm>
            <a:off x="382588" y="390763"/>
            <a:ext cx="6854825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Century Gothic"/>
              <a:buNone/>
              <a:defRPr b="0" i="0" sz="4399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9" name="Google Shape;149;p57"/>
          <p:cNvSpPr txBox="1"/>
          <p:nvPr>
            <p:ph idx="1" type="body"/>
          </p:nvPr>
        </p:nvSpPr>
        <p:spPr>
          <a:xfrm>
            <a:off x="382588" y="2282824"/>
            <a:ext cx="6089650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336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Char char="•"/>
              <a:defRPr b="0" i="0" sz="27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57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57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57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3" name="Google Shape;153;p57"/>
          <p:cNvSpPr txBox="1"/>
          <p:nvPr>
            <p:ph idx="2" type="body"/>
          </p:nvPr>
        </p:nvSpPr>
        <p:spPr>
          <a:xfrm>
            <a:off x="382588" y="1520825"/>
            <a:ext cx="6089650" cy="2215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AFF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AA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57"/>
          <p:cNvSpPr txBox="1"/>
          <p:nvPr>
            <p:ph idx="3" type="body"/>
          </p:nvPr>
        </p:nvSpPr>
        <p:spPr>
          <a:xfrm>
            <a:off x="7613650" y="2282824"/>
            <a:ext cx="3053777" cy="166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AF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AA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/>
          <p:nvPr>
            <p:ph idx="2" type="pic"/>
          </p:nvPr>
        </p:nvSpPr>
        <p:spPr>
          <a:xfrm>
            <a:off x="6096000" y="0"/>
            <a:ext cx="5314259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8"/>
          <p:cNvSpPr/>
          <p:nvPr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0"/>
          <p:cNvSpPr/>
          <p:nvPr>
            <p:ph idx="2" type="pic"/>
          </p:nvPr>
        </p:nvSpPr>
        <p:spPr>
          <a:xfrm>
            <a:off x="6515202" y="2960127"/>
            <a:ext cx="1368815" cy="93774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66" name="Google Shape;166;p40"/>
          <p:cNvSpPr/>
          <p:nvPr>
            <p:ph idx="3" type="pic"/>
          </p:nvPr>
        </p:nvSpPr>
        <p:spPr>
          <a:xfrm>
            <a:off x="7932999" y="2960127"/>
            <a:ext cx="1368815" cy="93774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67" name="Google Shape;167;p40"/>
          <p:cNvSpPr/>
          <p:nvPr>
            <p:ph idx="4" type="pic"/>
          </p:nvPr>
        </p:nvSpPr>
        <p:spPr>
          <a:xfrm>
            <a:off x="9350798" y="2960127"/>
            <a:ext cx="1368814" cy="93774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7.xml"/><Relationship Id="rId6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/>
        </p:nvSpPr>
        <p:spPr>
          <a:xfrm rot="-5400000">
            <a:off x="-2279401" y="3275111"/>
            <a:ext cx="53397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400">
                <a:solidFill>
                  <a:srgbClr val="30459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PowerPointNinja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7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Relationship Id="rId6" Type="http://schemas.openxmlformats.org/officeDocument/2006/relationships/image" Target="../media/image6.png"/><Relationship Id="rId7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Relationship Id="rId4" Type="http://schemas.openxmlformats.org/officeDocument/2006/relationships/image" Target="../media/image3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Relationship Id="rId4" Type="http://schemas.openxmlformats.org/officeDocument/2006/relationships/image" Target="../media/image24.jpg"/><Relationship Id="rId5" Type="http://schemas.openxmlformats.org/officeDocument/2006/relationships/image" Target="../media/image40.png"/><Relationship Id="rId6" Type="http://schemas.openxmlformats.org/officeDocument/2006/relationships/image" Target="../media/image3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png"/><Relationship Id="rId4" Type="http://schemas.openxmlformats.org/officeDocument/2006/relationships/image" Target="../media/image41.png"/><Relationship Id="rId5" Type="http://schemas.openxmlformats.org/officeDocument/2006/relationships/image" Target="../media/image54.png"/><Relationship Id="rId6" Type="http://schemas.openxmlformats.org/officeDocument/2006/relationships/image" Target="../media/image48.jpg"/><Relationship Id="rId7" Type="http://schemas.openxmlformats.org/officeDocument/2006/relationships/image" Target="../media/image5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jpg"/><Relationship Id="rId4" Type="http://schemas.openxmlformats.org/officeDocument/2006/relationships/image" Target="../media/image54.png"/><Relationship Id="rId5" Type="http://schemas.openxmlformats.org/officeDocument/2006/relationships/image" Target="../media/image41.png"/><Relationship Id="rId6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4.png"/><Relationship Id="rId4" Type="http://schemas.openxmlformats.org/officeDocument/2006/relationships/image" Target="../media/image39.png"/><Relationship Id="rId5" Type="http://schemas.openxmlformats.org/officeDocument/2006/relationships/image" Target="../media/image52.png"/><Relationship Id="rId6" Type="http://schemas.openxmlformats.org/officeDocument/2006/relationships/image" Target="../media/image44.png"/><Relationship Id="rId7" Type="http://schemas.openxmlformats.org/officeDocument/2006/relationships/image" Target="../media/image6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5.jpg"/><Relationship Id="rId4" Type="http://schemas.openxmlformats.org/officeDocument/2006/relationships/image" Target="../media/image50.png"/><Relationship Id="rId5" Type="http://schemas.openxmlformats.org/officeDocument/2006/relationships/image" Target="../media/image61.png"/><Relationship Id="rId6" Type="http://schemas.openxmlformats.org/officeDocument/2006/relationships/image" Target="../media/image5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png"/><Relationship Id="rId4" Type="http://schemas.openxmlformats.org/officeDocument/2006/relationships/image" Target="../media/image58.jpg"/><Relationship Id="rId5" Type="http://schemas.openxmlformats.org/officeDocument/2006/relationships/image" Target="../media/image66.jpg"/><Relationship Id="rId6" Type="http://schemas.openxmlformats.org/officeDocument/2006/relationships/image" Target="../media/image6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orozova\Desktop\новый стиль\угол сети1.png" id="173" name="Google Shape;17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morozova\Desktop\новый стиль\угол сети2.png" id="174" name="Google Shape;17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"/>
          <p:cNvSpPr txBox="1"/>
          <p:nvPr/>
        </p:nvSpPr>
        <p:spPr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Программа «Акселератор КИУ - 2023»</a:t>
            </a:r>
            <a:br>
              <a:rPr b="0" i="0" lang="ru-RU" sz="40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</a:br>
            <a:endParaRPr b="1" i="0" sz="40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КАЗАНСКИЙ ИННОВАЦИОННЫЙ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УНИВЕРСИТЕТ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имени В.Г. ТИМИРЯСОВА</a:t>
            </a:r>
            <a:endParaRPr b="1" i="0" sz="24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descr="C:\Users\gabidullin\Downloads\logo_KIU.png" id="176" name="Google Shape;17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9874" y="1430752"/>
            <a:ext cx="2099681" cy="130234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"/>
          <p:cNvSpPr txBox="1"/>
          <p:nvPr>
            <p:ph idx="4294967295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78" name="Google Shape;178;p1"/>
          <p:cNvSpPr txBox="1"/>
          <p:nvPr>
            <p:ph idx="4294967295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7884" y="1475419"/>
            <a:ext cx="2969009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orozova\Desktop\новый стиль\угол сети1.png" id="185" name="Google Shape;1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morozova\Desktop\новый стиль\угол сети2.png" id="186" name="Google Shape;18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gabidullin\Downloads\logo_KIU.png" id="187" name="Google Shape;18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9874" y="1430752"/>
            <a:ext cx="2099681" cy="130234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>
            <p:ph idx="4294967295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89" name="Google Shape;189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7884" y="1475419"/>
            <a:ext cx="2969009" cy="121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63791" y="3096384"/>
            <a:ext cx="9492295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51715" y="4242541"/>
            <a:ext cx="9888569" cy="798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6F5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/>
          <p:nvPr/>
        </p:nvSpPr>
        <p:spPr>
          <a:xfrm>
            <a:off x="21518" y="-14986"/>
            <a:ext cx="12292364" cy="6848392"/>
          </a:xfrm>
          <a:prstGeom prst="rect">
            <a:avLst/>
          </a:prstGeom>
          <a:solidFill>
            <a:srgbClr val="F7F6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"/>
          <p:cNvSpPr/>
          <p:nvPr/>
        </p:nvSpPr>
        <p:spPr>
          <a:xfrm rot="2700000">
            <a:off x="7103022" y="5221169"/>
            <a:ext cx="615600" cy="61679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"/>
          <p:cNvSpPr/>
          <p:nvPr/>
        </p:nvSpPr>
        <p:spPr>
          <a:xfrm rot="2700000">
            <a:off x="7249143" y="6070866"/>
            <a:ext cx="323358" cy="323358"/>
          </a:xfrm>
          <a:prstGeom prst="roundRect">
            <a:avLst>
              <a:gd fmla="val 11934" name="adj"/>
            </a:avLst>
          </a:prstGeom>
          <a:noFill/>
          <a:ln cap="flat" cmpd="sng" w="127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186392" y="1203900"/>
            <a:ext cx="7774604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B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Мобильное приложение </a:t>
            </a:r>
            <a:br>
              <a:rPr b="0" i="0" lang="ru-RU" sz="3600" u="none" cap="none" strike="noStrike">
                <a:solidFill>
                  <a:srgbClr val="00B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ru-RU" sz="3600" u="none" cap="none" strike="noStrike">
                <a:solidFill>
                  <a:srgbClr val="00B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для знакомств</a:t>
            </a:r>
            <a:br>
              <a:rPr b="0" i="0" lang="ru-RU" sz="3600" u="none" cap="none" strike="noStrike">
                <a:solidFill>
                  <a:srgbClr val="00B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endParaRPr sz="1000">
              <a:solidFill>
                <a:srgbClr val="00B0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1" name="Google Shape;201;p3"/>
          <p:cNvSpPr txBox="1"/>
          <p:nvPr/>
        </p:nvSpPr>
        <p:spPr>
          <a:xfrm>
            <a:off x="199314" y="3031206"/>
            <a:ext cx="288091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323F4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Сегодня вы узнаете</a:t>
            </a:r>
            <a:endParaRPr/>
          </a:p>
        </p:txBody>
      </p:sp>
      <p:cxnSp>
        <p:nvCxnSpPr>
          <p:cNvPr id="202" name="Google Shape;202;p3"/>
          <p:cNvCxnSpPr/>
          <p:nvPr/>
        </p:nvCxnSpPr>
        <p:spPr>
          <a:xfrm>
            <a:off x="-52589" y="2698009"/>
            <a:ext cx="1859755" cy="0"/>
          </a:xfrm>
          <a:prstGeom prst="straightConnector1">
            <a:avLst/>
          </a:prstGeom>
          <a:noFill/>
          <a:ln cap="flat" cmpd="sng" w="127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3" name="Google Shape;203;p3"/>
          <p:cNvSpPr txBox="1"/>
          <p:nvPr/>
        </p:nvSpPr>
        <p:spPr>
          <a:xfrm>
            <a:off x="2833869" y="1732967"/>
            <a:ext cx="34437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"/>
          <p:cNvSpPr/>
          <p:nvPr/>
        </p:nvSpPr>
        <p:spPr>
          <a:xfrm rot="2700000">
            <a:off x="10763562" y="3700139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1482" y="3938059"/>
            <a:ext cx="432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"/>
          <p:cNvSpPr/>
          <p:nvPr/>
        </p:nvSpPr>
        <p:spPr>
          <a:xfrm rot="2700000">
            <a:off x="9987362" y="4627357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5282" y="4865277"/>
            <a:ext cx="432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"/>
          <p:cNvSpPr/>
          <p:nvPr/>
        </p:nvSpPr>
        <p:spPr>
          <a:xfrm rot="2700000">
            <a:off x="9987362" y="2739290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5282" y="2977210"/>
            <a:ext cx="432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"/>
          <p:cNvSpPr/>
          <p:nvPr/>
        </p:nvSpPr>
        <p:spPr>
          <a:xfrm rot="2700000">
            <a:off x="7314995" y="6140219"/>
            <a:ext cx="158815" cy="158815"/>
          </a:xfrm>
          <a:prstGeom prst="roundRect">
            <a:avLst>
              <a:gd fmla="val 11934" name="adj"/>
            </a:avLst>
          </a:prstGeom>
          <a:noFill/>
          <a:ln cap="flat" cmpd="sng" w="127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3"/>
          <p:cNvSpPr txBox="1"/>
          <p:nvPr/>
        </p:nvSpPr>
        <p:spPr>
          <a:xfrm>
            <a:off x="381000" y="8913281"/>
            <a:ext cx="35125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Переход «Трансформация»</a:t>
            </a:r>
            <a:endParaRPr/>
          </a:p>
        </p:txBody>
      </p:sp>
      <p:sp>
        <p:nvSpPr>
          <p:cNvPr id="212" name="Google Shape;212;p3"/>
          <p:cNvSpPr txBox="1"/>
          <p:nvPr/>
        </p:nvSpPr>
        <p:spPr>
          <a:xfrm>
            <a:off x="381000" y="9282613"/>
            <a:ext cx="344374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Новое слово в трендах анимации, используется для выступлений вживую или в online-формате</a:t>
            </a:r>
            <a:endParaRPr/>
          </a:p>
        </p:txBody>
      </p:sp>
      <p:sp>
        <p:nvSpPr>
          <p:cNvPr id="213" name="Google Shape;213;p3"/>
          <p:cNvSpPr/>
          <p:nvPr/>
        </p:nvSpPr>
        <p:spPr>
          <a:xfrm>
            <a:off x="433386" y="11698405"/>
            <a:ext cx="1426369" cy="330994"/>
          </a:xfrm>
          <a:prstGeom prst="roundRect">
            <a:avLst>
              <a:gd fmla="val 50000" name="adj"/>
            </a:avLst>
          </a:prstGeom>
          <a:solidFill>
            <a:srgbClr val="56C2FA"/>
          </a:solidFill>
          <a:ln>
            <a:noFill/>
          </a:ln>
          <a:effectLst>
            <a:outerShdw blurRad="114300" rotWithShape="0" algn="tl" dir="2700000" dist="38100">
              <a:srgbClr val="000000">
                <a:alpha val="1882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Узнать</a:t>
            </a:r>
            <a:endParaRPr/>
          </a:p>
        </p:txBody>
      </p:sp>
      <p:cxnSp>
        <p:nvCxnSpPr>
          <p:cNvPr id="214" name="Google Shape;214;p3"/>
          <p:cNvCxnSpPr/>
          <p:nvPr/>
        </p:nvCxnSpPr>
        <p:spPr>
          <a:xfrm>
            <a:off x="0" y="8654944"/>
            <a:ext cx="1859755" cy="0"/>
          </a:xfrm>
          <a:prstGeom prst="straightConnector1">
            <a:avLst/>
          </a:prstGeom>
          <a:noFill/>
          <a:ln cap="flat" cmpd="sng" w="127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5" name="Google Shape;215;p3"/>
          <p:cNvSpPr txBox="1"/>
          <p:nvPr/>
        </p:nvSpPr>
        <p:spPr>
          <a:xfrm>
            <a:off x="381000" y="10246781"/>
            <a:ext cx="99257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7F7F7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х10</a:t>
            </a:r>
            <a:endParaRPr/>
          </a:p>
        </p:txBody>
      </p:sp>
      <p:sp>
        <p:nvSpPr>
          <p:cNvPr id="216" name="Google Shape;216;p3"/>
          <p:cNvSpPr txBox="1"/>
          <p:nvPr/>
        </p:nvSpPr>
        <p:spPr>
          <a:xfrm>
            <a:off x="2908300" y="10246781"/>
            <a:ext cx="90281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7F7F7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7,5</a:t>
            </a:r>
            <a:endParaRPr/>
          </a:p>
        </p:txBody>
      </p:sp>
      <p:sp>
        <p:nvSpPr>
          <p:cNvPr id="217" name="Google Shape;217;p3"/>
          <p:cNvSpPr txBox="1"/>
          <p:nvPr/>
        </p:nvSpPr>
        <p:spPr>
          <a:xfrm>
            <a:off x="381000" y="10916614"/>
            <a:ext cx="18415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Эффект вовлечения</a:t>
            </a:r>
            <a:endParaRPr/>
          </a:p>
        </p:txBody>
      </p:sp>
      <p:sp>
        <p:nvSpPr>
          <p:cNvPr id="218" name="Google Shape;218;p3"/>
          <p:cNvSpPr txBox="1"/>
          <p:nvPr/>
        </p:nvSpPr>
        <p:spPr>
          <a:xfrm>
            <a:off x="2832100" y="10916614"/>
            <a:ext cx="20751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Тысяч подписчиков на моем канале</a:t>
            </a:r>
            <a:endParaRPr/>
          </a:p>
        </p:txBody>
      </p:sp>
      <p:sp>
        <p:nvSpPr>
          <p:cNvPr id="219" name="Google Shape;219;p3"/>
          <p:cNvSpPr/>
          <p:nvPr/>
        </p:nvSpPr>
        <p:spPr>
          <a:xfrm flipH="1" rot="5400000">
            <a:off x="7028900" y="4580129"/>
            <a:ext cx="765285" cy="709337"/>
          </a:xfrm>
          <a:prstGeom prst="chevron">
            <a:avLst>
              <a:gd fmla="val 50000" name="adj"/>
            </a:avLst>
          </a:prstGeom>
          <a:solidFill>
            <a:srgbClr val="56C2FA">
              <a:alpha val="4862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9961" y="2956723"/>
            <a:ext cx="4872045" cy="1647333"/>
          </a:xfrm>
          <a:prstGeom prst="rect">
            <a:avLst/>
          </a:prstGeom>
          <a:noFill/>
          <a:ln>
            <a:noFill/>
          </a:ln>
          <a:effectLst>
            <a:outerShdw blurRad="76200" sx="103000" rotWithShape="0" algn="ctr" dir="4260000" dist="50800" sy="103000">
              <a:schemeClr val="lt1"/>
            </a:outerShdw>
          </a:effectLst>
        </p:spPr>
      </p:pic>
      <p:sp>
        <p:nvSpPr>
          <p:cNvPr id="221" name="Google Shape;221;p3"/>
          <p:cNvSpPr txBox="1"/>
          <p:nvPr/>
        </p:nvSpPr>
        <p:spPr>
          <a:xfrm>
            <a:off x="232716" y="3457463"/>
            <a:ext cx="518913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 м</a:t>
            </a:r>
            <a:r>
              <a:rPr b="0" i="0" lang="ru-RU" sz="1800" u="none" cap="none" strike="noStrike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обильное приложение для знакомств, которое с помощью искусственного интеллекта будет предлагать потенциально психологически и астрологически совместимых партнеров.</a:t>
            </a:r>
            <a:endParaRPr sz="1400">
              <a:solidFill>
                <a:srgbClr val="323F4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22" name="Google Shape;22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44375" y="204665"/>
            <a:ext cx="2350125" cy="1796208"/>
          </a:xfrm>
          <a:prstGeom prst="rect">
            <a:avLst/>
          </a:prstGeom>
          <a:solidFill>
            <a:srgbClr val="00B0F0">
              <a:alpha val="72941"/>
            </a:srgbClr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6F5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"/>
          <p:cNvSpPr txBox="1"/>
          <p:nvPr/>
        </p:nvSpPr>
        <p:spPr>
          <a:xfrm>
            <a:off x="227855" y="470994"/>
            <a:ext cx="531664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323F4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Актуальность проекта</a:t>
            </a:r>
            <a:endParaRPr/>
          </a:p>
        </p:txBody>
      </p:sp>
      <p:sp>
        <p:nvSpPr>
          <p:cNvPr id="228" name="Google Shape;228;p4"/>
          <p:cNvSpPr txBox="1"/>
          <p:nvPr/>
        </p:nvSpPr>
        <p:spPr>
          <a:xfrm>
            <a:off x="182085" y="2085370"/>
            <a:ext cx="17059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323F4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Статистика</a:t>
            </a:r>
            <a:endParaRPr/>
          </a:p>
        </p:txBody>
      </p:sp>
      <p:sp>
        <p:nvSpPr>
          <p:cNvPr id="229" name="Google Shape;229;p4"/>
          <p:cNvSpPr txBox="1"/>
          <p:nvPr/>
        </p:nvSpPr>
        <p:spPr>
          <a:xfrm>
            <a:off x="196252" y="2519269"/>
            <a:ext cx="475561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Последняя перепись населения (2021 г.) показала: доля россиян-одиночек выросла вдвое за последние 20 лет и составляет самый крупный сегмент среди домохозяйств — </a:t>
            </a:r>
            <a:r>
              <a:rPr lang="ru-RU" sz="1600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41,8%. </a:t>
            </a:r>
            <a:r>
              <a:rPr b="0" lang="ru-RU" sz="1600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Кроме того, каждый второй брак заканчивается расставанием.</a:t>
            </a:r>
            <a:endParaRPr sz="1400">
              <a:solidFill>
                <a:srgbClr val="323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4"/>
          <p:cNvSpPr/>
          <p:nvPr/>
        </p:nvSpPr>
        <p:spPr>
          <a:xfrm rot="2700000">
            <a:off x="6090359" y="2189908"/>
            <a:ext cx="616517" cy="616517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4"/>
          <p:cNvSpPr/>
          <p:nvPr/>
        </p:nvSpPr>
        <p:spPr>
          <a:xfrm rot="2700000">
            <a:off x="9575428" y="5609229"/>
            <a:ext cx="753342" cy="753342"/>
          </a:xfrm>
          <a:prstGeom prst="roundRect">
            <a:avLst>
              <a:gd fmla="val 6693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5544497" y="3440082"/>
            <a:ext cx="779219" cy="647700"/>
          </a:xfrm>
          <a:prstGeom prst="chevron">
            <a:avLst>
              <a:gd fmla="val 50000" name="adj"/>
            </a:avLst>
          </a:prstGeom>
          <a:solidFill>
            <a:srgbClr val="56C2FA">
              <a:alpha val="4862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3" name="Google Shape;233;p4"/>
          <p:cNvCxnSpPr/>
          <p:nvPr/>
        </p:nvCxnSpPr>
        <p:spPr>
          <a:xfrm>
            <a:off x="64263" y="1189144"/>
            <a:ext cx="1859755" cy="0"/>
          </a:xfrm>
          <a:prstGeom prst="straightConnector1">
            <a:avLst/>
          </a:prstGeom>
          <a:noFill/>
          <a:ln cap="flat" cmpd="sng" w="127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4" name="Google Shape;234;p4"/>
          <p:cNvSpPr txBox="1"/>
          <p:nvPr/>
        </p:nvSpPr>
        <p:spPr>
          <a:xfrm>
            <a:off x="6338860" y="657612"/>
            <a:ext cx="136612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2021</a:t>
            </a:r>
            <a:endParaRPr/>
          </a:p>
        </p:txBody>
      </p:sp>
      <p:sp>
        <p:nvSpPr>
          <p:cNvPr id="235" name="Google Shape;235;p4"/>
          <p:cNvSpPr txBox="1"/>
          <p:nvPr/>
        </p:nvSpPr>
        <p:spPr>
          <a:xfrm>
            <a:off x="6001650" y="1207820"/>
            <a:ext cx="18415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41,8% одиноких</a:t>
            </a:r>
            <a:endParaRPr/>
          </a:p>
        </p:txBody>
      </p:sp>
      <p:sp>
        <p:nvSpPr>
          <p:cNvPr id="236" name="Google Shape;236;p4"/>
          <p:cNvSpPr/>
          <p:nvPr/>
        </p:nvSpPr>
        <p:spPr>
          <a:xfrm rot="2700000">
            <a:off x="10158746" y="5084614"/>
            <a:ext cx="457787" cy="457787"/>
          </a:xfrm>
          <a:prstGeom prst="roundRect">
            <a:avLst>
              <a:gd fmla="val 6693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4"/>
          <p:cNvSpPr/>
          <p:nvPr/>
        </p:nvSpPr>
        <p:spPr>
          <a:xfrm rot="2700000">
            <a:off x="6132981" y="426136"/>
            <a:ext cx="1599980" cy="1645131"/>
          </a:xfrm>
          <a:prstGeom prst="roundRect">
            <a:avLst>
              <a:gd fmla="val 11934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4"/>
          <p:cNvSpPr/>
          <p:nvPr/>
        </p:nvSpPr>
        <p:spPr>
          <a:xfrm rot="2700000">
            <a:off x="5886675" y="2859784"/>
            <a:ext cx="418648" cy="418648"/>
          </a:xfrm>
          <a:prstGeom prst="roundRect">
            <a:avLst>
              <a:gd fmla="val 11934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"/>
          <p:cNvSpPr/>
          <p:nvPr/>
        </p:nvSpPr>
        <p:spPr>
          <a:xfrm rot="2700000">
            <a:off x="6271816" y="4135926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0400" y="4359052"/>
            <a:ext cx="432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"/>
          <p:cNvSpPr/>
          <p:nvPr/>
        </p:nvSpPr>
        <p:spPr>
          <a:xfrm rot="2700000">
            <a:off x="7754193" y="5604852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289" y="5788487"/>
            <a:ext cx="432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"/>
          <p:cNvSpPr/>
          <p:nvPr/>
        </p:nvSpPr>
        <p:spPr>
          <a:xfrm rot="2700000">
            <a:off x="6984430" y="4890040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10382" y="5102213"/>
            <a:ext cx="432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"/>
          <p:cNvSpPr txBox="1"/>
          <p:nvPr/>
        </p:nvSpPr>
        <p:spPr>
          <a:xfrm>
            <a:off x="7277097" y="2155980"/>
            <a:ext cx="475877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Актуальность</a:t>
            </a:r>
            <a:r>
              <a:rPr lang="ru-RU" sz="1600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проекта заключается в том,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323F4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что в настоящее время очень сложно найти идеального партнера для того чтобы прожить с ним всю свою жизнь. Изучение психологической и астрологической совместимости может помочь пользователям приложения найти соответствующих им партнеров, учитывая их личность, интересы и ценности.</a:t>
            </a:r>
            <a:endParaRPr/>
          </a:p>
        </p:txBody>
      </p:sp>
      <p:pic>
        <p:nvPicPr>
          <p:cNvPr descr="Женский профиль" id="246" name="Google Shape;24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3036" y="4560852"/>
            <a:ext cx="525052" cy="5250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47" name="Google Shape;24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8651" y="4538994"/>
            <a:ext cx="525052" cy="5250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48" name="Google Shape;24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3035" y="5281233"/>
            <a:ext cx="482213" cy="4822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49" name="Google Shape;24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15405" y="5921451"/>
            <a:ext cx="530103" cy="5301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50" name="Google Shape;25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28064" y="5274263"/>
            <a:ext cx="482213" cy="4822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51" name="Google Shape;25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72673" y="5920357"/>
            <a:ext cx="530103" cy="5301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52" name="Google Shape;25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11681" y="4548650"/>
            <a:ext cx="503931" cy="5039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53" name="Google Shape;25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46222" y="5261591"/>
            <a:ext cx="482213" cy="4822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ой профиль" id="254" name="Google Shape;25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135694" y="4547653"/>
            <a:ext cx="510956" cy="5109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ой профиль" id="255" name="Google Shape;255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17906" y="5943811"/>
            <a:ext cx="515872" cy="5158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ой профиль" id="256" name="Google Shape;25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35249" y="4553091"/>
            <a:ext cx="510956" cy="5109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ой профиль" id="257" name="Google Shape;25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5129" y="5943812"/>
            <a:ext cx="515872" cy="5158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ой профиль" id="258" name="Google Shape;25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89866" y="5286945"/>
            <a:ext cx="469268" cy="469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ой профиль" id="259" name="Google Shape;25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35248" y="5287474"/>
            <a:ext cx="469268" cy="469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ой профиль" id="260" name="Google Shape;260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02341" y="5267305"/>
            <a:ext cx="469268" cy="469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61" name="Google Shape;26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20076" y="4558081"/>
            <a:ext cx="513197" cy="5131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62" name="Google Shape;26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70258" y="4558399"/>
            <a:ext cx="510957" cy="5109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Женский профиль" id="263" name="Google Shape;26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1816" y="4542763"/>
            <a:ext cx="526399" cy="5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"/>
          <p:cNvSpPr txBox="1"/>
          <p:nvPr/>
        </p:nvSpPr>
        <p:spPr>
          <a:xfrm>
            <a:off x="4483091" y="4661117"/>
            <a:ext cx="16391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27,6 млн. чел.</a:t>
            </a:r>
            <a:endParaRPr/>
          </a:p>
        </p:txBody>
      </p:sp>
      <p:sp>
        <p:nvSpPr>
          <p:cNvPr id="265" name="Google Shape;265;p4"/>
          <p:cNvSpPr txBox="1"/>
          <p:nvPr/>
        </p:nvSpPr>
        <p:spPr>
          <a:xfrm>
            <a:off x="3551388" y="5378855"/>
            <a:ext cx="16084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14,0 млн. чел.</a:t>
            </a:r>
            <a:endParaRPr/>
          </a:p>
        </p:txBody>
      </p:sp>
      <p:sp>
        <p:nvSpPr>
          <p:cNvPr id="266" name="Google Shape;266;p4"/>
          <p:cNvSpPr txBox="1"/>
          <p:nvPr/>
        </p:nvSpPr>
        <p:spPr>
          <a:xfrm>
            <a:off x="2743007" y="6020636"/>
            <a:ext cx="16585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11,7 млн. чел.</a:t>
            </a:r>
            <a:endParaRPr/>
          </a:p>
        </p:txBody>
      </p:sp>
      <p:sp>
        <p:nvSpPr>
          <p:cNvPr id="267" name="Google Shape;267;p4"/>
          <p:cNvSpPr txBox="1"/>
          <p:nvPr/>
        </p:nvSpPr>
        <p:spPr>
          <a:xfrm>
            <a:off x="131331" y="6020432"/>
            <a:ext cx="7040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2002</a:t>
            </a:r>
            <a:endParaRPr/>
          </a:p>
        </p:txBody>
      </p:sp>
      <p:sp>
        <p:nvSpPr>
          <p:cNvPr id="268" name="Google Shape;268;p4"/>
          <p:cNvSpPr txBox="1"/>
          <p:nvPr/>
        </p:nvSpPr>
        <p:spPr>
          <a:xfrm>
            <a:off x="102656" y="5315314"/>
            <a:ext cx="7040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2010</a:t>
            </a:r>
            <a:endParaRPr/>
          </a:p>
        </p:txBody>
      </p:sp>
      <p:sp>
        <p:nvSpPr>
          <p:cNvPr id="269" name="Google Shape;269;p4"/>
          <p:cNvSpPr txBox="1"/>
          <p:nvPr/>
        </p:nvSpPr>
        <p:spPr>
          <a:xfrm>
            <a:off x="123335" y="4652471"/>
            <a:ext cx="7040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2021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6F5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"/>
          <p:cNvSpPr/>
          <p:nvPr/>
        </p:nvSpPr>
        <p:spPr>
          <a:xfrm>
            <a:off x="0" y="-31084"/>
            <a:ext cx="12192000" cy="6920168"/>
          </a:xfrm>
          <a:prstGeom prst="rect">
            <a:avLst/>
          </a:prstGeom>
          <a:solidFill>
            <a:srgbClr val="0C0C0C">
              <a:alpha val="7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"/>
          <p:cNvSpPr/>
          <p:nvPr/>
        </p:nvSpPr>
        <p:spPr>
          <a:xfrm rot="5400000">
            <a:off x="2914441" y="-1939316"/>
            <a:ext cx="54000" cy="4656555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5"/>
          <p:cNvSpPr/>
          <p:nvPr/>
        </p:nvSpPr>
        <p:spPr>
          <a:xfrm rot="5400000">
            <a:off x="-2315889" y="3268081"/>
            <a:ext cx="5847252" cy="45719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5"/>
          <p:cNvSpPr/>
          <p:nvPr/>
        </p:nvSpPr>
        <p:spPr>
          <a:xfrm rot="5400000">
            <a:off x="2904522" y="3860403"/>
            <a:ext cx="54000" cy="4654328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5"/>
          <p:cNvSpPr/>
          <p:nvPr/>
        </p:nvSpPr>
        <p:spPr>
          <a:xfrm rot="5400000">
            <a:off x="2320552" y="3265403"/>
            <a:ext cx="5852609" cy="45719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6675" y="7311961"/>
            <a:ext cx="460874" cy="134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50847" y="7311961"/>
            <a:ext cx="403521" cy="13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7667" y="7311795"/>
            <a:ext cx="894553" cy="134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7098" y="7311795"/>
            <a:ext cx="533555" cy="133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7955" y="7312622"/>
            <a:ext cx="573121" cy="133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5"/>
          <p:cNvPicPr preferRelativeResize="0"/>
          <p:nvPr/>
        </p:nvPicPr>
        <p:blipFill rotWithShape="1">
          <a:blip r:embed="rId8">
            <a:alphaModFix/>
          </a:blip>
          <a:srcRect b="0" l="0" r="1365" t="0"/>
          <a:stretch/>
        </p:blipFill>
        <p:spPr>
          <a:xfrm>
            <a:off x="283250" y="7312622"/>
            <a:ext cx="138683" cy="133376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5"/>
          <p:cNvSpPr txBox="1"/>
          <p:nvPr/>
        </p:nvSpPr>
        <p:spPr>
          <a:xfrm>
            <a:off x="923035" y="1266471"/>
            <a:ext cx="368471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/>
          </a:p>
        </p:txBody>
      </p:sp>
      <p:sp>
        <p:nvSpPr>
          <p:cNvPr id="287" name="Google Shape;287;p5"/>
          <p:cNvSpPr txBox="1"/>
          <p:nvPr/>
        </p:nvSpPr>
        <p:spPr>
          <a:xfrm>
            <a:off x="808871" y="1967008"/>
            <a:ext cx="4236851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Проблемы наших пользователей, который мы стараемся решить: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Одиночество;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Неудачное партнёрство;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Это приложение может быть полезно для людей любого пола, возраста, социального статуса, которые находят в поиске долгосрочных и гармоничных отношений.</a:t>
            </a:r>
            <a:endParaRPr/>
          </a:p>
        </p:txBody>
      </p:sp>
      <p:sp>
        <p:nvSpPr>
          <p:cNvPr id="288" name="Google Shape;288;p5"/>
          <p:cNvSpPr txBox="1"/>
          <p:nvPr/>
        </p:nvSpPr>
        <p:spPr>
          <a:xfrm>
            <a:off x="5447991" y="1044202"/>
            <a:ext cx="619397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Почему существующих вариантов решения недостаточно? </a:t>
            </a:r>
            <a:endParaRPr/>
          </a:p>
        </p:txBody>
      </p:sp>
      <p:sp>
        <p:nvSpPr>
          <p:cNvPr id="289" name="Google Shape;289;p5"/>
          <p:cNvSpPr txBox="1"/>
          <p:nvPr/>
        </p:nvSpPr>
        <p:spPr>
          <a:xfrm>
            <a:off x="5854594" y="1973237"/>
            <a:ext cx="5930873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Люди, которые испытывают сложности в поиске своей второй половины часто используют приложения для знакомств, однако они не дают ничего кроме просмотра фотографий и возможности общаться через чат. Будучи в поиске партнера для долгосрочных отношений, пользователю важно оценивать психологическую и астрологическую совместимость, поскольку эти факторы зачастую становятся решающими в создании крепких и качественных отношений.</a:t>
            </a:r>
            <a:endParaRPr/>
          </a:p>
        </p:txBody>
      </p:sp>
      <p:sp>
        <p:nvSpPr>
          <p:cNvPr id="290" name="Google Shape;290;p5"/>
          <p:cNvSpPr/>
          <p:nvPr/>
        </p:nvSpPr>
        <p:spPr>
          <a:xfrm>
            <a:off x="11565440" y="34806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5"/>
          <p:cNvSpPr/>
          <p:nvPr/>
        </p:nvSpPr>
        <p:spPr>
          <a:xfrm>
            <a:off x="10686614" y="6154603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5"/>
          <p:cNvSpPr/>
          <p:nvPr/>
        </p:nvSpPr>
        <p:spPr>
          <a:xfrm>
            <a:off x="11191488" y="5941111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5"/>
          <p:cNvSpPr/>
          <p:nvPr/>
        </p:nvSpPr>
        <p:spPr>
          <a:xfrm>
            <a:off x="3876808" y="816147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5"/>
          <p:cNvSpPr/>
          <p:nvPr/>
        </p:nvSpPr>
        <p:spPr>
          <a:xfrm>
            <a:off x="715218" y="5718705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5"/>
          <p:cNvSpPr/>
          <p:nvPr/>
        </p:nvSpPr>
        <p:spPr>
          <a:xfrm>
            <a:off x="5343307" y="5973320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5"/>
          <p:cNvSpPr/>
          <p:nvPr/>
        </p:nvSpPr>
        <p:spPr>
          <a:xfrm>
            <a:off x="235527" y="445762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5"/>
          <p:cNvSpPr/>
          <p:nvPr/>
        </p:nvSpPr>
        <p:spPr>
          <a:xfrm>
            <a:off x="11476759" y="5300274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5"/>
          <p:cNvSpPr/>
          <p:nvPr/>
        </p:nvSpPr>
        <p:spPr>
          <a:xfrm>
            <a:off x="387927" y="598162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5"/>
          <p:cNvSpPr/>
          <p:nvPr/>
        </p:nvSpPr>
        <p:spPr>
          <a:xfrm>
            <a:off x="11684576" y="4661732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6F5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6"/>
          <p:cNvPicPr preferRelativeResize="0"/>
          <p:nvPr/>
        </p:nvPicPr>
        <p:blipFill rotWithShape="1">
          <a:blip r:embed="rId3">
            <a:alphaModFix/>
          </a:blip>
          <a:srcRect b="0" l="12900" r="12900" t="0"/>
          <a:stretch/>
        </p:blipFill>
        <p:spPr>
          <a:xfrm>
            <a:off x="2960894" y="6665572"/>
            <a:ext cx="896565" cy="75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6"/>
          <p:cNvPicPr preferRelativeResize="0"/>
          <p:nvPr/>
        </p:nvPicPr>
        <p:blipFill rotWithShape="1">
          <a:blip r:embed="rId3">
            <a:alphaModFix/>
          </a:blip>
          <a:srcRect b="0" l="12900" r="12900" t="0"/>
          <a:stretch/>
        </p:blipFill>
        <p:spPr>
          <a:xfrm>
            <a:off x="4061030" y="6653697"/>
            <a:ext cx="1038089" cy="86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6"/>
          <p:cNvPicPr preferRelativeResize="0"/>
          <p:nvPr/>
        </p:nvPicPr>
        <p:blipFill rotWithShape="1">
          <a:blip r:embed="rId3">
            <a:alphaModFix/>
          </a:blip>
          <a:srcRect b="0" l="12900" r="12900" t="0"/>
          <a:stretch/>
        </p:blipFill>
        <p:spPr>
          <a:xfrm>
            <a:off x="3754294" y="5556638"/>
            <a:ext cx="1005614" cy="84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6"/>
          <p:cNvPicPr preferRelativeResize="0"/>
          <p:nvPr/>
        </p:nvPicPr>
        <p:blipFill rotWithShape="1">
          <a:blip r:embed="rId3">
            <a:alphaModFix/>
          </a:blip>
          <a:srcRect b="0" l="12900" r="12900" t="0"/>
          <a:stretch/>
        </p:blipFill>
        <p:spPr>
          <a:xfrm>
            <a:off x="2535382" y="5502636"/>
            <a:ext cx="1066154" cy="89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6"/>
          <p:cNvSpPr/>
          <p:nvPr/>
        </p:nvSpPr>
        <p:spPr>
          <a:xfrm>
            <a:off x="2684404" y="555535"/>
            <a:ext cx="596811" cy="602808"/>
          </a:xfrm>
          <a:prstGeom prst="flowChartConnector">
            <a:avLst/>
          </a:prstGeom>
          <a:solidFill>
            <a:schemeClr val="lt2">
              <a:alpha val="70980"/>
            </a:schemeClr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784204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6"/>
          <p:cNvSpPr/>
          <p:nvPr/>
        </p:nvSpPr>
        <p:spPr>
          <a:xfrm>
            <a:off x="-22711" y="-17391"/>
            <a:ext cx="12394324" cy="7876826"/>
          </a:xfrm>
          <a:prstGeom prst="rect">
            <a:avLst/>
          </a:prstGeom>
          <a:solidFill>
            <a:srgbClr val="0D0D0D">
              <a:alpha val="7215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6"/>
          <p:cNvSpPr txBox="1"/>
          <p:nvPr/>
        </p:nvSpPr>
        <p:spPr>
          <a:xfrm>
            <a:off x="-179613" y="1893501"/>
            <a:ext cx="609382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Решение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3" name="Google Shape;313;p6"/>
          <p:cNvSpPr txBox="1"/>
          <p:nvPr/>
        </p:nvSpPr>
        <p:spPr>
          <a:xfrm>
            <a:off x="1056818" y="2833831"/>
            <a:ext cx="410279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предлагаем приложение с искусственным интеллектом, которое станет платформой для построения отношений.</a:t>
            </a:r>
            <a:endParaRPr/>
          </a:p>
        </p:txBody>
      </p:sp>
      <p:sp>
        <p:nvSpPr>
          <p:cNvPr id="314" name="Google Shape;314;p6"/>
          <p:cNvSpPr/>
          <p:nvPr/>
        </p:nvSpPr>
        <p:spPr>
          <a:xfrm rot="5400000">
            <a:off x="-2115737" y="3534403"/>
            <a:ext cx="5667364" cy="540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6"/>
          <p:cNvSpPr/>
          <p:nvPr/>
        </p:nvSpPr>
        <p:spPr>
          <a:xfrm rot="5400000">
            <a:off x="3046222" y="-1573556"/>
            <a:ext cx="54000" cy="4656555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6"/>
          <p:cNvSpPr/>
          <p:nvPr/>
        </p:nvSpPr>
        <p:spPr>
          <a:xfrm rot="5400000">
            <a:off x="2992221" y="4039808"/>
            <a:ext cx="54000" cy="4656555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6"/>
          <p:cNvSpPr/>
          <p:nvPr/>
        </p:nvSpPr>
        <p:spPr>
          <a:xfrm rot="5400000">
            <a:off x="2546045" y="3547903"/>
            <a:ext cx="5640364" cy="540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6"/>
          <p:cNvSpPr txBox="1"/>
          <p:nvPr/>
        </p:nvSpPr>
        <p:spPr>
          <a:xfrm>
            <a:off x="5707859" y="708154"/>
            <a:ext cx="61860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Конкурентные преимущества: </a:t>
            </a:r>
            <a:endParaRPr/>
          </a:p>
        </p:txBody>
      </p:sp>
      <p:sp>
        <p:nvSpPr>
          <p:cNvPr id="319" name="Google Shape;319;p6"/>
          <p:cNvSpPr txBox="1"/>
          <p:nvPr/>
        </p:nvSpPr>
        <p:spPr>
          <a:xfrm>
            <a:off x="5887719" y="1333726"/>
            <a:ext cx="6255080" cy="4770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Затраты времени пользователя минимальны, т.к. приложение сразу предлагает пользователю только тех партнёров, которые на 100% подходят ему согласно главному критерию: внутренней/психологической совместимости;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Приложение будет предоставлять астрологический прогноз, психологический анализ личности и другие параметры совместимости.;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Приложение будет обеспечивать безопасность данных и конфиденциальность пользователей; 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Приложение будет предлагать дополнительные функции и возможности, которые помогают пользователям развиваться и улучшать свои отношения: приложение будет предлагать советы и практические руководства по отношениям, консультационные услуги профильных специалистов.</a:t>
            </a:r>
            <a:endParaRPr/>
          </a:p>
        </p:txBody>
      </p:sp>
      <p:sp>
        <p:nvSpPr>
          <p:cNvPr id="320" name="Google Shape;320;p6"/>
          <p:cNvSpPr/>
          <p:nvPr/>
        </p:nvSpPr>
        <p:spPr>
          <a:xfrm>
            <a:off x="306360" y="211288"/>
            <a:ext cx="1338225" cy="1291303"/>
          </a:xfrm>
          <a:prstGeom prst="flowChartConnector">
            <a:avLst/>
          </a:prstGeom>
          <a:solidFill>
            <a:schemeClr val="lt2">
              <a:alpha val="70980"/>
            </a:schemeClr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11453308" y="7137408"/>
            <a:ext cx="918305" cy="907481"/>
          </a:xfrm>
          <a:prstGeom prst="flowChartConnector">
            <a:avLst/>
          </a:prstGeom>
          <a:solidFill>
            <a:schemeClr val="lt2">
              <a:alpha val="70980"/>
            </a:schemeClr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2" name="Google Shape;322;p6"/>
          <p:cNvCxnSpPr/>
          <p:nvPr/>
        </p:nvCxnSpPr>
        <p:spPr>
          <a:xfrm>
            <a:off x="744944" y="7293265"/>
            <a:ext cx="2973491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3" name="Google Shape;323;p6"/>
          <p:cNvSpPr/>
          <p:nvPr/>
        </p:nvSpPr>
        <p:spPr>
          <a:xfrm>
            <a:off x="11565440" y="34806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6"/>
          <p:cNvSpPr/>
          <p:nvPr/>
        </p:nvSpPr>
        <p:spPr>
          <a:xfrm>
            <a:off x="3876808" y="816147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6"/>
          <p:cNvSpPr/>
          <p:nvPr/>
        </p:nvSpPr>
        <p:spPr>
          <a:xfrm>
            <a:off x="5422883" y="5988061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6"/>
          <p:cNvSpPr/>
          <p:nvPr/>
        </p:nvSpPr>
        <p:spPr>
          <a:xfrm>
            <a:off x="171252" y="6153838"/>
            <a:ext cx="415635" cy="482493"/>
          </a:xfrm>
          <a:prstGeom prst="star4">
            <a:avLst>
              <a:gd fmla="val 12500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"/>
          <p:cNvSpPr/>
          <p:nvPr/>
        </p:nvSpPr>
        <p:spPr>
          <a:xfrm>
            <a:off x="-50182" y="-3869"/>
            <a:ext cx="12292364" cy="6848392"/>
          </a:xfrm>
          <a:prstGeom prst="rect">
            <a:avLst/>
          </a:prstGeom>
          <a:solidFill>
            <a:srgbClr val="F7F6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7"/>
          <p:cNvSpPr/>
          <p:nvPr/>
        </p:nvSpPr>
        <p:spPr>
          <a:xfrm>
            <a:off x="4346944" y="3863568"/>
            <a:ext cx="3027008" cy="2806962"/>
          </a:xfrm>
          <a:prstGeom prst="flowChartConnector">
            <a:avLst/>
          </a:prstGeom>
          <a:solidFill>
            <a:srgbClr val="79C3F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7"/>
          <p:cNvSpPr/>
          <p:nvPr/>
        </p:nvSpPr>
        <p:spPr>
          <a:xfrm>
            <a:off x="10161394" y="2138416"/>
            <a:ext cx="1680916" cy="1555261"/>
          </a:xfrm>
          <a:prstGeom prst="flowChartConnector">
            <a:avLst/>
          </a:prstGeom>
          <a:solidFill>
            <a:srgbClr val="ABCEFF">
              <a:alpha val="69803"/>
            </a:srgbClr>
          </a:solidFill>
          <a:ln cap="flat" cmpd="sng" w="9525">
            <a:solidFill>
              <a:srgbClr val="7DBD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4" name="Google Shape;334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900" r="12900" t="0"/>
          <a:stretch/>
        </p:blipFill>
        <p:spPr>
          <a:xfrm>
            <a:off x="5324620" y="2311122"/>
            <a:ext cx="2341620" cy="1960112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pic>
      <p:sp>
        <p:nvSpPr>
          <p:cNvPr id="335" name="Google Shape;335;p7"/>
          <p:cNvSpPr txBox="1"/>
          <p:nvPr/>
        </p:nvSpPr>
        <p:spPr>
          <a:xfrm>
            <a:off x="-1496935" y="319180"/>
            <a:ext cx="615141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Конкуренты</a:t>
            </a:r>
            <a:endParaRPr/>
          </a:p>
        </p:txBody>
      </p:sp>
      <p:sp>
        <p:nvSpPr>
          <p:cNvPr id="336" name="Google Shape;336;p7"/>
          <p:cNvSpPr/>
          <p:nvPr/>
        </p:nvSpPr>
        <p:spPr>
          <a:xfrm>
            <a:off x="9057683" y="3429000"/>
            <a:ext cx="1126857" cy="1088130"/>
          </a:xfrm>
          <a:prstGeom prst="flowChartConnector">
            <a:avLst/>
          </a:prstGeom>
          <a:solidFill>
            <a:srgbClr val="A8D3FE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7" name="Google Shape;337;p7"/>
          <p:cNvCxnSpPr/>
          <p:nvPr/>
        </p:nvCxnSpPr>
        <p:spPr>
          <a:xfrm>
            <a:off x="-100364" y="992954"/>
            <a:ext cx="2973491" cy="0"/>
          </a:xfrm>
          <a:prstGeom prst="straightConnector1">
            <a:avLst/>
          </a:prstGeom>
          <a:noFill/>
          <a:ln cap="flat" cmpd="sng" w="127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8" name="Google Shape;338;p7"/>
          <p:cNvSpPr txBox="1"/>
          <p:nvPr/>
        </p:nvSpPr>
        <p:spPr>
          <a:xfrm>
            <a:off x="355124" y="2543538"/>
            <a:ext cx="4964776" cy="3733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Mamba;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Boo;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Twinby;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ДругВокруг;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Pure;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Мята;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VK Знакомства.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▪"/>
            </a:pPr>
            <a:r>
              <a:rPr lang="ru-RU" sz="20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Tabor</a:t>
            </a:r>
            <a:endParaRPr sz="2000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9" name="Google Shape;339;p7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8146" l="0" r="0" t="8146"/>
          <a:stretch/>
        </p:blipFill>
        <p:spPr>
          <a:xfrm>
            <a:off x="7915190" y="2243612"/>
            <a:ext cx="2269350" cy="1899734"/>
          </a:xfrm>
          <a:prstGeom prst="rect">
            <a:avLst/>
          </a:prstGeom>
          <a:noFill/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pic>
      <p:pic>
        <p:nvPicPr>
          <p:cNvPr id="340" name="Google Shape;340;p7"/>
          <p:cNvPicPr preferRelativeResize="0"/>
          <p:nvPr>
            <p:ph idx="5" type="pic"/>
          </p:nvPr>
        </p:nvPicPr>
        <p:blipFill rotWithShape="1">
          <a:blip r:embed="rId5">
            <a:alphaModFix/>
          </a:blip>
          <a:srcRect b="8146" l="0" r="0" t="8146"/>
          <a:stretch/>
        </p:blipFill>
        <p:spPr>
          <a:xfrm>
            <a:off x="6366076" y="4445227"/>
            <a:ext cx="2232879" cy="1869203"/>
          </a:xfrm>
          <a:prstGeom prst="rect">
            <a:avLst/>
          </a:prstGeom>
          <a:noFill/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pic>
      <p:pic>
        <p:nvPicPr>
          <p:cNvPr id="341" name="Google Shape;341;p7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8146" l="0" r="0" t="8146"/>
          <a:stretch/>
        </p:blipFill>
        <p:spPr>
          <a:xfrm>
            <a:off x="8986604" y="4410331"/>
            <a:ext cx="2232879" cy="1869086"/>
          </a:xfrm>
          <a:prstGeom prst="rect">
            <a:avLst/>
          </a:prstGeom>
          <a:noFill/>
          <a:ln>
            <a:noFill/>
          </a:ln>
          <a:effectLst>
            <a:outerShdw blurRad="660400" rotWithShape="0" algn="t" dir="5400000" dist="190500">
              <a:schemeClr val="accent1">
                <a:alpha val="40000"/>
              </a:schemeClr>
            </a:outerShdw>
          </a:effectLst>
        </p:spPr>
      </p:pic>
      <p:sp>
        <p:nvSpPr>
          <p:cNvPr id="342" name="Google Shape;342;p7"/>
          <p:cNvSpPr txBox="1"/>
          <p:nvPr/>
        </p:nvSpPr>
        <p:spPr>
          <a:xfrm>
            <a:off x="236663" y="1134469"/>
            <a:ext cx="1143061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популярные американские дейтинговые сервисы (Tinder, Badoo) прекратили работать в России, благодаря чему отечественные компании значительно нарастили свою долю на рынке.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омашняя короткошерстная кошка" id="347" name="Google Shape;34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383" y="1221420"/>
            <a:ext cx="2771233" cy="4415158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8"/>
          <p:cNvSpPr/>
          <p:nvPr/>
        </p:nvSpPr>
        <p:spPr>
          <a:xfrm>
            <a:off x="-50182" y="0"/>
            <a:ext cx="12292364" cy="6848392"/>
          </a:xfrm>
          <a:prstGeom prst="rect">
            <a:avLst/>
          </a:prstGeom>
          <a:solidFill>
            <a:srgbClr val="F7F6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8"/>
          <p:cNvSpPr/>
          <p:nvPr/>
        </p:nvSpPr>
        <p:spPr>
          <a:xfrm>
            <a:off x="9846183" y="5359579"/>
            <a:ext cx="1422281" cy="1297706"/>
          </a:xfrm>
          <a:prstGeom prst="flowChartConnector">
            <a:avLst/>
          </a:prstGeom>
          <a:solidFill>
            <a:srgbClr val="F18F9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8"/>
          <p:cNvSpPr/>
          <p:nvPr>
            <p:ph idx="2" type="pic"/>
          </p:nvPr>
        </p:nvSpPr>
        <p:spPr>
          <a:xfrm>
            <a:off x="1626868" y="7240225"/>
            <a:ext cx="4469132" cy="25908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51" name="Google Shape;351;p8"/>
          <p:cNvSpPr txBox="1"/>
          <p:nvPr>
            <p:ph idx="1" type="body"/>
          </p:nvPr>
        </p:nvSpPr>
        <p:spPr>
          <a:xfrm>
            <a:off x="208779" y="1744400"/>
            <a:ext cx="76078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расчета </a:t>
            </a:r>
            <a:r>
              <a:rPr b="1" i="1" lang="ru-RU" sz="20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общего</a:t>
            </a:r>
            <a:r>
              <a:rPr b="0" i="1" lang="ru-RU" sz="20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i="1" lang="ru-RU" sz="20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объема</a:t>
            </a:r>
            <a:r>
              <a:rPr b="0" i="1" lang="ru-RU" sz="20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рынка </a:t>
            </a:r>
            <a:r>
              <a:rPr b="0" i="0" lang="ru-RU" sz="20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определено количество потенциальных потребителей, которое составило 27,6 млн. чел., поскольку по результатам переписи населения именно такое количество домохозяйств состоит из одного человека. Средний чек на платные услуги в приложениях знакомств составляет 327 руб. </a:t>
            </a:r>
            <a:endParaRPr b="0" i="0" sz="20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50754" lvl="0" marL="22855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2" name="Google Shape;352;p8"/>
          <p:cNvCxnSpPr/>
          <p:nvPr/>
        </p:nvCxnSpPr>
        <p:spPr>
          <a:xfrm>
            <a:off x="-50182" y="1084221"/>
            <a:ext cx="2973491" cy="0"/>
          </a:xfrm>
          <a:prstGeom prst="straightConnector1">
            <a:avLst/>
          </a:prstGeom>
          <a:noFill/>
          <a:ln cap="flat" cmpd="sng" w="12700">
            <a:solidFill>
              <a:srgbClr val="93033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53" name="Google Shape;353;p8"/>
          <p:cNvSpPr txBox="1"/>
          <p:nvPr/>
        </p:nvSpPr>
        <p:spPr>
          <a:xfrm>
            <a:off x="389587" y="471506"/>
            <a:ext cx="615141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Рынок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8"/>
          <p:cNvSpPr txBox="1"/>
          <p:nvPr/>
        </p:nvSpPr>
        <p:spPr>
          <a:xfrm>
            <a:off x="12242181" y="3835329"/>
            <a:ext cx="6151417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</a:t>
            </a:r>
            <a:r>
              <a:rPr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ля расчета </a:t>
            </a:r>
            <a:r>
              <a:rPr b="1"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реально</a:t>
            </a:r>
            <a:r>
              <a:rPr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достижимого </a:t>
            </a:r>
            <a:r>
              <a:rPr b="1"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объема</a:t>
            </a:r>
            <a:r>
              <a:rPr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рынка</a:t>
            </a:r>
            <a:r>
              <a:rPr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предположим, что наш продукт скачает 10% от всех пользователей мобильных дейтинговых приложений. Именно такая доля пользователей заинтересована приложением-конкурентом boo (приложение, учитывающее типы личности при выборе партнера). Кроме того, согласно статистическим данным около лишь 30% пользователей дейтинговых приложений приобретают платные услуги. </a:t>
            </a:r>
            <a:endParaRPr sz="18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5" name="Google Shape;355;p8"/>
          <p:cNvSpPr/>
          <p:nvPr/>
        </p:nvSpPr>
        <p:spPr>
          <a:xfrm>
            <a:off x="8493482" y="1207808"/>
            <a:ext cx="4212082" cy="4076312"/>
          </a:xfrm>
          <a:prstGeom prst="flowChartConnector">
            <a:avLst/>
          </a:prstGeom>
          <a:solidFill>
            <a:srgbClr val="F18F9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8"/>
          <p:cNvSpPr txBox="1"/>
          <p:nvPr/>
        </p:nvSpPr>
        <p:spPr>
          <a:xfrm>
            <a:off x="1411849" y="3996975"/>
            <a:ext cx="6404700" cy="461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 600 000*327 = </a:t>
            </a: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9 025 200 000 р</a:t>
            </a: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уб.</a:t>
            </a: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  <p:sp>
        <p:nvSpPr>
          <p:cNvPr id="357" name="Google Shape;357;p8"/>
          <p:cNvSpPr/>
          <p:nvPr/>
        </p:nvSpPr>
        <p:spPr>
          <a:xfrm>
            <a:off x="7840061" y="-236680"/>
            <a:ext cx="2759462" cy="2463566"/>
          </a:xfrm>
          <a:prstGeom prst="flowChartConnector">
            <a:avLst/>
          </a:prstGeom>
          <a:gradFill>
            <a:gsLst>
              <a:gs pos="0">
                <a:srgbClr val="8F4D51"/>
              </a:gs>
              <a:gs pos="50000">
                <a:srgbClr val="CF7074"/>
              </a:gs>
              <a:gs pos="100000">
                <a:srgbClr val="F8878C"/>
              </a:gs>
            </a:gsLst>
            <a:lin ang="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8"/>
          <p:cNvSpPr txBox="1"/>
          <p:nvPr/>
        </p:nvSpPr>
        <p:spPr>
          <a:xfrm>
            <a:off x="12356457" y="3224141"/>
            <a:ext cx="5591481" cy="4001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7 000 000*0,1*0,3*327 = 68 670 000 руб.</a:t>
            </a:r>
            <a:endParaRPr/>
          </a:p>
        </p:txBody>
      </p:sp>
      <p:sp>
        <p:nvSpPr>
          <p:cNvPr id="359" name="Google Shape;359;p8"/>
          <p:cNvSpPr/>
          <p:nvPr/>
        </p:nvSpPr>
        <p:spPr>
          <a:xfrm>
            <a:off x="11363446" y="5082580"/>
            <a:ext cx="540327" cy="553998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8"/>
          <p:cNvSpPr/>
          <p:nvPr/>
        </p:nvSpPr>
        <p:spPr>
          <a:xfrm>
            <a:off x="11137420" y="471506"/>
            <a:ext cx="540327" cy="553998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8"/>
          <p:cNvSpPr/>
          <p:nvPr/>
        </p:nvSpPr>
        <p:spPr>
          <a:xfrm>
            <a:off x="7289781" y="36538"/>
            <a:ext cx="932632" cy="90848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8"/>
          <p:cNvSpPr/>
          <p:nvPr/>
        </p:nvSpPr>
        <p:spPr>
          <a:xfrm>
            <a:off x="8841224" y="825449"/>
            <a:ext cx="77136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SAM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8"/>
          <p:cNvSpPr/>
          <p:nvPr/>
        </p:nvSpPr>
        <p:spPr>
          <a:xfrm>
            <a:off x="10162698" y="5808377"/>
            <a:ext cx="80182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SOM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8"/>
          <p:cNvSpPr/>
          <p:nvPr/>
        </p:nvSpPr>
        <p:spPr>
          <a:xfrm>
            <a:off x="10119404" y="3245964"/>
            <a:ext cx="77296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ТАМ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омашняя короткошерстная кошка" id="369" name="Google Shape;36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383" y="1221420"/>
            <a:ext cx="2771233" cy="4415158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9"/>
          <p:cNvSpPr/>
          <p:nvPr/>
        </p:nvSpPr>
        <p:spPr>
          <a:xfrm>
            <a:off x="0" y="9608"/>
            <a:ext cx="12292364" cy="6848392"/>
          </a:xfrm>
          <a:prstGeom prst="rect">
            <a:avLst/>
          </a:prstGeom>
          <a:solidFill>
            <a:srgbClr val="F7F6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9"/>
          <p:cNvSpPr/>
          <p:nvPr/>
        </p:nvSpPr>
        <p:spPr>
          <a:xfrm>
            <a:off x="10678793" y="2930094"/>
            <a:ext cx="1422281" cy="1297706"/>
          </a:xfrm>
          <a:prstGeom prst="flowChartConnector">
            <a:avLst/>
          </a:prstGeom>
          <a:solidFill>
            <a:srgbClr val="F18F93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9"/>
          <p:cNvSpPr/>
          <p:nvPr>
            <p:ph idx="2" type="pic"/>
          </p:nvPr>
        </p:nvSpPr>
        <p:spPr>
          <a:xfrm>
            <a:off x="1626868" y="7240225"/>
            <a:ext cx="4469132" cy="25908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73" name="Google Shape;373;p9"/>
          <p:cNvSpPr txBox="1"/>
          <p:nvPr>
            <p:ph idx="1" type="body"/>
          </p:nvPr>
        </p:nvSpPr>
        <p:spPr>
          <a:xfrm>
            <a:off x="8388056" y="7308966"/>
            <a:ext cx="76078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расчета </a:t>
            </a:r>
            <a:r>
              <a:rPr b="1"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общего</a:t>
            </a:r>
            <a:r>
              <a:rPr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объема</a:t>
            </a:r>
            <a:r>
              <a:rPr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рынка </a:t>
            </a:r>
            <a:r>
              <a:rPr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определено количество потенциальных потребителей, которое составило 27,6 млн. чел., поскольку по результатам переписи населения именно такое количество домохозяйств состоит из одного человека. Средний чек на платные услуги в приложениях знакомств составляет 327 руб. </a:t>
            </a:r>
            <a:endParaRPr sz="18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50817" lvl="0" marL="22855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4" name="Google Shape;374;p9"/>
          <p:cNvCxnSpPr/>
          <p:nvPr/>
        </p:nvCxnSpPr>
        <p:spPr>
          <a:xfrm>
            <a:off x="-50182" y="1084221"/>
            <a:ext cx="2973491" cy="0"/>
          </a:xfrm>
          <a:prstGeom prst="straightConnector1">
            <a:avLst/>
          </a:prstGeom>
          <a:noFill/>
          <a:ln cap="flat" cmpd="sng" w="12700">
            <a:solidFill>
              <a:srgbClr val="93033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5" name="Google Shape;375;p9"/>
          <p:cNvSpPr txBox="1"/>
          <p:nvPr/>
        </p:nvSpPr>
        <p:spPr>
          <a:xfrm>
            <a:off x="389587" y="471506"/>
            <a:ext cx="615141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Рынок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9"/>
          <p:cNvSpPr txBox="1"/>
          <p:nvPr/>
        </p:nvSpPr>
        <p:spPr>
          <a:xfrm>
            <a:off x="12638421" y="3986070"/>
            <a:ext cx="6151417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</a:t>
            </a:r>
            <a:r>
              <a:rPr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ля расчета </a:t>
            </a:r>
            <a:r>
              <a:rPr b="1"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реально</a:t>
            </a:r>
            <a:r>
              <a:rPr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достижимого </a:t>
            </a:r>
            <a:r>
              <a:rPr b="1"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объема</a:t>
            </a:r>
            <a:r>
              <a:rPr i="1"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рынка</a:t>
            </a:r>
            <a:r>
              <a:rPr lang="ru-RU" sz="18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предположим, что наш продукт скачает 10% от всех пользователей мобильных дейтинговых приложений. Именно такая доля пользователей заинтересована приложением-конкурентом boo (приложение, учитывающее типы личности при выборе партнера). Кроме того, согласно статистическим данным около лишь 30% пользователей дейтинговых приложений приобретают платные услуги. </a:t>
            </a:r>
            <a:endParaRPr sz="18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7" name="Google Shape;377;p9"/>
          <p:cNvSpPr/>
          <p:nvPr/>
        </p:nvSpPr>
        <p:spPr>
          <a:xfrm>
            <a:off x="9318123" y="-679450"/>
            <a:ext cx="3673862" cy="3488799"/>
          </a:xfrm>
          <a:prstGeom prst="flowChartConnector">
            <a:avLst/>
          </a:prstGeom>
          <a:solidFill>
            <a:srgbClr val="F18F93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9"/>
          <p:cNvSpPr txBox="1"/>
          <p:nvPr/>
        </p:nvSpPr>
        <p:spPr>
          <a:xfrm>
            <a:off x="8991608" y="7527842"/>
            <a:ext cx="4326891" cy="4001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7 000 000*327 = 2 289 000 руб. </a:t>
            </a:r>
            <a:endParaRPr/>
          </a:p>
        </p:txBody>
      </p:sp>
      <p:sp>
        <p:nvSpPr>
          <p:cNvPr id="379" name="Google Shape;379;p9"/>
          <p:cNvSpPr/>
          <p:nvPr/>
        </p:nvSpPr>
        <p:spPr>
          <a:xfrm>
            <a:off x="7897929" y="3767149"/>
            <a:ext cx="3105519" cy="2796673"/>
          </a:xfrm>
          <a:prstGeom prst="flowChartConnector">
            <a:avLst/>
          </a:prstGeom>
          <a:gradFill>
            <a:gsLst>
              <a:gs pos="0">
                <a:srgbClr val="8F4D51"/>
              </a:gs>
              <a:gs pos="50000">
                <a:srgbClr val="CF7074"/>
              </a:gs>
              <a:gs pos="100000">
                <a:srgbClr val="F8878C"/>
              </a:gs>
            </a:gsLst>
            <a:lin ang="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9"/>
          <p:cNvSpPr txBox="1"/>
          <p:nvPr/>
        </p:nvSpPr>
        <p:spPr>
          <a:xfrm>
            <a:off x="12690470" y="3228944"/>
            <a:ext cx="5591481" cy="4001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7 000 000*0,1*0,3*327 = 68 670 000 руб.</a:t>
            </a:r>
            <a:endParaRPr/>
          </a:p>
        </p:txBody>
      </p:sp>
      <p:sp>
        <p:nvSpPr>
          <p:cNvPr id="381" name="Google Shape;381;p9"/>
          <p:cNvSpPr/>
          <p:nvPr/>
        </p:nvSpPr>
        <p:spPr>
          <a:xfrm>
            <a:off x="11677747" y="2814800"/>
            <a:ext cx="540327" cy="553998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9"/>
          <p:cNvSpPr/>
          <p:nvPr/>
        </p:nvSpPr>
        <p:spPr>
          <a:xfrm>
            <a:off x="11474251" y="2302868"/>
            <a:ext cx="540327" cy="553998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9"/>
          <p:cNvSpPr/>
          <p:nvPr/>
        </p:nvSpPr>
        <p:spPr>
          <a:xfrm>
            <a:off x="7442522" y="156470"/>
            <a:ext cx="932632" cy="90848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9"/>
          <p:cNvSpPr/>
          <p:nvPr/>
        </p:nvSpPr>
        <p:spPr>
          <a:xfrm>
            <a:off x="8991608" y="5017121"/>
            <a:ext cx="77136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SAM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9"/>
          <p:cNvSpPr/>
          <p:nvPr/>
        </p:nvSpPr>
        <p:spPr>
          <a:xfrm>
            <a:off x="11012806" y="3373398"/>
            <a:ext cx="80182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SOM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9"/>
          <p:cNvSpPr/>
          <p:nvPr/>
        </p:nvSpPr>
        <p:spPr>
          <a:xfrm>
            <a:off x="10384172" y="1064949"/>
            <a:ext cx="77296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ТАМ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9"/>
          <p:cNvSpPr/>
          <p:nvPr/>
        </p:nvSpPr>
        <p:spPr>
          <a:xfrm>
            <a:off x="291003" y="1769671"/>
            <a:ext cx="8123315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расчета </a:t>
            </a:r>
            <a:r>
              <a:rPr b="1" i="1"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доступного объема рынка</a:t>
            </a:r>
            <a:r>
              <a:rPr b="1"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использована численность аудитории мобильных дейтинговых приложений. Согласно подсчетам аналитической платформы Sensor Tower пользователями является 7 млн. человек. 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8" name="Google Shape;388;p9"/>
          <p:cNvSpPr/>
          <p:nvPr/>
        </p:nvSpPr>
        <p:spPr>
          <a:xfrm>
            <a:off x="1391625" y="3767150"/>
            <a:ext cx="6090000" cy="46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05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7 000 000*327 = 2 289 000 000 руб.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омашняя короткошерстная кошка" id="393" name="Google Shape;39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383" y="1221420"/>
            <a:ext cx="2771233" cy="4415158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0"/>
          <p:cNvSpPr/>
          <p:nvPr/>
        </p:nvSpPr>
        <p:spPr>
          <a:xfrm>
            <a:off x="-4632" y="9608"/>
            <a:ext cx="12292364" cy="6848392"/>
          </a:xfrm>
          <a:prstGeom prst="rect">
            <a:avLst/>
          </a:prstGeom>
          <a:solidFill>
            <a:srgbClr val="F7F6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0"/>
          <p:cNvSpPr/>
          <p:nvPr/>
        </p:nvSpPr>
        <p:spPr>
          <a:xfrm>
            <a:off x="9433652" y="3475642"/>
            <a:ext cx="1858711" cy="1751906"/>
          </a:xfrm>
          <a:prstGeom prst="flowChartConnector">
            <a:avLst/>
          </a:prstGeom>
          <a:solidFill>
            <a:srgbClr val="F18F93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0"/>
          <p:cNvSpPr/>
          <p:nvPr>
            <p:ph idx="2" type="pic"/>
          </p:nvPr>
        </p:nvSpPr>
        <p:spPr>
          <a:xfrm>
            <a:off x="1626868" y="7240225"/>
            <a:ext cx="4469132" cy="25908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97" name="Google Shape;397;p10"/>
          <p:cNvSpPr txBox="1"/>
          <p:nvPr>
            <p:ph idx="1" type="body"/>
          </p:nvPr>
        </p:nvSpPr>
        <p:spPr>
          <a:xfrm>
            <a:off x="8388056" y="7308966"/>
            <a:ext cx="76078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расчета </a:t>
            </a:r>
            <a:r>
              <a:rPr b="1"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общего</a:t>
            </a:r>
            <a:r>
              <a:rPr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объема</a:t>
            </a:r>
            <a:r>
              <a:rPr i="1"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рынка </a:t>
            </a:r>
            <a:r>
              <a:rPr lang="ru-RU"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определено количество потенциальных потребителей, которое составило 27,6 млн. чел., поскольку по результатам переписи населения именно такое количество домохозяйств состоит из одного человека. Средний чек на платные услуги в приложениях знакомств составляет 327 руб. </a:t>
            </a:r>
            <a:endParaRPr sz="18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50817" lvl="0" marL="22855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8" name="Google Shape;398;p10"/>
          <p:cNvCxnSpPr/>
          <p:nvPr/>
        </p:nvCxnSpPr>
        <p:spPr>
          <a:xfrm>
            <a:off x="-50182" y="1084221"/>
            <a:ext cx="2973491" cy="0"/>
          </a:xfrm>
          <a:prstGeom prst="straightConnector1">
            <a:avLst/>
          </a:prstGeom>
          <a:noFill/>
          <a:ln cap="flat" cmpd="sng" w="12700">
            <a:solidFill>
              <a:srgbClr val="93033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99" name="Google Shape;399;p10"/>
          <p:cNvSpPr txBox="1"/>
          <p:nvPr/>
        </p:nvSpPr>
        <p:spPr>
          <a:xfrm>
            <a:off x="389587" y="471506"/>
            <a:ext cx="615141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Рынок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0"/>
          <p:cNvSpPr txBox="1"/>
          <p:nvPr/>
        </p:nvSpPr>
        <p:spPr>
          <a:xfrm>
            <a:off x="274150" y="1759592"/>
            <a:ext cx="9043972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расчета </a:t>
            </a:r>
            <a:r>
              <a:rPr b="1" i="1"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реально</a:t>
            </a:r>
            <a:r>
              <a:rPr i="1"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i="1"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достижимого</a:t>
            </a: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i="1"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объема</a:t>
            </a:r>
            <a:r>
              <a:rPr i="1"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рынка</a:t>
            </a: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предположим, что наш продукт скачает 10% от всех пользователей мобильных дейтинговых приложений. Именно такая доля пользователей заинтересована приложением-конкурентом boo (приложение, учитывающее типы личности при выборе партнера). Кроме того, согласно статистическим данным около лишь 30% пользователей дейтинговых приложений приобретают платные услуги. 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1" name="Google Shape;401;p10"/>
          <p:cNvSpPr/>
          <p:nvPr/>
        </p:nvSpPr>
        <p:spPr>
          <a:xfrm>
            <a:off x="9419089" y="-522980"/>
            <a:ext cx="3673862" cy="3488799"/>
          </a:xfrm>
          <a:prstGeom prst="flowChartConnector">
            <a:avLst/>
          </a:prstGeom>
          <a:solidFill>
            <a:srgbClr val="F18F93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0"/>
          <p:cNvSpPr txBox="1"/>
          <p:nvPr/>
        </p:nvSpPr>
        <p:spPr>
          <a:xfrm>
            <a:off x="8991608" y="7527842"/>
            <a:ext cx="4326891" cy="4001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7 000 000*327 = 2 289 000 руб. </a:t>
            </a:r>
            <a:endParaRPr/>
          </a:p>
        </p:txBody>
      </p:sp>
      <p:sp>
        <p:nvSpPr>
          <p:cNvPr id="403" name="Google Shape;403;p10"/>
          <p:cNvSpPr/>
          <p:nvPr/>
        </p:nvSpPr>
        <p:spPr>
          <a:xfrm>
            <a:off x="8096778" y="-1030774"/>
            <a:ext cx="2759462" cy="2463566"/>
          </a:xfrm>
          <a:prstGeom prst="flowChartConnector">
            <a:avLst/>
          </a:prstGeom>
          <a:gradFill>
            <a:gsLst>
              <a:gs pos="0">
                <a:srgbClr val="8F4D51"/>
              </a:gs>
              <a:gs pos="50000">
                <a:srgbClr val="CF7074"/>
              </a:gs>
              <a:gs pos="100000">
                <a:srgbClr val="F8878C"/>
              </a:gs>
            </a:gsLst>
            <a:lin ang="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0"/>
          <p:cNvSpPr txBox="1"/>
          <p:nvPr/>
        </p:nvSpPr>
        <p:spPr>
          <a:xfrm>
            <a:off x="1257113" y="4590637"/>
            <a:ext cx="7319650" cy="4616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7 000 000*0,1*0,3*327 = 68 670 000 руб.</a:t>
            </a:r>
            <a:endParaRPr/>
          </a:p>
        </p:txBody>
      </p:sp>
      <p:sp>
        <p:nvSpPr>
          <p:cNvPr id="405" name="Google Shape;405;p10"/>
          <p:cNvSpPr/>
          <p:nvPr/>
        </p:nvSpPr>
        <p:spPr>
          <a:xfrm>
            <a:off x="11677747" y="2814800"/>
            <a:ext cx="540327" cy="553998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0"/>
          <p:cNvSpPr/>
          <p:nvPr/>
        </p:nvSpPr>
        <p:spPr>
          <a:xfrm>
            <a:off x="11474251" y="2302868"/>
            <a:ext cx="540327" cy="553998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0"/>
          <p:cNvSpPr/>
          <p:nvPr/>
        </p:nvSpPr>
        <p:spPr>
          <a:xfrm>
            <a:off x="7442522" y="156470"/>
            <a:ext cx="932632" cy="90848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0"/>
          <p:cNvSpPr/>
          <p:nvPr/>
        </p:nvSpPr>
        <p:spPr>
          <a:xfrm>
            <a:off x="8932440" y="348395"/>
            <a:ext cx="77136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SAM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10"/>
          <p:cNvSpPr/>
          <p:nvPr/>
        </p:nvSpPr>
        <p:spPr>
          <a:xfrm>
            <a:off x="9962095" y="4153223"/>
            <a:ext cx="80182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SOM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10"/>
          <p:cNvSpPr/>
          <p:nvPr/>
        </p:nvSpPr>
        <p:spPr>
          <a:xfrm>
            <a:off x="10575307" y="1353482"/>
            <a:ext cx="77296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ТАМ</a:t>
            </a:r>
            <a:endParaRPr sz="20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10"/>
          <p:cNvSpPr/>
          <p:nvPr/>
        </p:nvSpPr>
        <p:spPr>
          <a:xfrm>
            <a:off x="8576763" y="7196787"/>
            <a:ext cx="8123315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</a:t>
            </a:r>
            <a:r>
              <a:rPr lang="ru-RU" sz="2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ля расчета доступного объема рынка использована численность аудитории мобильных дейтинговых приложений. Согласно подсчетам аналитической платформы Sensor Tower пользователями является 7 млн. человек. 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12" name="Google Shape;412;p10"/>
          <p:cNvSpPr/>
          <p:nvPr/>
        </p:nvSpPr>
        <p:spPr>
          <a:xfrm>
            <a:off x="9852864" y="7915995"/>
            <a:ext cx="5571112" cy="46166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05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DD055D"/>
                </a:solidFill>
                <a:latin typeface="Montserrat"/>
                <a:ea typeface="Montserrat"/>
                <a:cs typeface="Montserrat"/>
                <a:sym typeface="Montserrat"/>
              </a:rPr>
              <a:t>7 000 000*327 = 2 289 000 руб.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1"/>
          <p:cNvSpPr/>
          <p:nvPr/>
        </p:nvSpPr>
        <p:spPr>
          <a:xfrm>
            <a:off x="4800215" y="2875002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1"/>
          <p:cNvSpPr/>
          <p:nvPr/>
        </p:nvSpPr>
        <p:spPr>
          <a:xfrm>
            <a:off x="8064115" y="1174863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1"/>
          <p:cNvSpPr/>
          <p:nvPr/>
        </p:nvSpPr>
        <p:spPr>
          <a:xfrm>
            <a:off x="8216515" y="1327263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1"/>
          <p:cNvSpPr/>
          <p:nvPr/>
        </p:nvSpPr>
        <p:spPr>
          <a:xfrm>
            <a:off x="0" y="-48491"/>
            <a:ext cx="12292364" cy="6954981"/>
          </a:xfrm>
          <a:prstGeom prst="rect">
            <a:avLst/>
          </a:prstGeom>
          <a:gradFill>
            <a:gsLst>
              <a:gs pos="0">
                <a:srgbClr val="8D8B84"/>
              </a:gs>
              <a:gs pos="35000">
                <a:srgbClr val="CCC9BF"/>
              </a:gs>
              <a:gs pos="64000">
                <a:srgbClr val="F2EBD9"/>
              </a:gs>
              <a:gs pos="100000">
                <a:srgbClr val="F2EBD9"/>
              </a:gs>
            </a:gsLst>
            <a:lin ang="81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2" name="Google Shape;422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687" l="0" r="0" t="4688"/>
          <a:stretch/>
        </p:blipFill>
        <p:spPr>
          <a:xfrm>
            <a:off x="7135813" y="666750"/>
            <a:ext cx="6096000" cy="552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11200" sx="96000" rotWithShape="0" algn="r" dir="10800000" dist="863600" sy="96000">
              <a:srgbClr val="BA8556">
                <a:alpha val="42745"/>
              </a:srgbClr>
            </a:outerShdw>
          </a:effectLst>
        </p:spPr>
      </p:pic>
      <p:sp>
        <p:nvSpPr>
          <p:cNvPr id="423" name="Google Shape;423;p11"/>
          <p:cNvSpPr txBox="1"/>
          <p:nvPr/>
        </p:nvSpPr>
        <p:spPr>
          <a:xfrm>
            <a:off x="147046" y="456065"/>
            <a:ext cx="614449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Бизнес-модель</a:t>
            </a:r>
            <a:endParaRPr/>
          </a:p>
        </p:txBody>
      </p:sp>
      <p:cxnSp>
        <p:nvCxnSpPr>
          <p:cNvPr id="424" name="Google Shape;424;p11"/>
          <p:cNvCxnSpPr/>
          <p:nvPr/>
        </p:nvCxnSpPr>
        <p:spPr>
          <a:xfrm>
            <a:off x="0" y="1036549"/>
            <a:ext cx="3891711" cy="0"/>
          </a:xfrm>
          <a:prstGeom prst="straightConnector1">
            <a:avLst/>
          </a:prstGeom>
          <a:noFill/>
          <a:ln cap="flat" cmpd="sng" w="12700">
            <a:solidFill>
              <a:srgbClr val="F2A20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25" name="Google Shape;425;p11"/>
          <p:cNvSpPr txBox="1"/>
          <p:nvPr/>
        </p:nvSpPr>
        <p:spPr>
          <a:xfrm>
            <a:off x="221896" y="1443525"/>
            <a:ext cx="675037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Наше мобильное приложение можно будет скачать в двух магазинах </a:t>
            </a:r>
            <a:r>
              <a:rPr b="1" lang="ru-RU" sz="16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App Store</a:t>
            </a:r>
            <a:r>
              <a:rPr b="1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 </a:t>
            </a:r>
            <a:r>
              <a:rPr b="1" lang="ru-RU" sz="16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Google play</a:t>
            </a: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</a:t>
            </a:r>
            <a:r>
              <a:rPr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монетизации</a:t>
            </a: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приложения будет использоваться бизнес-модель  </a:t>
            </a:r>
            <a:r>
              <a:rPr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F2P</a:t>
            </a: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</a:t>
            </a:r>
            <a:r>
              <a:rPr b="1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Free to play</a:t>
            </a: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) – суть заключается в том, что мобильное приложение для установки бесплатное, но включает в себя дополнительные встроенные покупки. 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b="0" sz="1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</a:t>
            </a:r>
            <a:r>
              <a:rPr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продвижения</a:t>
            </a: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приложения планируется размещение рекламных объявлений на популярных сайтах, связанных с психологией, астрологией и знакомствами. А также покупка рекламы у известных блогеров.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b="0" sz="1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lang="ru-RU" sz="1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успешной деятельности требуются постоянные затраты на техническое обслуживание и сопровождение приложения, на комиссию с транзакций внутри приложения, комиссию, взимаемую магазинами приложений, на покупку рекламы.</a:t>
            </a:r>
            <a:endParaRPr/>
          </a:p>
        </p:txBody>
      </p:sp>
      <p:sp>
        <p:nvSpPr>
          <p:cNvPr id="426" name="Google Shape;426;p11"/>
          <p:cNvSpPr/>
          <p:nvPr/>
        </p:nvSpPr>
        <p:spPr>
          <a:xfrm>
            <a:off x="7530715" y="183762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1"/>
          <p:cNvSpPr/>
          <p:nvPr/>
        </p:nvSpPr>
        <p:spPr>
          <a:xfrm>
            <a:off x="11180247" y="6155262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1"/>
          <p:cNvSpPr/>
          <p:nvPr/>
        </p:nvSpPr>
        <p:spPr>
          <a:xfrm>
            <a:off x="8223442" y="488562"/>
            <a:ext cx="152400" cy="2491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1"/>
          <p:cNvSpPr/>
          <p:nvPr/>
        </p:nvSpPr>
        <p:spPr>
          <a:xfrm>
            <a:off x="7911715" y="1022463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1"/>
          <p:cNvSpPr/>
          <p:nvPr/>
        </p:nvSpPr>
        <p:spPr>
          <a:xfrm>
            <a:off x="7149667" y="5967840"/>
            <a:ext cx="256309" cy="388704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1"/>
          <p:cNvSpPr/>
          <p:nvPr/>
        </p:nvSpPr>
        <p:spPr>
          <a:xfrm>
            <a:off x="7260551" y="5281539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1"/>
          <p:cNvSpPr/>
          <p:nvPr/>
        </p:nvSpPr>
        <p:spPr>
          <a:xfrm>
            <a:off x="7489151" y="5967840"/>
            <a:ext cx="540327" cy="553998"/>
          </a:xfrm>
          <a:prstGeom prst="star4">
            <a:avLst>
              <a:gd fmla="val 12500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Рыба со сплошной заливкой" id="438" name="Google Shape;4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84135" y="2907817"/>
            <a:ext cx="734291" cy="7342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Весы правосудия со сплошной заливкой" id="439" name="Google Shape;43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17892" y="0"/>
            <a:ext cx="574360" cy="543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раб со сплошной заливкой" id="440" name="Google Shape;44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46182" y="6248012"/>
            <a:ext cx="614768" cy="603413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12"/>
          <p:cNvSpPr/>
          <p:nvPr/>
        </p:nvSpPr>
        <p:spPr>
          <a:xfrm>
            <a:off x="0" y="0"/>
            <a:ext cx="12292364" cy="6858000"/>
          </a:xfrm>
          <a:prstGeom prst="rect">
            <a:avLst/>
          </a:prstGeom>
          <a:gradFill>
            <a:gsLst>
              <a:gs pos="0">
                <a:srgbClr val="8D8B84"/>
              </a:gs>
              <a:gs pos="35000">
                <a:srgbClr val="CCC9BF"/>
              </a:gs>
              <a:gs pos="64000">
                <a:srgbClr val="F2EBD9"/>
              </a:gs>
              <a:gs pos="100000">
                <a:srgbClr val="F2EBD9"/>
              </a:gs>
            </a:gsLst>
            <a:lin ang="81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None/>
            </a:pPr>
            <a:r>
              <a:rPr lang="ru-RU" sz="1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2"/>
          <p:cNvSpPr/>
          <p:nvPr/>
        </p:nvSpPr>
        <p:spPr>
          <a:xfrm rot="5400000">
            <a:off x="4623588" y="3274963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0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2"/>
          <p:cNvSpPr/>
          <p:nvPr/>
        </p:nvSpPr>
        <p:spPr>
          <a:xfrm rot="5400000">
            <a:off x="4592415" y="1318971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0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2"/>
          <p:cNvSpPr/>
          <p:nvPr/>
        </p:nvSpPr>
        <p:spPr>
          <a:xfrm rot="5400000">
            <a:off x="4592415" y="5052747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0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2"/>
          <p:cNvSpPr/>
          <p:nvPr>
            <p:ph idx="2" type="pic"/>
          </p:nvPr>
        </p:nvSpPr>
        <p:spPr>
          <a:xfrm>
            <a:off x="-180108" y="0"/>
            <a:ext cx="3519054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446" name="Google Shape;446;p12"/>
          <p:cNvSpPr txBox="1"/>
          <p:nvPr/>
        </p:nvSpPr>
        <p:spPr>
          <a:xfrm>
            <a:off x="5704607" y="1084995"/>
            <a:ext cx="632459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Платный доступ к дополнительным функциям: полный результат астрологической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психологической совместимости, возможность просмотра полного профиля других пользователей, подписка на астропрогнозы. 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12"/>
          <p:cNvSpPr txBox="1"/>
          <p:nvPr/>
        </p:nvSpPr>
        <p:spPr>
          <a:xfrm>
            <a:off x="5704607" y="3217234"/>
            <a:ext cx="632459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Рекламные показы товаров и услуг, связанных со свиданиями: флористика, открытки, рестораны, кинотеатры, ювелирные магазины и др.</a:t>
            </a:r>
            <a:endParaRPr/>
          </a:p>
        </p:txBody>
      </p:sp>
      <p:sp>
        <p:nvSpPr>
          <p:cNvPr id="448" name="Google Shape;448;p12"/>
          <p:cNvSpPr txBox="1"/>
          <p:nvPr/>
        </p:nvSpPr>
        <p:spPr>
          <a:xfrm>
            <a:off x="5704607" y="4878258"/>
            <a:ext cx="632459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Онлайн-консультации астрологов и психологов в приложении. Взимание комиссии с платформы за каждую проведенную консультацию или платеж пользователя.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12"/>
          <p:cNvSpPr txBox="1"/>
          <p:nvPr/>
        </p:nvSpPr>
        <p:spPr>
          <a:xfrm>
            <a:off x="4738255" y="1365778"/>
            <a:ext cx="76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>
                <a:solidFill>
                  <a:srgbClr val="BA8556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1800">
              <a:solidFill>
                <a:srgbClr val="BA85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2"/>
          <p:cNvSpPr txBox="1"/>
          <p:nvPr/>
        </p:nvSpPr>
        <p:spPr>
          <a:xfrm>
            <a:off x="4738255" y="3274963"/>
            <a:ext cx="76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>
                <a:solidFill>
                  <a:srgbClr val="BA8556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5400">
              <a:solidFill>
                <a:srgbClr val="BA85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2"/>
          <p:cNvSpPr txBox="1"/>
          <p:nvPr/>
        </p:nvSpPr>
        <p:spPr>
          <a:xfrm>
            <a:off x="4738255" y="5047683"/>
            <a:ext cx="76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>
                <a:solidFill>
                  <a:srgbClr val="BA8556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5400">
              <a:solidFill>
                <a:srgbClr val="BA85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" name="Google Shape;45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-1302327" y="1122218"/>
            <a:ext cx="6858000" cy="4613563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12"/>
          <p:cNvSpPr/>
          <p:nvPr/>
        </p:nvSpPr>
        <p:spPr>
          <a:xfrm>
            <a:off x="11675917" y="6276006"/>
            <a:ext cx="270163" cy="276999"/>
          </a:xfrm>
          <a:prstGeom prst="star4">
            <a:avLst>
              <a:gd fmla="val 14792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2"/>
          <p:cNvSpPr/>
          <p:nvPr/>
        </p:nvSpPr>
        <p:spPr>
          <a:xfrm>
            <a:off x="11312313" y="6456499"/>
            <a:ext cx="270163" cy="276999"/>
          </a:xfrm>
          <a:prstGeom prst="star4">
            <a:avLst>
              <a:gd fmla="val 14792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2"/>
          <p:cNvSpPr/>
          <p:nvPr/>
        </p:nvSpPr>
        <p:spPr>
          <a:xfrm>
            <a:off x="11798297" y="5860507"/>
            <a:ext cx="270163" cy="276999"/>
          </a:xfrm>
          <a:prstGeom prst="star4">
            <a:avLst>
              <a:gd fmla="val 14792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5704607" y="198141"/>
            <a:ext cx="270163" cy="276999"/>
          </a:xfrm>
          <a:prstGeom prst="star4">
            <a:avLst>
              <a:gd fmla="val 14792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2"/>
          <p:cNvSpPr/>
          <p:nvPr/>
        </p:nvSpPr>
        <p:spPr>
          <a:xfrm>
            <a:off x="5254336" y="377888"/>
            <a:ext cx="270163" cy="276999"/>
          </a:xfrm>
          <a:prstGeom prst="star4">
            <a:avLst>
              <a:gd fmla="val 14792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2"/>
          <p:cNvSpPr/>
          <p:nvPr/>
        </p:nvSpPr>
        <p:spPr>
          <a:xfrm>
            <a:off x="4984173" y="664084"/>
            <a:ext cx="270163" cy="276999"/>
          </a:xfrm>
          <a:prstGeom prst="star4">
            <a:avLst>
              <a:gd fmla="val 14792" name="adj"/>
            </a:avLst>
          </a:prstGeom>
          <a:solidFill>
            <a:srgbClr val="DC9F06"/>
          </a:solidFill>
          <a:ln cap="flat" cmpd="sng" w="12700">
            <a:solidFill>
              <a:srgbClr val="DC9F0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gabidullin\Downloads\logo_KIU.png" id="459" name="Google Shape;45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67171" y="7024276"/>
            <a:ext cx="991193" cy="614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3"/>
          <p:cNvSpPr/>
          <p:nvPr/>
        </p:nvSpPr>
        <p:spPr>
          <a:xfrm rot="6920644">
            <a:off x="9036519" y="-541120"/>
            <a:ext cx="1911320" cy="1921443"/>
          </a:xfrm>
          <a:prstGeom prst="flowChartConnector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3"/>
          <p:cNvSpPr/>
          <p:nvPr/>
        </p:nvSpPr>
        <p:spPr>
          <a:xfrm rot="6920644">
            <a:off x="-322400" y="5268063"/>
            <a:ext cx="1911320" cy="1921443"/>
          </a:xfrm>
          <a:prstGeom prst="flowChartConnector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3"/>
          <p:cNvSpPr/>
          <p:nvPr/>
        </p:nvSpPr>
        <p:spPr>
          <a:xfrm>
            <a:off x="7871548" y="-73388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3"/>
          <p:cNvSpPr/>
          <p:nvPr/>
        </p:nvSpPr>
        <p:spPr>
          <a:xfrm>
            <a:off x="2554271" y="3187753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3"/>
          <p:cNvSpPr/>
          <p:nvPr/>
        </p:nvSpPr>
        <p:spPr>
          <a:xfrm>
            <a:off x="8814666" y="547433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3"/>
          <p:cNvSpPr/>
          <p:nvPr/>
        </p:nvSpPr>
        <p:spPr>
          <a:xfrm>
            <a:off x="5637675" y="128679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3"/>
          <p:cNvSpPr/>
          <p:nvPr/>
        </p:nvSpPr>
        <p:spPr>
          <a:xfrm>
            <a:off x="6584125" y="2253571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3"/>
          <p:cNvSpPr/>
          <p:nvPr/>
        </p:nvSpPr>
        <p:spPr>
          <a:xfrm>
            <a:off x="4444504" y="4152091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3"/>
          <p:cNvSpPr/>
          <p:nvPr/>
        </p:nvSpPr>
        <p:spPr>
          <a:xfrm>
            <a:off x="8404948" y="5598378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3"/>
          <p:cNvSpPr/>
          <p:nvPr/>
        </p:nvSpPr>
        <p:spPr>
          <a:xfrm>
            <a:off x="4023448" y="1959835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3"/>
          <p:cNvSpPr/>
          <p:nvPr/>
        </p:nvSpPr>
        <p:spPr>
          <a:xfrm>
            <a:off x="633260" y="5369850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3"/>
          <p:cNvSpPr/>
          <p:nvPr/>
        </p:nvSpPr>
        <p:spPr>
          <a:xfrm>
            <a:off x="841077" y="1485388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6" name="Google Shape;4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13"/>
          <p:cNvSpPr/>
          <p:nvPr/>
        </p:nvSpPr>
        <p:spPr>
          <a:xfrm>
            <a:off x="0" y="-20322"/>
            <a:ext cx="12192000" cy="6875391"/>
          </a:xfrm>
          <a:prstGeom prst="rect">
            <a:avLst/>
          </a:prstGeom>
          <a:solidFill>
            <a:schemeClr val="dk1">
              <a:alpha val="8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3"/>
          <p:cNvSpPr txBox="1"/>
          <p:nvPr/>
        </p:nvSpPr>
        <p:spPr>
          <a:xfrm>
            <a:off x="3048000" y="326511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3"/>
          <p:cNvSpPr txBox="1"/>
          <p:nvPr/>
        </p:nvSpPr>
        <p:spPr>
          <a:xfrm>
            <a:off x="615106" y="1400396"/>
            <a:ext cx="9645315" cy="43304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Предложена идея проекта и концепция ее реализации, сформулирована и проверена гипотеза о востребованности приложения,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инвесторам. 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Сформирована команда стартап-проекта.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Уровень готовности продукта TRL 2: разработана идея проекта и предложена концепция ее реализации. </a:t>
            </a:r>
            <a:endParaRPr sz="2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0" name="Google Shape;480;p13"/>
          <p:cNvSpPr txBox="1"/>
          <p:nvPr/>
        </p:nvSpPr>
        <p:spPr>
          <a:xfrm>
            <a:off x="615106" y="607199"/>
            <a:ext cx="610985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 cap="none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ТЕКУЩИЕ РЕЗУЛЬТАТЫ</a:t>
            </a:r>
            <a:endParaRPr b="1" sz="3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1" name="Google Shape;481;p13"/>
          <p:cNvSpPr/>
          <p:nvPr/>
        </p:nvSpPr>
        <p:spPr>
          <a:xfrm rot="2700000">
            <a:off x="10866374" y="5132924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01489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3"/>
          <p:cNvSpPr/>
          <p:nvPr/>
        </p:nvSpPr>
        <p:spPr>
          <a:xfrm rot="2700000">
            <a:off x="10826944" y="2975080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01489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3"/>
          <p:cNvSpPr/>
          <p:nvPr/>
        </p:nvSpPr>
        <p:spPr>
          <a:xfrm rot="2700000">
            <a:off x="10826945" y="817237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01489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3"/>
          <p:cNvSpPr/>
          <p:nvPr/>
        </p:nvSpPr>
        <p:spPr>
          <a:xfrm rot="2700000">
            <a:off x="11071540" y="1061833"/>
            <a:ext cx="418648" cy="418648"/>
          </a:xfrm>
          <a:prstGeom prst="roundRect">
            <a:avLst>
              <a:gd fmla="val 11934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3"/>
          <p:cNvSpPr/>
          <p:nvPr/>
        </p:nvSpPr>
        <p:spPr>
          <a:xfrm rot="2700000">
            <a:off x="11110970" y="5377519"/>
            <a:ext cx="418648" cy="418648"/>
          </a:xfrm>
          <a:prstGeom prst="roundRect">
            <a:avLst>
              <a:gd fmla="val 11934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3"/>
          <p:cNvSpPr/>
          <p:nvPr/>
        </p:nvSpPr>
        <p:spPr>
          <a:xfrm rot="2700000">
            <a:off x="11071539" y="3240458"/>
            <a:ext cx="418648" cy="418648"/>
          </a:xfrm>
          <a:prstGeom prst="roundRect">
            <a:avLst>
              <a:gd fmla="val 11934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Краб со сплошной заливкой" id="487" name="Google Shape;4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62124" y="3142398"/>
            <a:ext cx="614768" cy="603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Весы правосудия со сплошной заливкой" id="488" name="Google Shape;48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1963" y="5339322"/>
            <a:ext cx="574360" cy="543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ыба со сплошной заливкой" id="489" name="Google Shape;48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13720" y="952350"/>
            <a:ext cx="734291" cy="734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EE0FE">
            <a:alpha val="46666"/>
          </a:srgbClr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олнце" id="495" name="Google Shape;4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62444" y="7579551"/>
            <a:ext cx="1640837" cy="16408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уна" id="496" name="Google Shape;49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6873" y="6232790"/>
            <a:ext cx="958536" cy="2576056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14"/>
          <p:cNvSpPr/>
          <p:nvPr/>
        </p:nvSpPr>
        <p:spPr>
          <a:xfrm rot="6920644">
            <a:off x="5946472" y="3071678"/>
            <a:ext cx="1911320" cy="1921443"/>
          </a:xfrm>
          <a:prstGeom prst="flowChartConnector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4"/>
          <p:cNvSpPr/>
          <p:nvPr/>
        </p:nvSpPr>
        <p:spPr>
          <a:xfrm rot="6920644">
            <a:off x="283602" y="879639"/>
            <a:ext cx="1911320" cy="1921443"/>
          </a:xfrm>
          <a:prstGeom prst="flowChartConnector">
            <a:avLst/>
          </a:prstGeom>
          <a:solidFill>
            <a:srgbClr val="7DBDFE">
              <a:alpha val="6784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Admin\Desktop\яя.png" id="499" name="Google Shape;4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9283" y="-293511"/>
            <a:ext cx="4588345" cy="4694145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14"/>
          <p:cNvSpPr txBox="1"/>
          <p:nvPr/>
        </p:nvSpPr>
        <p:spPr>
          <a:xfrm>
            <a:off x="616527" y="163670"/>
            <a:ext cx="1095894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Команда</a:t>
            </a:r>
            <a:br>
              <a:rPr b="1" lang="ru-RU" sz="3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b="1" sz="3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C:\Users\Admin\Desktop\софа.png" id="501" name="Google Shape;501;p14"/>
          <p:cNvPicPr preferRelativeResize="0"/>
          <p:nvPr/>
        </p:nvPicPr>
        <p:blipFill rotWithShape="1">
          <a:blip r:embed="rId6">
            <a:alphaModFix/>
          </a:blip>
          <a:srcRect b="11462" l="0" r="0" t="0"/>
          <a:stretch/>
        </p:blipFill>
        <p:spPr>
          <a:xfrm>
            <a:off x="7834482" y="523502"/>
            <a:ext cx="4299795" cy="38069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esktop\злата.png" id="502" name="Google Shape;502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01811" y="0"/>
            <a:ext cx="4057649" cy="4330435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4"/>
          <p:cNvSpPr txBox="1"/>
          <p:nvPr/>
        </p:nvSpPr>
        <p:spPr>
          <a:xfrm>
            <a:off x="658365" y="4497028"/>
            <a:ext cx="314151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369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Алина Гарифуллина</a:t>
            </a:r>
            <a:endParaRPr b="1" sz="2000">
              <a:solidFill>
                <a:srgbClr val="00369B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04" name="Google Shape;504;p14"/>
          <p:cNvSpPr txBox="1"/>
          <p:nvPr/>
        </p:nvSpPr>
        <p:spPr>
          <a:xfrm>
            <a:off x="4910411" y="4493737"/>
            <a:ext cx="268085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369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Злата Леонтьева</a:t>
            </a:r>
            <a:endParaRPr b="1" sz="2000">
              <a:solidFill>
                <a:srgbClr val="00369B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05" name="Google Shape;505;p14"/>
          <p:cNvSpPr txBox="1"/>
          <p:nvPr/>
        </p:nvSpPr>
        <p:spPr>
          <a:xfrm>
            <a:off x="8701792" y="4489330"/>
            <a:ext cx="336665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3F9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Софья Мутовкина</a:t>
            </a:r>
            <a:endParaRPr b="1" sz="2000">
              <a:solidFill>
                <a:srgbClr val="003F9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06" name="Google Shape;506;p14"/>
          <p:cNvSpPr txBox="1"/>
          <p:nvPr/>
        </p:nvSpPr>
        <p:spPr>
          <a:xfrm>
            <a:off x="621948" y="5345447"/>
            <a:ext cx="314151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853"/>
              </a:buClr>
              <a:buSzPts val="1400"/>
              <a:buFont typeface="Montserrat Medium"/>
              <a:buNone/>
            </a:pPr>
            <a:r>
              <a:rPr lang="ru-RU" sz="1400">
                <a:solidFill>
                  <a:srgbClr val="1B285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Создание и реализация стратегии развития продукта. Организация и контроль работы команды. </a:t>
            </a:r>
            <a:endParaRPr/>
          </a:p>
        </p:txBody>
      </p:sp>
      <p:sp>
        <p:nvSpPr>
          <p:cNvPr id="507" name="Google Shape;507;p14"/>
          <p:cNvSpPr txBox="1"/>
          <p:nvPr/>
        </p:nvSpPr>
        <p:spPr>
          <a:xfrm>
            <a:off x="4091261" y="5337559"/>
            <a:ext cx="3896590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853"/>
              </a:buClr>
              <a:buSzPts val="1400"/>
              <a:buFont typeface="Montserrat Medium"/>
              <a:buNone/>
            </a:pPr>
            <a:r>
              <a:rPr lang="ru-RU" sz="1400">
                <a:solidFill>
                  <a:srgbClr val="1B285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Составление перечня ценных для потребителя характеристик продукта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853"/>
              </a:buClr>
              <a:buSzPts val="1400"/>
              <a:buFont typeface="Montserrat Medium"/>
              <a:buNone/>
            </a:pPr>
            <a:r>
              <a:rPr lang="ru-RU" sz="1400">
                <a:solidFill>
                  <a:srgbClr val="1B285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Исследование рынка и активности имеющихся на нем конкурентов. Разработка каналов продвижения</a:t>
            </a:r>
            <a:endParaRPr/>
          </a:p>
        </p:txBody>
      </p:sp>
      <p:sp>
        <p:nvSpPr>
          <p:cNvPr id="508" name="Google Shape;508;p14"/>
          <p:cNvSpPr txBox="1"/>
          <p:nvPr/>
        </p:nvSpPr>
        <p:spPr>
          <a:xfrm>
            <a:off x="8315646" y="5445280"/>
            <a:ext cx="378142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853"/>
              </a:buClr>
              <a:buSzPts val="1400"/>
              <a:buFont typeface="Montserrat Medium"/>
              <a:buNone/>
            </a:pPr>
            <a:r>
              <a:rPr lang="ru-RU" sz="1400">
                <a:solidFill>
                  <a:srgbClr val="1B285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работа с командой разработчиков,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853"/>
              </a:buClr>
              <a:buSzPts val="1400"/>
              <a:buFont typeface="Montserrat Medium"/>
              <a:buNone/>
            </a:pPr>
            <a:r>
              <a:rPr lang="ru-RU" sz="1400">
                <a:solidFill>
                  <a:srgbClr val="1B285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получение обратной связи от пользователей, работа над введением новых функций</a:t>
            </a:r>
            <a:endParaRPr/>
          </a:p>
        </p:txBody>
      </p:sp>
      <p:sp>
        <p:nvSpPr>
          <p:cNvPr id="509" name="Google Shape;509;p14"/>
          <p:cNvSpPr txBox="1"/>
          <p:nvPr/>
        </p:nvSpPr>
        <p:spPr>
          <a:xfrm>
            <a:off x="1751575" y="4967337"/>
            <a:ext cx="13715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accent5"/>
                </a:solidFill>
                <a:latin typeface="Arial Black"/>
                <a:ea typeface="Arial Black"/>
                <a:cs typeface="Arial Black"/>
                <a:sym typeface="Arial Black"/>
              </a:rPr>
              <a:t>СЕО</a:t>
            </a:r>
            <a:endParaRPr sz="18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4"/>
          <p:cNvSpPr txBox="1"/>
          <p:nvPr/>
        </p:nvSpPr>
        <p:spPr>
          <a:xfrm>
            <a:off x="5045491" y="4942061"/>
            <a:ext cx="20573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МАРКЕТОЛОГ</a:t>
            </a:r>
            <a:endParaRPr sz="18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4"/>
          <p:cNvSpPr txBox="1"/>
          <p:nvPr/>
        </p:nvSpPr>
        <p:spPr>
          <a:xfrm>
            <a:off x="8758237" y="4944067"/>
            <a:ext cx="73359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ПРОДАКТ-МЕНЕДЖЕР</a:t>
            </a:r>
            <a:endParaRPr/>
          </a:p>
        </p:txBody>
      </p:sp>
      <p:sp>
        <p:nvSpPr>
          <p:cNvPr id="512" name="Google Shape;512;p14"/>
          <p:cNvSpPr/>
          <p:nvPr/>
        </p:nvSpPr>
        <p:spPr>
          <a:xfrm>
            <a:off x="235527" y="445762"/>
            <a:ext cx="415635" cy="482493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285BB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14"/>
          <p:cNvSpPr/>
          <p:nvPr/>
        </p:nvSpPr>
        <p:spPr>
          <a:xfrm>
            <a:off x="3272978" y="6283987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4"/>
          <p:cNvSpPr/>
          <p:nvPr/>
        </p:nvSpPr>
        <p:spPr>
          <a:xfrm>
            <a:off x="7715955" y="3187753"/>
            <a:ext cx="271896" cy="400574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285BB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4"/>
          <p:cNvSpPr/>
          <p:nvPr/>
        </p:nvSpPr>
        <p:spPr>
          <a:xfrm>
            <a:off x="11513992" y="115804"/>
            <a:ext cx="610900" cy="750083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285BB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4"/>
          <p:cNvSpPr/>
          <p:nvPr/>
        </p:nvSpPr>
        <p:spPr>
          <a:xfrm>
            <a:off x="352265" y="3423233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4"/>
          <p:cNvSpPr/>
          <p:nvPr/>
        </p:nvSpPr>
        <p:spPr>
          <a:xfrm>
            <a:off x="8493974" y="980973"/>
            <a:ext cx="415635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4"/>
          <p:cNvSpPr/>
          <p:nvPr/>
        </p:nvSpPr>
        <p:spPr>
          <a:xfrm>
            <a:off x="3434024" y="1924377"/>
            <a:ext cx="350844" cy="482493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037AB3"/>
              </a:gs>
              <a:gs pos="48000">
                <a:srgbClr val="1AB2FA"/>
              </a:gs>
              <a:gs pos="100000">
                <a:srgbClr val="70CFFD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4"/>
          <p:cNvSpPr/>
          <p:nvPr/>
        </p:nvSpPr>
        <p:spPr>
          <a:xfrm>
            <a:off x="11842445" y="6471794"/>
            <a:ext cx="271896" cy="400574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285BB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F96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855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5"/>
          <p:cNvSpPr/>
          <p:nvPr/>
        </p:nvSpPr>
        <p:spPr>
          <a:xfrm>
            <a:off x="-13855" y="-73295"/>
            <a:ext cx="12496799" cy="7037843"/>
          </a:xfrm>
          <a:prstGeom prst="rect">
            <a:avLst/>
          </a:prstGeom>
          <a:solidFill>
            <a:srgbClr val="172144">
              <a:alpha val="9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5"/>
          <p:cNvSpPr txBox="1"/>
          <p:nvPr/>
        </p:nvSpPr>
        <p:spPr>
          <a:xfrm>
            <a:off x="-2273215" y="402247"/>
            <a:ext cx="109728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Планы развития</a:t>
            </a:r>
            <a:endParaRPr/>
          </a:p>
        </p:txBody>
      </p:sp>
      <p:sp>
        <p:nvSpPr>
          <p:cNvPr id="528" name="Google Shape;528;p15"/>
          <p:cNvSpPr txBox="1"/>
          <p:nvPr/>
        </p:nvSpPr>
        <p:spPr>
          <a:xfrm>
            <a:off x="286192" y="1325137"/>
            <a:ext cx="7708097" cy="49525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Регистрация ИП с ОКВЭД 63.11 “Деятельность по обработке данных, предоставление услуг по размещению информации и связанная с этим деятельность”;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Формирование команды для создания приложения, обучения нейросети, поддержки серверной инфраструктуры для обработки и хранения пользовательских данных;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Составление технического задания для описания функциональности и дизайна будущего приложения;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 кроссплатформенного приложения. 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Запуск рекламной кампании для привлечения пользователей, через таргетированную рекламу и блогеров;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Работа по привлечению партнеров: к которым можно отнести практикующих психологов и астрологов, владельцев кинотеатров, ресторанов, кафе, флористов, организаторов мероприятий.</a:t>
            </a:r>
            <a:endParaRPr sz="1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84150" lvl="0" marL="28575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29" name="Google Shape;529;p15"/>
          <p:cNvSpPr/>
          <p:nvPr/>
        </p:nvSpPr>
        <p:spPr>
          <a:xfrm rot="5400000">
            <a:off x="3186185" y="5297697"/>
            <a:ext cx="54000" cy="4656555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5"/>
          <p:cNvSpPr/>
          <p:nvPr/>
        </p:nvSpPr>
        <p:spPr>
          <a:xfrm rot="5400000">
            <a:off x="3310876" y="4701466"/>
            <a:ext cx="54000" cy="4656555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5"/>
          <p:cNvSpPr/>
          <p:nvPr/>
        </p:nvSpPr>
        <p:spPr>
          <a:xfrm rot="5400000">
            <a:off x="3400930" y="5125953"/>
            <a:ext cx="54000" cy="4656555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5"/>
          <p:cNvSpPr/>
          <p:nvPr/>
        </p:nvSpPr>
        <p:spPr>
          <a:xfrm rot="6920644">
            <a:off x="8382452" y="311113"/>
            <a:ext cx="1987350" cy="2028048"/>
          </a:xfrm>
          <a:prstGeom prst="flowChartConnector">
            <a:avLst/>
          </a:prstGeom>
          <a:gradFill>
            <a:gsLst>
              <a:gs pos="0">
                <a:srgbClr val="0F162D"/>
              </a:gs>
              <a:gs pos="48000">
                <a:srgbClr val="19254C"/>
              </a:gs>
              <a:gs pos="100000">
                <a:srgbClr val="405CC0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5"/>
          <p:cNvSpPr/>
          <p:nvPr/>
        </p:nvSpPr>
        <p:spPr>
          <a:xfrm rot="6920644">
            <a:off x="9919651" y="1850231"/>
            <a:ext cx="1911320" cy="1921443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Луна" id="534" name="Google Shape;53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17323" y="622326"/>
            <a:ext cx="2347188" cy="23471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ердце со сплошной заливкой" id="535" name="Google Shape;53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2144" y="693439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олнце" id="536" name="Google Shape;53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11767" y="3303122"/>
            <a:ext cx="2808878" cy="280887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15"/>
          <p:cNvSpPr/>
          <p:nvPr/>
        </p:nvSpPr>
        <p:spPr>
          <a:xfrm>
            <a:off x="5644284" y="304114"/>
            <a:ext cx="451716" cy="433804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999934"/>
              </a:gs>
              <a:gs pos="50000">
                <a:srgbClr val="DEDE4B"/>
              </a:gs>
              <a:gs pos="100000">
                <a:srgbClr val="FFFF5A"/>
              </a:gs>
            </a:gsLst>
            <a:lin ang="0" scaled="0"/>
          </a:gradFill>
          <a:ln cap="flat" cmpd="sng" w="12700">
            <a:solidFill>
              <a:srgbClr val="F2A2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5"/>
          <p:cNvSpPr/>
          <p:nvPr/>
        </p:nvSpPr>
        <p:spPr>
          <a:xfrm>
            <a:off x="11526483" y="201827"/>
            <a:ext cx="348017" cy="386830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999934"/>
              </a:gs>
              <a:gs pos="50000">
                <a:srgbClr val="DEDE4B"/>
              </a:gs>
              <a:gs pos="100000">
                <a:srgbClr val="FFFF5A"/>
              </a:gs>
            </a:gsLst>
            <a:lin ang="0" scaled="0"/>
          </a:gradFill>
          <a:ln cap="flat" cmpd="sng" w="12700">
            <a:solidFill>
              <a:srgbClr val="F2A2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15"/>
          <p:cNvSpPr/>
          <p:nvPr/>
        </p:nvSpPr>
        <p:spPr>
          <a:xfrm>
            <a:off x="11164511" y="4742085"/>
            <a:ext cx="257992" cy="184782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999934"/>
              </a:gs>
              <a:gs pos="50000">
                <a:srgbClr val="DEDE4B"/>
              </a:gs>
              <a:gs pos="100000">
                <a:srgbClr val="FFFF5A"/>
              </a:gs>
            </a:gsLst>
            <a:lin ang="0" scaled="0"/>
          </a:gradFill>
          <a:ln cap="flat" cmpd="sng" w="12700">
            <a:solidFill>
              <a:srgbClr val="F2A2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15"/>
          <p:cNvSpPr/>
          <p:nvPr/>
        </p:nvSpPr>
        <p:spPr>
          <a:xfrm>
            <a:off x="9784238" y="6071910"/>
            <a:ext cx="379020" cy="369565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999934"/>
              </a:gs>
              <a:gs pos="50000">
                <a:srgbClr val="DEDE4B"/>
              </a:gs>
              <a:gs pos="100000">
                <a:srgbClr val="FFFF5A"/>
              </a:gs>
            </a:gsLst>
            <a:lin ang="0" scaled="0"/>
          </a:gradFill>
          <a:ln cap="flat" cmpd="sng" w="12700">
            <a:solidFill>
              <a:srgbClr val="F2A2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5"/>
          <p:cNvSpPr/>
          <p:nvPr/>
        </p:nvSpPr>
        <p:spPr>
          <a:xfrm>
            <a:off x="8331276" y="3080251"/>
            <a:ext cx="284975" cy="303650"/>
          </a:xfrm>
          <a:prstGeom prst="star4">
            <a:avLst>
              <a:gd fmla="val 12500" name="adj"/>
            </a:avLst>
          </a:prstGeom>
          <a:gradFill>
            <a:gsLst>
              <a:gs pos="0">
                <a:srgbClr val="999934"/>
              </a:gs>
              <a:gs pos="50000">
                <a:srgbClr val="DEDE4B"/>
              </a:gs>
              <a:gs pos="100000">
                <a:srgbClr val="FFFF5A"/>
              </a:gs>
            </a:gsLst>
            <a:lin ang="0" scaled="0"/>
          </a:gradFill>
          <a:ln cap="flat" cmpd="sng" w="12700">
            <a:solidFill>
              <a:srgbClr val="F2A2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046" y="-46424"/>
            <a:ext cx="1495262" cy="1564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6"/>
          <p:cNvSpPr/>
          <p:nvPr/>
        </p:nvSpPr>
        <p:spPr>
          <a:xfrm>
            <a:off x="0" y="0"/>
            <a:ext cx="12192000" cy="7037843"/>
          </a:xfrm>
          <a:prstGeom prst="rect">
            <a:avLst/>
          </a:prstGeom>
          <a:solidFill>
            <a:schemeClr val="dk1">
              <a:alpha val="9176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16"/>
          <p:cNvSpPr txBox="1"/>
          <p:nvPr/>
        </p:nvSpPr>
        <p:spPr>
          <a:xfrm>
            <a:off x="5445946" y="1329190"/>
            <a:ext cx="5899121" cy="4520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Первоначальные инвестиции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6 500 000 руб.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Прогнозируемая выручка в первый год </a:t>
            </a:r>
            <a:endParaRPr b="1" sz="1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33 350 000 руб.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Чистая прибыль в первый год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15 370 000 руб.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Срок окупаемости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5 месяцев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Рентабельность инвестиций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299%</a:t>
            </a:r>
            <a:endParaRPr/>
          </a:p>
          <a:p>
            <a:pPr indent="-1714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1" name="Google Shape;551;p16"/>
          <p:cNvSpPr/>
          <p:nvPr/>
        </p:nvSpPr>
        <p:spPr>
          <a:xfrm flipH="1">
            <a:off x="5294481" y="535196"/>
            <a:ext cx="53747" cy="5607764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6"/>
          <p:cNvSpPr/>
          <p:nvPr/>
        </p:nvSpPr>
        <p:spPr>
          <a:xfrm>
            <a:off x="11636249" y="516753"/>
            <a:ext cx="53748" cy="5607764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6"/>
          <p:cNvSpPr/>
          <p:nvPr/>
        </p:nvSpPr>
        <p:spPr>
          <a:xfrm flipH="1" rot="5400000">
            <a:off x="8469380" y="-2703864"/>
            <a:ext cx="45719" cy="6395518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6"/>
          <p:cNvSpPr/>
          <p:nvPr/>
        </p:nvSpPr>
        <p:spPr>
          <a:xfrm flipH="1" rot="5400000">
            <a:off x="8457718" y="2925972"/>
            <a:ext cx="69037" cy="639552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5" name="Google Shape;555;p1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13200" r="13199" t="0"/>
          <a:stretch/>
        </p:blipFill>
        <p:spPr>
          <a:xfrm>
            <a:off x="-1230235" y="515968"/>
            <a:ext cx="6096001" cy="5607764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711200" sx="94000" rotWithShape="0" algn="r" dir="10800000" dist="863600" sy="94000">
              <a:srgbClr val="00369B">
                <a:alpha val="62745"/>
              </a:srgbClr>
            </a:outerShdw>
          </a:effectLst>
        </p:spPr>
      </p:pic>
      <p:sp>
        <p:nvSpPr>
          <p:cNvPr id="556" name="Google Shape;556;p16"/>
          <p:cNvSpPr/>
          <p:nvPr/>
        </p:nvSpPr>
        <p:spPr>
          <a:xfrm rot="5400000">
            <a:off x="11703033" y="2032794"/>
            <a:ext cx="574870" cy="353974"/>
          </a:xfrm>
          <a:prstGeom prst="roundRect">
            <a:avLst>
              <a:gd fmla="val 11934" name="adj"/>
            </a:avLst>
          </a:prstGeom>
          <a:solidFill>
            <a:srgbClr val="002060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6"/>
          <p:cNvSpPr/>
          <p:nvPr/>
        </p:nvSpPr>
        <p:spPr>
          <a:xfrm>
            <a:off x="5708542" y="735982"/>
            <a:ext cx="574870" cy="353974"/>
          </a:xfrm>
          <a:prstGeom prst="roundRect">
            <a:avLst>
              <a:gd fmla="val 11934" name="adj"/>
            </a:avLst>
          </a:prstGeom>
          <a:solidFill>
            <a:srgbClr val="002060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6"/>
          <p:cNvSpPr/>
          <p:nvPr/>
        </p:nvSpPr>
        <p:spPr>
          <a:xfrm>
            <a:off x="219416" y="6395641"/>
            <a:ext cx="574870" cy="353974"/>
          </a:xfrm>
          <a:prstGeom prst="roundRect">
            <a:avLst>
              <a:gd fmla="val 11934" name="adj"/>
            </a:avLst>
          </a:prstGeom>
          <a:solidFill>
            <a:srgbClr val="002060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6"/>
          <p:cNvSpPr/>
          <p:nvPr/>
        </p:nvSpPr>
        <p:spPr>
          <a:xfrm>
            <a:off x="11245314" y="6338094"/>
            <a:ext cx="574870" cy="353974"/>
          </a:xfrm>
          <a:prstGeom prst="roundRect">
            <a:avLst>
              <a:gd fmla="val 11934" name="adj"/>
            </a:avLst>
          </a:prstGeom>
          <a:solidFill>
            <a:srgbClr val="002060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6"/>
          <p:cNvSpPr/>
          <p:nvPr/>
        </p:nvSpPr>
        <p:spPr>
          <a:xfrm rot="2700000">
            <a:off x="5016608" y="610773"/>
            <a:ext cx="631008" cy="631008"/>
          </a:xfrm>
          <a:prstGeom prst="roundRect">
            <a:avLst>
              <a:gd fmla="val 6693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1" name="Google Shape;56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980535">
            <a:off x="4925775" y="960289"/>
            <a:ext cx="823391" cy="81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7"/>
          <p:cNvSpPr/>
          <p:nvPr/>
        </p:nvSpPr>
        <p:spPr>
          <a:xfrm>
            <a:off x="-100364" y="0"/>
            <a:ext cx="12292364" cy="6848392"/>
          </a:xfrm>
          <a:prstGeom prst="rect">
            <a:avLst/>
          </a:prstGeom>
          <a:solidFill>
            <a:srgbClr val="F7F6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7"/>
          <p:cNvSpPr txBox="1"/>
          <p:nvPr/>
        </p:nvSpPr>
        <p:spPr>
          <a:xfrm>
            <a:off x="495300" y="1644136"/>
            <a:ext cx="74676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Спасибо!</a:t>
            </a:r>
            <a:endParaRPr/>
          </a:p>
        </p:txBody>
      </p:sp>
      <p:cxnSp>
        <p:nvCxnSpPr>
          <p:cNvPr id="569" name="Google Shape;569;p17"/>
          <p:cNvCxnSpPr/>
          <p:nvPr/>
        </p:nvCxnSpPr>
        <p:spPr>
          <a:xfrm>
            <a:off x="0" y="2832100"/>
            <a:ext cx="4419600" cy="0"/>
          </a:xfrm>
          <a:prstGeom prst="straightConnector1">
            <a:avLst/>
          </a:prstGeom>
          <a:noFill/>
          <a:ln cap="flat" cmpd="sng" w="127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70" name="Google Shape;570;p17"/>
          <p:cNvSpPr txBox="1"/>
          <p:nvPr/>
        </p:nvSpPr>
        <p:spPr>
          <a:xfrm>
            <a:off x="495300" y="3466067"/>
            <a:ext cx="6146800" cy="1614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1B1B1B"/>
                </a:solidFill>
                <a:latin typeface="Arial Black"/>
                <a:ea typeface="Arial Black"/>
                <a:cs typeface="Arial Black"/>
                <a:sym typeface="Arial Black"/>
              </a:rPr>
              <a:t>КОНТАКТЫ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8 9867174528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email: lina.garifullina.05@mail.ru</a:t>
            </a:r>
            <a:endParaRPr/>
          </a:p>
        </p:txBody>
      </p:sp>
      <p:sp>
        <p:nvSpPr>
          <p:cNvPr id="571" name="Google Shape;571;p17"/>
          <p:cNvSpPr/>
          <p:nvPr/>
        </p:nvSpPr>
        <p:spPr>
          <a:xfrm rot="2700000">
            <a:off x="5686747" y="3254290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7"/>
          <p:cNvSpPr/>
          <p:nvPr/>
        </p:nvSpPr>
        <p:spPr>
          <a:xfrm rot="2700000">
            <a:off x="7423058" y="5049071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7"/>
          <p:cNvSpPr/>
          <p:nvPr/>
        </p:nvSpPr>
        <p:spPr>
          <a:xfrm rot="2700000">
            <a:off x="6542269" y="4150652"/>
            <a:ext cx="907840" cy="907840"/>
          </a:xfrm>
          <a:prstGeom prst="roundRect">
            <a:avLst>
              <a:gd fmla="val 11934" name="adj"/>
            </a:avLst>
          </a:prstGeom>
          <a:solidFill>
            <a:srgbClr val="56C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7"/>
          <p:cNvSpPr/>
          <p:nvPr/>
        </p:nvSpPr>
        <p:spPr>
          <a:xfrm rot="2700000">
            <a:off x="8439163" y="4213131"/>
            <a:ext cx="753342" cy="753342"/>
          </a:xfrm>
          <a:prstGeom prst="roundRect">
            <a:avLst>
              <a:gd fmla="val 6693" name="adj"/>
            </a:avLst>
          </a:prstGeom>
          <a:noFill/>
          <a:ln cap="flat" cmpd="sng" w="38100">
            <a:solidFill>
              <a:srgbClr val="56C2F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5" name="Google Shape;57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7685" y="2063715"/>
            <a:ext cx="5606008" cy="1895500"/>
          </a:xfrm>
          <a:prstGeom prst="rect">
            <a:avLst/>
          </a:prstGeom>
          <a:noFill/>
          <a:ln>
            <a:noFill/>
          </a:ln>
          <a:effectLst>
            <a:outerShdw blurRad="76200" sx="103000" rotWithShape="0" algn="ctr" dir="4260000" dist="50800" sy="103000">
              <a:schemeClr val="lt1"/>
            </a:outerShdw>
          </a:effectLst>
        </p:spPr>
      </p:pic>
      <p:sp>
        <p:nvSpPr>
          <p:cNvPr id="576" name="Google Shape;576;p17"/>
          <p:cNvSpPr/>
          <p:nvPr/>
        </p:nvSpPr>
        <p:spPr>
          <a:xfrm flipH="1" rot="-8278472">
            <a:off x="5774806" y="3377959"/>
            <a:ext cx="765285" cy="709337"/>
          </a:xfrm>
          <a:prstGeom prst="chevron">
            <a:avLst>
              <a:gd fmla="val 50000" name="adj"/>
            </a:avLst>
          </a:pr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7"/>
          <p:cNvSpPr/>
          <p:nvPr/>
        </p:nvSpPr>
        <p:spPr>
          <a:xfrm rot="2700000">
            <a:off x="7624747" y="5261110"/>
            <a:ext cx="504461" cy="483764"/>
          </a:xfrm>
          <a:prstGeom prst="roundRect">
            <a:avLst>
              <a:gd fmla="val 11934" name="adj"/>
            </a:avLst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2_Office Theme">
  <a:themeElements>
    <a:clrScheme name="Nova">
      <a:dk1>
        <a:srgbClr val="172144"/>
      </a:dk1>
      <a:lt1>
        <a:srgbClr val="FFFFFF"/>
      </a:lt1>
      <a:dk2>
        <a:srgbClr val="D4F579"/>
      </a:dk2>
      <a:lt2>
        <a:srgbClr val="40D492"/>
      </a:lt2>
      <a:accent1>
        <a:srgbClr val="3BC8F1"/>
      </a:accent1>
      <a:accent2>
        <a:srgbClr val="6070FF"/>
      </a:accent2>
      <a:accent3>
        <a:srgbClr val="FA3585"/>
      </a:accent3>
      <a:accent4>
        <a:srgbClr val="E9474E"/>
      </a:accent4>
      <a:accent5>
        <a:srgbClr val="F7C83B"/>
      </a:accent5>
      <a:accent6>
        <a:srgbClr val="FF8E38"/>
      </a:accent6>
      <a:hlink>
        <a:srgbClr val="2F8299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2021-01-26T07:23:53Z</dcterms:created>
  <dc:creator>Ким Воронин</dc:creator>
</cp:coreProperties>
</file>