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48" r:id="rId1"/>
  </p:sldMasterIdLst>
  <p:notesMasterIdLst>
    <p:notesMasterId r:id="rId15"/>
  </p:notesMasterIdLst>
  <p:sldIdLst>
    <p:sldId id="256" r:id="rId2"/>
    <p:sldId id="257" r:id="rId3"/>
    <p:sldId id="280" r:id="rId4"/>
    <p:sldId id="258" r:id="rId5"/>
    <p:sldId id="259" r:id="rId6"/>
    <p:sldId id="279" r:id="rId7"/>
    <p:sldId id="281" r:id="rId8"/>
    <p:sldId id="260" r:id="rId9"/>
    <p:sldId id="283" r:id="rId10"/>
    <p:sldId id="262" r:id="rId11"/>
    <p:sldId id="263" r:id="rId12"/>
    <p:sldId id="264" r:id="rId13"/>
    <p:sldId id="265" r:id="rId14"/>
  </p:sldIdLst>
  <p:sldSz cx="12192000" cy="6858000"/>
  <p:notesSz cx="12192000" cy="6858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2795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GoogleSlidesCustomDataVersion2">
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r:id="rId27" roundtripDataSignature="AMtx7mhBby0mNCCrxUDzejBZb2rv+0LBhw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563C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7A90DF80-FBCB-4D37-9B05-28895064D465}">
  <a:tblStyle styleId="{7A90DF80-FBCB-4D37-9B05-28895064D465}" styleName="Table_0">
    <a:wholeTbl>
      <a:tcTxStyle b="off" i="off">
        <a:font>
          <a:latin typeface="Gilroy"/>
          <a:ea typeface="Gilroy"/>
          <a:cs typeface="Gilroy"/>
        </a:font>
        <a:schemeClr val="dk1"/>
      </a:tcTxStyle>
      <a:tcStyle>
        <a:tcBdr>
          <a:left>
            <a:ln w="12700" cap="flat" cmpd="sng">
              <a:solidFill>
                <a:schemeClr val="accent5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12700" cap="flat" cmpd="sng">
              <a:solidFill>
                <a:schemeClr val="accent5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12700" cap="flat" cmpd="sng">
              <a:solidFill>
                <a:schemeClr val="accent5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12700" cap="flat" cmpd="sng">
              <a:solidFill>
                <a:schemeClr val="accent5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12700" cap="flat" cmpd="sng">
              <a:solidFill>
                <a:schemeClr val="accent5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000000">
                  <a:alpha val="0"/>
                </a:srgbClr>
              </a:solidFill>
              <a:prstDash val="solid"/>
              <a:round/>
              <a:headEnd type="none" w="sm" len="sm"/>
              <a:tailEnd type="none" w="sm" len="sm"/>
            </a:ln>
          </a:insideV>
        </a:tcBdr>
        <a:fill>
          <a:solidFill>
            <a:schemeClr val="lt1"/>
          </a:solidFill>
        </a:fill>
      </a:tcStyle>
    </a:wholeTbl>
    <a:band1H>
      <a:tcTxStyle/>
      <a:tcStyle>
        <a:tcBdr/>
        <a:fill>
          <a:solidFill>
            <a:srgbClr val="F2F8F9"/>
          </a:solidFill>
        </a:fill>
      </a:tcStyle>
    </a:band1H>
    <a:band2H>
      <a:tcTxStyle/>
      <a:tcStyle>
        <a:tcBdr/>
      </a:tcStyle>
    </a:band2H>
    <a:band1V>
      <a:tcTxStyle/>
      <a:tcStyle>
        <a:tcBdr/>
        <a:fill>
          <a:solidFill>
            <a:srgbClr val="F2F8F9"/>
          </a:solidFill>
        </a:fill>
      </a:tcStyle>
    </a:band1V>
    <a:band2V>
      <a:tcTxStyle/>
      <a:tcStyle>
        <a:tcBdr/>
      </a:tcStyle>
    </a:band2V>
    <a:lastCol>
      <a:tcTxStyle b="on" i="off"/>
      <a:tcStyle>
        <a:tcBdr/>
      </a:tcStyle>
    </a:lastCol>
    <a:firstCol>
      <a:tcTxStyle b="on" i="off"/>
      <a:tcStyle>
        <a:tcBdr/>
      </a:tcStyle>
    </a:firstCol>
    <a:lastRow>
      <a:tcTxStyle b="on" i="off"/>
      <a:tcStyle>
        <a:tcBdr>
          <a:top>
            <a:ln w="50800" cap="flat" cmpd="sng">
              <a:solidFill>
                <a:schemeClr val="accent5"/>
              </a:solidFill>
              <a:prstDash val="solid"/>
              <a:round/>
              <a:headEnd type="none" w="sm" len="sm"/>
              <a:tailEnd type="none" w="sm" len="sm"/>
            </a:ln>
          </a:top>
        </a:tcBdr>
        <a:fill>
          <a:solidFill>
            <a:schemeClr val="lt1"/>
          </a:solidFill>
        </a:fill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 b="on" i="off">
        <a:font>
          <a:latin typeface="Gilroy"/>
          <a:ea typeface="Gilroy"/>
          <a:cs typeface="Gilroy"/>
        </a:font>
        <a:schemeClr val="lt1"/>
      </a:tcTxStyle>
      <a:tcStyle>
        <a:tcBdr/>
        <a:fill>
          <a:solidFill>
            <a:schemeClr val="accent5"/>
          </a:solidFill>
        </a:fill>
      </a:tcStyle>
    </a:firstRow>
    <a:neCell>
      <a:tcTxStyle/>
      <a:tcStyle>
        <a:tcBdr/>
      </a:tcStyle>
    </a:neCell>
    <a:nwCell>
      <a:tcTxStyle/>
      <a:tcStyle>
        <a:tcBdr/>
      </a:tcStyle>
    </a:nwCell>
  </a:tblStyle>
  <a:tblStyle styleId="{270DD77C-51E9-4B53-80FA-D3BDB4040C53}" styleName="Table_1">
    <a:wholeTbl>
      <a:tcTxStyle>
        <a:font>
          <a:latin typeface="Arial"/>
          <a:ea typeface="Arial"/>
          <a:cs typeface="Arial"/>
        </a:font>
        <a:srgbClr val="000000"/>
      </a:tcTxStyle>
      <a:tcStyle>
        <a:tcBdr/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70" d="100"/>
          <a:sy n="70" d="100"/>
        </p:scale>
        <p:origin x="714" y="54"/>
      </p:cViewPr>
      <p:guideLst>
        <p:guide orient="horz" pos="2795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7" Type="http://customschemas.google.com/relationships/presentationmetadata" Target="metadata"/><Relationship Id="rId30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marR="0" lvl="0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774424448"/>
      </p:ext>
    </p:extLst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Google Shape;39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0" name="Google Shape;40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08075435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Google Shape;47;p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8" name="Google Shape;48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83373116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Google Shape;47;p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8" name="Google Shape;48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87283199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Google Shape;53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4" name="Google Shape;54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40123668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p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1" name="Google Shape;61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64706005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p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1" name="Google Shape;61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45184624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7" name="Google Shape;67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22185018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Google Shape;78;p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9" name="Google Shape;79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98378237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6" name="Google Shape;86;p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43625486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2" name="Google Shape;92;p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407622447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Google Shape;97;p1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8" name="Google Shape;98;p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36945365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Заголовок" type="tx">
  <p:cSld name="TITLE_AND_BODY">
    <p:spTree>
      <p:nvGrpSpPr>
        <p:cNvPr id="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22"/>
          <p:cNvSpPr txBox="1">
            <a:spLocks noGrp="1"/>
          </p:cNvSpPr>
          <p:nvPr>
            <p:ph type="body" idx="1"/>
          </p:nvPr>
        </p:nvSpPr>
        <p:spPr>
          <a:xfrm>
            <a:off x="600671" y="5929932"/>
            <a:ext cx="10985503" cy="3184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noAutofit/>
          </a:bodyPr>
          <a:lstStyle>
            <a:lvl1pPr marL="457200" marR="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23" name="Google Shape;23;p22"/>
          <p:cNvSpPr txBox="1">
            <a:spLocks noGrp="1"/>
          </p:cNvSpPr>
          <p:nvPr>
            <p:ph type="title"/>
          </p:nvPr>
        </p:nvSpPr>
        <p:spPr>
          <a:xfrm>
            <a:off x="603249" y="1287496"/>
            <a:ext cx="10985503" cy="23241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800"/>
              <a:buFont typeface="Arial"/>
              <a:buNone/>
              <a:defRPr sz="5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24" name="Google Shape;24;p22"/>
          <p:cNvSpPr txBox="1">
            <a:spLocks noGrp="1"/>
          </p:cNvSpPr>
          <p:nvPr>
            <p:ph type="body" idx="2"/>
          </p:nvPr>
        </p:nvSpPr>
        <p:spPr>
          <a:xfrm>
            <a:off x="600672" y="3611595"/>
            <a:ext cx="10985501" cy="9525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0"/>
              <a:buFont typeface="Arial"/>
              <a:buNone/>
              <a:defRPr sz="275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25" name="Google Shape;25;p22"/>
          <p:cNvSpPr txBox="1">
            <a:spLocks noGrp="1"/>
          </p:cNvSpPr>
          <p:nvPr>
            <p:ph type="sldNum" idx="12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92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92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92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92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92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92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92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92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92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Заголовок и объект">
  <p:cSld name="1_Заголовок и объект">
    <p:spTree>
      <p:nvGrpSpPr>
        <p:cNvPr id="1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Заголовок и объект">
  <p:cSld name="Заголовок и объект">
    <p:spTree>
      <p:nvGrpSpPr>
        <p:cNvPr id="1" name="Shape 31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Пользовательский макет">
  <p:cSld name="Пользовательский макет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26"/>
          <p:cNvSpPr txBox="1">
            <a:spLocks noGrp="1"/>
          </p:cNvSpPr>
          <p:nvPr>
            <p:ph type="title"/>
          </p:nvPr>
        </p:nvSpPr>
        <p:spPr>
          <a:xfrm>
            <a:off x="202173" y="318641"/>
            <a:ext cx="10514926" cy="79997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38"/>
              <a:buFont typeface="Arial"/>
              <a:buNone/>
              <a:defRPr sz="3638" b="0" i="0" u="none" strike="noStrike" cap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>
  <p:cSld name="Two Content">
    <p:spTree>
      <p:nvGrpSpPr>
        <p:cNvPr id="1" name="Shape 34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Пользовательский макет">
  <p:cSld name="1_Пользовательский макет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28"/>
          <p:cNvSpPr txBox="1">
            <a:spLocks noGrp="1"/>
          </p:cNvSpPr>
          <p:nvPr>
            <p:ph type="title"/>
          </p:nvPr>
        </p:nvSpPr>
        <p:spPr>
          <a:xfrm>
            <a:off x="202173" y="318641"/>
            <a:ext cx="10514926" cy="79997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38"/>
              <a:buFont typeface="Arial"/>
              <a:buNone/>
              <a:defRPr sz="3638" b="0" i="0" u="none" strike="noStrike" cap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Two Content">
  <p:cSld name="1_Two Content">
    <p:spTree>
      <p:nvGrpSpPr>
        <p:cNvPr id="1" name="Shape 37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heme" Target="../theme/theme1.xml"/><Relationship Id="rId13" Type="http://schemas.openxmlformats.org/officeDocument/2006/relationships/image" Target="../media/image5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image" Target="../media/image4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image" Target="../media/image3.png"/><Relationship Id="rId5" Type="http://schemas.openxmlformats.org/officeDocument/2006/relationships/slideLayout" Target="../slideLayouts/slideLayout5.xml"/><Relationship Id="rId10" Type="http://schemas.openxmlformats.org/officeDocument/2006/relationships/image" Target="../media/image2.png"/><Relationship Id="rId4" Type="http://schemas.openxmlformats.org/officeDocument/2006/relationships/slideLayout" Target="../slideLayouts/slideLayout4.xml"/><Relationship Id="rId9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oogle Shape;6;p21"/>
          <p:cNvGrpSpPr/>
          <p:nvPr/>
        </p:nvGrpSpPr>
        <p:grpSpPr>
          <a:xfrm>
            <a:off x="-15875" y="6554570"/>
            <a:ext cx="12236450" cy="327002"/>
            <a:chOff x="-15875" y="6554788"/>
            <a:chExt cx="12236450" cy="327025"/>
          </a:xfrm>
        </p:grpSpPr>
        <p:sp>
          <p:nvSpPr>
            <p:cNvPr id="7" name="Google Shape;7;p21"/>
            <p:cNvSpPr/>
            <p:nvPr/>
          </p:nvSpPr>
          <p:spPr>
            <a:xfrm>
              <a:off x="-15875" y="6554788"/>
              <a:ext cx="1503363" cy="327025"/>
            </a:xfrm>
            <a:prstGeom prst="rect">
              <a:avLst/>
            </a:prstGeom>
            <a:blipFill rotWithShape="1">
              <a:blip r:embed="rId9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 spcFirstLastPara="1" wrap="square" lIns="41875" tIns="41875" rIns="41875" bIns="41875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200"/>
                <a:buFont typeface="Arial"/>
                <a:buNone/>
              </a:pPr>
              <a:endParaRPr sz="1200" b="0" i="0" u="none" strike="noStrike" cap="none">
                <a:solidFill>
                  <a:srgbClr val="5E5E5E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" name="Google Shape;8;p21"/>
            <p:cNvSpPr/>
            <p:nvPr/>
          </p:nvSpPr>
          <p:spPr>
            <a:xfrm>
              <a:off x="1481138" y="6554788"/>
              <a:ext cx="1501775" cy="327025"/>
            </a:xfrm>
            <a:prstGeom prst="rect">
              <a:avLst/>
            </a:prstGeom>
            <a:blipFill rotWithShape="1">
              <a:blip r:embed="rId10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 spcFirstLastPara="1" wrap="square" lIns="41875" tIns="41875" rIns="41875" bIns="41875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200"/>
                <a:buFont typeface="Arial"/>
                <a:buNone/>
              </a:pPr>
              <a:endParaRPr sz="1200" b="0" i="0" u="none" strike="noStrike" cap="none">
                <a:solidFill>
                  <a:srgbClr val="5E5E5E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" name="Google Shape;9;p21"/>
            <p:cNvSpPr/>
            <p:nvPr/>
          </p:nvSpPr>
          <p:spPr>
            <a:xfrm>
              <a:off x="2968625" y="6554788"/>
              <a:ext cx="1501775" cy="327025"/>
            </a:xfrm>
            <a:prstGeom prst="rect">
              <a:avLst/>
            </a:prstGeom>
            <a:blipFill rotWithShape="1">
              <a:blip r:embed="rId11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 spcFirstLastPara="1" wrap="square" lIns="41875" tIns="41875" rIns="41875" bIns="41875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200"/>
                <a:buFont typeface="Arial"/>
                <a:buNone/>
              </a:pPr>
              <a:endParaRPr sz="1200" b="0" i="0" u="none" strike="noStrike" cap="none">
                <a:solidFill>
                  <a:srgbClr val="5E5E5E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" name="Google Shape;10;p21"/>
            <p:cNvSpPr/>
            <p:nvPr/>
          </p:nvSpPr>
          <p:spPr>
            <a:xfrm>
              <a:off x="4449763" y="6554788"/>
              <a:ext cx="1503362" cy="327025"/>
            </a:xfrm>
            <a:prstGeom prst="rect">
              <a:avLst/>
            </a:prstGeom>
            <a:blipFill rotWithShape="1">
              <a:blip r:embed="rId12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 spcFirstLastPara="1" wrap="square" lIns="41875" tIns="41875" rIns="41875" bIns="41875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200"/>
                <a:buFont typeface="Arial"/>
                <a:buNone/>
              </a:pPr>
              <a:endParaRPr sz="1200" b="0" i="0" u="none" strike="noStrike" cap="none">
                <a:solidFill>
                  <a:srgbClr val="5E5E5E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" name="Google Shape;11;p21"/>
            <p:cNvSpPr/>
            <p:nvPr/>
          </p:nvSpPr>
          <p:spPr>
            <a:xfrm>
              <a:off x="5951538" y="6554788"/>
              <a:ext cx="1501775" cy="327025"/>
            </a:xfrm>
            <a:prstGeom prst="rect">
              <a:avLst/>
            </a:prstGeom>
            <a:blipFill rotWithShape="1">
              <a:blip r:embed="rId11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 spcFirstLastPara="1" wrap="square" lIns="41875" tIns="41875" rIns="41875" bIns="41875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200"/>
                <a:buFont typeface="Arial"/>
                <a:buNone/>
              </a:pPr>
              <a:endParaRPr sz="1200" b="0" i="0" u="none" strike="noStrike" cap="none">
                <a:solidFill>
                  <a:srgbClr val="5E5E5E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" name="Google Shape;12;p21"/>
            <p:cNvSpPr/>
            <p:nvPr/>
          </p:nvSpPr>
          <p:spPr>
            <a:xfrm>
              <a:off x="7419975" y="6554788"/>
              <a:ext cx="1501775" cy="327025"/>
            </a:xfrm>
            <a:prstGeom prst="rect">
              <a:avLst/>
            </a:prstGeom>
            <a:blipFill rotWithShape="1">
              <a:blip r:embed="rId13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 spcFirstLastPara="1" wrap="square" lIns="41875" tIns="41875" rIns="41875" bIns="41875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200"/>
                <a:buFont typeface="Arial"/>
                <a:buNone/>
              </a:pPr>
              <a:endParaRPr sz="1200" b="0" i="0" u="none" strike="noStrike" cap="none">
                <a:solidFill>
                  <a:srgbClr val="5E5E5E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" name="Google Shape;13;p21"/>
            <p:cNvSpPr/>
            <p:nvPr/>
          </p:nvSpPr>
          <p:spPr>
            <a:xfrm>
              <a:off x="8920163" y="6554788"/>
              <a:ext cx="1503362" cy="327025"/>
            </a:xfrm>
            <a:prstGeom prst="rect">
              <a:avLst/>
            </a:prstGeom>
            <a:blipFill rotWithShape="1">
              <a:blip r:embed="rId9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 spcFirstLastPara="1" wrap="square" lIns="41875" tIns="41875" rIns="41875" bIns="41875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200"/>
                <a:buFont typeface="Arial"/>
                <a:buNone/>
              </a:pPr>
              <a:endParaRPr sz="1200" b="0" i="0" u="none" strike="noStrike" cap="none">
                <a:solidFill>
                  <a:srgbClr val="5E5E5E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" name="Google Shape;14;p21"/>
            <p:cNvSpPr/>
            <p:nvPr/>
          </p:nvSpPr>
          <p:spPr>
            <a:xfrm>
              <a:off x="10234613" y="6554788"/>
              <a:ext cx="1503362" cy="327025"/>
            </a:xfrm>
            <a:prstGeom prst="rect">
              <a:avLst/>
            </a:prstGeom>
            <a:blipFill rotWithShape="1">
              <a:blip r:embed="rId12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 spcFirstLastPara="1" wrap="square" lIns="41875" tIns="41875" rIns="41875" bIns="41875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200"/>
                <a:buFont typeface="Arial"/>
                <a:buNone/>
              </a:pPr>
              <a:endParaRPr sz="1200" b="0" i="0" u="none" strike="noStrike" cap="none">
                <a:solidFill>
                  <a:srgbClr val="5E5E5E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5" name="Google Shape;15;p21"/>
            <p:cNvSpPr/>
            <p:nvPr/>
          </p:nvSpPr>
          <p:spPr>
            <a:xfrm>
              <a:off x="11731625" y="6554788"/>
              <a:ext cx="488950" cy="327025"/>
            </a:xfrm>
            <a:prstGeom prst="rect">
              <a:avLst/>
            </a:prstGeom>
            <a:blipFill rotWithShape="1">
              <a:blip r:embed="rId9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 spcFirstLastPara="1" wrap="square" lIns="41875" tIns="41875" rIns="41875" bIns="41875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200"/>
                <a:buFont typeface="Arial"/>
                <a:buNone/>
              </a:pPr>
              <a:endParaRPr sz="1200" b="0" i="0" u="none" strike="noStrike" cap="none">
                <a:solidFill>
                  <a:srgbClr val="5E5E5E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6" name="Google Shape;16;p21"/>
          <p:cNvSpPr/>
          <p:nvPr/>
        </p:nvSpPr>
        <p:spPr>
          <a:xfrm>
            <a:off x="11496718" y="-7697"/>
            <a:ext cx="696871" cy="1760415"/>
          </a:xfrm>
          <a:prstGeom prst="rect">
            <a:avLst/>
          </a:prstGeom>
          <a:blipFill rotWithShape="1">
            <a:blip r:embed="rId11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25375" tIns="25375" rIns="25375" bIns="253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endParaRPr sz="1200" b="0" i="0" u="none" strike="noStrike" cap="none">
              <a:solidFill>
                <a:srgbClr val="5E5E5E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" name="Google Shape;17;p21"/>
          <p:cNvSpPr/>
          <p:nvPr/>
        </p:nvSpPr>
        <p:spPr>
          <a:xfrm>
            <a:off x="11496718" y="1751131"/>
            <a:ext cx="696871" cy="1760413"/>
          </a:xfrm>
          <a:prstGeom prst="rect">
            <a:avLst/>
          </a:prstGeom>
          <a:blipFill rotWithShape="1">
            <a:blip r:embed="rId9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25375" tIns="25375" rIns="25375" bIns="253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endParaRPr sz="1200" b="0" i="0" u="none" strike="noStrike" cap="none">
              <a:solidFill>
                <a:srgbClr val="5E5E5E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" name="Google Shape;18;p21"/>
          <p:cNvSpPr/>
          <p:nvPr/>
        </p:nvSpPr>
        <p:spPr>
          <a:xfrm>
            <a:off x="11496718" y="3505195"/>
            <a:ext cx="696871" cy="1760415"/>
          </a:xfrm>
          <a:prstGeom prst="rect">
            <a:avLst/>
          </a:prstGeom>
          <a:blipFill rotWithShape="1">
            <a:blip r:embed="rId13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25375" tIns="25375" rIns="25375" bIns="253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endParaRPr sz="1200" b="0" i="0" u="none" strike="noStrike" cap="none">
              <a:solidFill>
                <a:srgbClr val="5E5E5E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" name="Google Shape;19;p21"/>
          <p:cNvSpPr/>
          <p:nvPr/>
        </p:nvSpPr>
        <p:spPr>
          <a:xfrm>
            <a:off x="11496718" y="5264021"/>
            <a:ext cx="696871" cy="1290547"/>
          </a:xfrm>
          <a:prstGeom prst="rect">
            <a:avLst/>
          </a:prstGeom>
          <a:blipFill rotWithShape="1">
            <a:blip r:embed="rId11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25375" tIns="25375" rIns="25375" bIns="253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endParaRPr sz="1200" b="0" i="0" u="none" strike="noStrike" cap="none">
              <a:solidFill>
                <a:srgbClr val="5E5E5E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" name="Google Shape;20;p21"/>
          <p:cNvSpPr txBox="1"/>
          <p:nvPr/>
        </p:nvSpPr>
        <p:spPr>
          <a:xfrm>
            <a:off x="8988425" y="6564183"/>
            <a:ext cx="2743200" cy="30777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sp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Arial"/>
              <a:buNone/>
            </a:pPr>
            <a:fld id="{00000000-1234-1234-1234-123412341234}" type="slidenum">
              <a:rPr lang="en-US" sz="1400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sz="1400" b="1" i="0" u="none" strike="noStrike" cap="non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2" r:id="rId3"/>
    <p:sldLayoutId id="2147483653" r:id="rId4"/>
    <p:sldLayoutId id="2147483654" r:id="rId5"/>
    <p:sldLayoutId id="2147483655" r:id="rId6"/>
    <p:sldLayoutId id="2147483656" r:id="rId7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3562">
          <p15:clr>
            <a:srgbClr val="F26B43"/>
          </p15:clr>
        </p15:guide>
        <p15:guide id="2" pos="6332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1.jpeg"/><Relationship Id="rId4" Type="http://schemas.openxmlformats.org/officeDocument/2006/relationships/image" Target="../media/image10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4.jpeg"/><Relationship Id="rId4" Type="http://schemas.openxmlformats.org/officeDocument/2006/relationships/image" Target="../media/image13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7.jpeg"/><Relationship Id="rId4" Type="http://schemas.openxmlformats.org/officeDocument/2006/relationships/image" Target="../media/image16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9.jpe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1.jpeg"/><Relationship Id="rId4" Type="http://schemas.openxmlformats.org/officeDocument/2006/relationships/image" Target="../media/image20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3.jpeg"/><Relationship Id="rId4" Type="http://schemas.openxmlformats.org/officeDocument/2006/relationships/image" Target="../media/image22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hyperlink" Target="https://t.me/icanntbreath" TargetMode="External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10" Type="http://schemas.openxmlformats.org/officeDocument/2006/relationships/image" Target="../media/image9.png"/><Relationship Id="rId4" Type="http://schemas.openxmlformats.org/officeDocument/2006/relationships/image" Target="../media/image2.png"/><Relationship Id="rId9" Type="http://schemas.openxmlformats.org/officeDocument/2006/relationships/image" Target="../media/image24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2" name="Google Shape;42;p1" descr="IMG_6814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-59892" y="240"/>
            <a:ext cx="12251465" cy="6892441"/>
          </a:xfrm>
          <a:prstGeom prst="rect">
            <a:avLst/>
          </a:prstGeom>
          <a:noFill/>
          <a:ln>
            <a:noFill/>
          </a:ln>
        </p:spPr>
      </p:pic>
      <p:sp>
        <p:nvSpPr>
          <p:cNvPr id="43" name="Google Shape;43;p1"/>
          <p:cNvSpPr txBox="1"/>
          <p:nvPr/>
        </p:nvSpPr>
        <p:spPr>
          <a:xfrm>
            <a:off x="665246" y="1621468"/>
            <a:ext cx="8820712" cy="147356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7701" marR="0" lvl="0" indent="0" algn="l" rtl="0">
              <a:lnSpc>
                <a:spcPct val="101924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4400" b="1" dirty="0" smtClean="0">
                <a:solidFill>
                  <a:srgbClr val="FFFFFF"/>
                </a:solidFill>
              </a:rPr>
              <a:t>Проект производства </a:t>
            </a:r>
          </a:p>
          <a:p>
            <a:pPr marL="7701" marR="0" lvl="0" indent="0" algn="l" rtl="0">
              <a:lnSpc>
                <a:spcPct val="101924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4400" b="1" dirty="0" smtClean="0">
                <a:solidFill>
                  <a:srgbClr val="FFFFFF"/>
                </a:solidFill>
              </a:rPr>
              <a:t>«Умный контейнер для еды»</a:t>
            </a:r>
            <a:endParaRPr sz="1800" dirty="0"/>
          </a:p>
        </p:txBody>
      </p:sp>
      <p:pic>
        <p:nvPicPr>
          <p:cNvPr id="44" name="Google Shape;44;p1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19336" y="186317"/>
            <a:ext cx="2104735" cy="1658507"/>
          </a:xfrm>
          <a:prstGeom prst="rect">
            <a:avLst/>
          </a:prstGeom>
          <a:noFill/>
          <a:ln>
            <a:noFill/>
          </a:ln>
        </p:spPr>
      </p:pic>
      <p:pic>
        <p:nvPicPr>
          <p:cNvPr id="45" name="Google Shape;45;p1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5375920" y="4265874"/>
            <a:ext cx="1191625" cy="197143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2"/>
          <p:cNvSpPr txBox="1"/>
          <p:nvPr/>
        </p:nvSpPr>
        <p:spPr>
          <a:xfrm>
            <a:off x="477965" y="373193"/>
            <a:ext cx="8472264" cy="4994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6925" rIns="0" bIns="0" anchor="t" anchorCtr="0">
            <a:spAutoFit/>
          </a:bodyPr>
          <a:lstStyle/>
          <a:p>
            <a:pPr marL="7701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200"/>
              <a:buFont typeface="Arial"/>
              <a:buNone/>
            </a:pPr>
            <a:r>
              <a:rPr lang="en-US" sz="3200" b="0" i="0" u="none" strike="noStrike" cap="none" dirty="0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rPr>
              <a:t>АКТУАЛЬНОСТЬ ПРОЕКТА</a:t>
            </a:r>
            <a:endParaRPr dirty="0"/>
          </a:p>
        </p:txBody>
      </p:sp>
      <p:pic>
        <p:nvPicPr>
          <p:cNvPr id="51" name="Google Shape;51;p2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88030" y="5877272"/>
            <a:ext cx="1926490" cy="463365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Прямоугольник 1"/>
          <p:cNvSpPr/>
          <p:nvPr/>
        </p:nvSpPr>
        <p:spPr>
          <a:xfrm>
            <a:off x="388030" y="1167748"/>
            <a:ext cx="8048873" cy="44012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dirty="0" smtClean="0">
                <a:latin typeface="Comic Sans MS" panose="030F0702030302020204" pitchFamily="66" charset="0"/>
              </a:rPr>
              <a:t>Умные контейнеры (УК) для еды имеют высокую актуальность по нескольким причинам:</a:t>
            </a:r>
          </a:p>
          <a:p>
            <a:pPr marL="228600" indent="-228600">
              <a:buAutoNum type="arabicPeriod"/>
            </a:pPr>
            <a:r>
              <a:rPr lang="ru-RU" sz="2000" dirty="0" smtClean="0">
                <a:latin typeface="Comic Sans MS" panose="030F0702030302020204" pitchFamily="66" charset="0"/>
              </a:rPr>
              <a:t>Рациональное потребление: - учет срока годности; - контроль за качеством и состоянием блюда.</a:t>
            </a:r>
          </a:p>
          <a:p>
            <a:pPr marL="228600" indent="-228600">
              <a:buAutoNum type="arabicPeriod"/>
            </a:pPr>
            <a:r>
              <a:rPr lang="ru-RU" sz="2000" dirty="0" smtClean="0">
                <a:latin typeface="Comic Sans MS" panose="030F0702030302020204" pitchFamily="66" charset="0"/>
              </a:rPr>
              <a:t>Сохранение здоровья и безопасное потребление, при использовании УК.</a:t>
            </a:r>
          </a:p>
          <a:p>
            <a:pPr marL="228600" indent="-228600">
              <a:buAutoNum type="arabicPeriod"/>
            </a:pPr>
            <a:r>
              <a:rPr lang="ru-RU" sz="2000" dirty="0" smtClean="0">
                <a:latin typeface="Comic Sans MS" panose="030F0702030302020204" pitchFamily="66" charset="0"/>
              </a:rPr>
              <a:t>Удобство использования: уведомления и напоминания о сроке годности.</a:t>
            </a:r>
          </a:p>
          <a:p>
            <a:pPr marL="228600" indent="-228600">
              <a:buAutoNum type="arabicPeriod"/>
            </a:pPr>
            <a:r>
              <a:rPr lang="ru-RU" sz="2000" dirty="0" smtClean="0">
                <a:latin typeface="Comic Sans MS" panose="030F0702030302020204" pitchFamily="66" charset="0"/>
              </a:rPr>
              <a:t>Технологические тренды: интеграция в «Умная кухня», Яндекс. </a:t>
            </a:r>
          </a:p>
          <a:p>
            <a:pPr marL="228600" indent="-228600">
              <a:buAutoNum type="arabicPeriod"/>
            </a:pPr>
            <a:r>
              <a:rPr lang="ru-RU" sz="2000" dirty="0" smtClean="0">
                <a:latin typeface="Comic Sans MS" panose="030F0702030302020204" pitchFamily="66" charset="0"/>
              </a:rPr>
              <a:t>Экономия времени и ресурсов: оптимизация хранения и </a:t>
            </a:r>
            <a:r>
              <a:rPr lang="ru-RU" sz="2000" dirty="0" err="1" smtClean="0">
                <a:latin typeface="Comic Sans MS" panose="030F0702030302020204" pitchFamily="66" charset="0"/>
              </a:rPr>
              <a:t>разморозки</a:t>
            </a:r>
            <a:r>
              <a:rPr lang="ru-RU" sz="2000" dirty="0" smtClean="0">
                <a:latin typeface="Comic Sans MS" panose="030F0702030302020204" pitchFamily="66" charset="0"/>
              </a:rPr>
              <a:t> при необходимости.</a:t>
            </a:r>
          </a:p>
          <a:p>
            <a:pPr marL="228600" indent="-228600">
              <a:buAutoNum type="arabicPeriod"/>
            </a:pPr>
            <a:r>
              <a:rPr lang="ru-RU" sz="2000" dirty="0" smtClean="0">
                <a:latin typeface="Comic Sans MS" panose="030F0702030302020204" pitchFamily="66" charset="0"/>
              </a:rPr>
              <a:t>Поддержание здорового образа жизни.</a:t>
            </a:r>
          </a:p>
          <a:p>
            <a:pPr marL="228600" indent="-228600">
              <a:buAutoNum type="arabicPeriod"/>
            </a:pPr>
            <a:endParaRPr lang="ru-RU" sz="2000" dirty="0">
              <a:latin typeface="Comic Sans MS" panose="030F0702030302020204" pitchFamily="66" charset="0"/>
            </a:endParaRPr>
          </a:p>
        </p:txBody>
      </p:sp>
      <p:pic>
        <p:nvPicPr>
          <p:cNvPr id="1026" name="Picture 2" descr="Умный контейнер для еды с подогревом. MEALZTIME купить в Москве по приятной  цене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36903" y="332656"/>
            <a:ext cx="3035695" cy="3035695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6350" stA="50000" endA="300" endPos="55000" dir="5400000" sy="-100000" algn="bl" rotWithShape="0"/>
          </a:effectLst>
          <a:extLst/>
        </p:spPr>
      </p:pic>
      <p:pic>
        <p:nvPicPr>
          <p:cNvPr id="1028" name="Picture 4" descr="Умный контейнер для еды с подогревом. MEALZTIME купить в Москве по приятной  цене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06072" y="4215448"/>
            <a:ext cx="2248678" cy="2248678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  <a:ex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2"/>
          <p:cNvSpPr txBox="1"/>
          <p:nvPr/>
        </p:nvSpPr>
        <p:spPr>
          <a:xfrm>
            <a:off x="360040" y="332656"/>
            <a:ext cx="8472264" cy="4994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6925" rIns="0" bIns="0" anchor="t" anchorCtr="0">
            <a:spAutoFit/>
          </a:bodyPr>
          <a:lstStyle/>
          <a:p>
            <a:pPr marL="7701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200"/>
              <a:buFont typeface="Arial"/>
              <a:buNone/>
            </a:pPr>
            <a:r>
              <a:rPr lang="ru-RU" sz="3200" b="0" i="0" u="none" strike="noStrike" cap="none" dirty="0" smtClean="0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rPr>
              <a:t>ПОРТРЕТ КЛИЕНТА</a:t>
            </a:r>
            <a:endParaRPr dirty="0"/>
          </a:p>
        </p:txBody>
      </p:sp>
      <p:pic>
        <p:nvPicPr>
          <p:cNvPr id="51" name="Google Shape;51;p2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88030" y="5877272"/>
            <a:ext cx="1926490" cy="463365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Прямоугольник 1"/>
          <p:cNvSpPr/>
          <p:nvPr/>
        </p:nvSpPr>
        <p:spPr>
          <a:xfrm>
            <a:off x="388030" y="832097"/>
            <a:ext cx="6563276" cy="532453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dirty="0" smtClean="0">
                <a:latin typeface="Comic Sans MS" panose="030F0702030302020204" pitchFamily="66" charset="0"/>
              </a:rPr>
              <a:t>1. Для кого мы имеем ценность?</a:t>
            </a:r>
          </a:p>
          <a:p>
            <a:r>
              <a:rPr lang="ru-RU" sz="2000" dirty="0" smtClean="0">
                <a:latin typeface="Comic Sans MS" panose="030F0702030302020204" pitchFamily="66" charset="0"/>
              </a:rPr>
              <a:t>Люди</a:t>
            </a:r>
            <a:r>
              <a:rPr lang="ru-RU" sz="2000" dirty="0">
                <a:latin typeface="Comic Sans MS" panose="030F0702030302020204" pitchFamily="66" charset="0"/>
              </a:rPr>
              <a:t>, стремящиеся следить за своим питанием, выбирающие здоровую еду и удобные решения для хранения</a:t>
            </a:r>
            <a:r>
              <a:rPr lang="ru-RU" sz="2000" dirty="0" smtClean="0">
                <a:latin typeface="Comic Sans MS" panose="030F0702030302020204" pitchFamily="66" charset="0"/>
              </a:rPr>
              <a:t>. </a:t>
            </a:r>
          </a:p>
          <a:p>
            <a:r>
              <a:rPr lang="ru-RU" sz="2000" dirty="0">
                <a:latin typeface="Comic Sans MS" panose="030F0702030302020204" pitchFamily="66" charset="0"/>
              </a:rPr>
              <a:t> Люди с плотным графиком, которым нужно быстро и удобно брать еду с собой на работу или в поездки</a:t>
            </a:r>
            <a:r>
              <a:rPr lang="ru-RU" sz="2000" dirty="0" smtClean="0">
                <a:latin typeface="Comic Sans MS" panose="030F0702030302020204" pitchFamily="66" charset="0"/>
              </a:rPr>
              <a:t>.</a:t>
            </a:r>
          </a:p>
          <a:p>
            <a:r>
              <a:rPr lang="ru-RU" sz="2000" dirty="0">
                <a:latin typeface="Comic Sans MS" panose="030F0702030302020204" pitchFamily="66" charset="0"/>
              </a:rPr>
              <a:t>Родители, которые хотят обеспечить своим детям здоровое питание и удобные контейнеры для обедов в школу</a:t>
            </a:r>
            <a:r>
              <a:rPr lang="ru-RU" sz="2000" dirty="0" smtClean="0">
                <a:latin typeface="Comic Sans MS" panose="030F0702030302020204" pitchFamily="66" charset="0"/>
              </a:rPr>
              <a:t>.</a:t>
            </a:r>
          </a:p>
          <a:p>
            <a:r>
              <a:rPr lang="ru-RU" sz="2000" dirty="0" smtClean="0">
                <a:latin typeface="Comic Sans MS" panose="030F0702030302020204" pitchFamily="66" charset="0"/>
              </a:rPr>
              <a:t>2. Кто наши самые главные клиенты?</a:t>
            </a:r>
          </a:p>
          <a:p>
            <a:r>
              <a:rPr lang="ru-RU" sz="2000" dirty="0" smtClean="0">
                <a:latin typeface="Comic Sans MS" panose="030F0702030302020204" pitchFamily="66" charset="0"/>
              </a:rPr>
              <a:t>Семьи, спортсмены, офисные работники, студенты</a:t>
            </a:r>
          </a:p>
          <a:p>
            <a:r>
              <a:rPr lang="ru-RU" sz="2000" dirty="0" smtClean="0">
                <a:latin typeface="Comic Sans MS" panose="030F0702030302020204" pitchFamily="66" charset="0"/>
              </a:rPr>
              <a:t>3. Кто наш идеальный клиент</a:t>
            </a:r>
            <a:r>
              <a:rPr lang="ru-RU" sz="2000" dirty="0" smtClean="0">
                <a:latin typeface="Comic Sans MS" panose="030F0702030302020204" pitchFamily="66" charset="0"/>
              </a:rPr>
              <a:t>? </a:t>
            </a:r>
          </a:p>
          <a:p>
            <a:r>
              <a:rPr lang="ru-RU" sz="2000" dirty="0" smtClean="0">
                <a:latin typeface="Comic Sans MS" panose="030F0702030302020204" pitchFamily="66" charset="0"/>
              </a:rPr>
              <a:t>Человек в возрасте от 20 до 65 лет,</a:t>
            </a:r>
          </a:p>
          <a:p>
            <a:r>
              <a:rPr lang="ru-RU" sz="2000" dirty="0" smtClean="0">
                <a:latin typeface="Comic Sans MS" panose="030F0702030302020204" pitchFamily="66" charset="0"/>
              </a:rPr>
              <a:t>Который занимается спортом и много</a:t>
            </a:r>
          </a:p>
          <a:p>
            <a:r>
              <a:rPr lang="ru-RU" sz="2000" dirty="0" smtClean="0">
                <a:latin typeface="Comic Sans MS" panose="030F0702030302020204" pitchFamily="66" charset="0"/>
              </a:rPr>
              <a:t>Работает. </a:t>
            </a:r>
            <a:endParaRPr lang="ru-RU" sz="2000" dirty="0" smtClean="0">
              <a:latin typeface="Comic Sans MS" panose="030F0702030302020204" pitchFamily="66" charset="0"/>
            </a:endParaRPr>
          </a:p>
          <a:p>
            <a:endParaRPr lang="ru-RU" sz="2000" dirty="0">
              <a:latin typeface="Comic Sans MS" panose="030F0702030302020204" pitchFamily="66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6951305" y="524321"/>
            <a:ext cx="4525347" cy="47089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dirty="0" smtClean="0">
                <a:latin typeface="Comic Sans MS" panose="030F0702030302020204" pitchFamily="66" charset="0"/>
              </a:rPr>
              <a:t>Стиль </a:t>
            </a:r>
            <a:r>
              <a:rPr lang="ru-RU" sz="2000" dirty="0">
                <a:latin typeface="Comic Sans MS" panose="030F0702030302020204" pitchFamily="66" charset="0"/>
              </a:rPr>
              <a:t>жизни: </a:t>
            </a:r>
            <a:endParaRPr lang="ru-RU" sz="2000" dirty="0" smtClean="0">
              <a:latin typeface="Comic Sans MS" panose="030F0702030302020204" pitchFamily="66" charset="0"/>
            </a:endParaRPr>
          </a:p>
          <a:p>
            <a:r>
              <a:rPr lang="ru-RU" sz="2000" dirty="0" smtClean="0">
                <a:latin typeface="Comic Sans MS" panose="030F0702030302020204" pitchFamily="66" charset="0"/>
              </a:rPr>
              <a:t>Активные</a:t>
            </a:r>
            <a:r>
              <a:rPr lang="ru-RU" sz="2000" dirty="0">
                <a:latin typeface="Comic Sans MS" panose="030F0702030302020204" pitchFamily="66" charset="0"/>
              </a:rPr>
              <a:t>, занимающиеся спортом, работающие профессионалы или родители.</a:t>
            </a:r>
          </a:p>
          <a:p>
            <a:endParaRPr lang="ru-RU" sz="2000" dirty="0">
              <a:latin typeface="Comic Sans MS" panose="030F0702030302020204" pitchFamily="66" charset="0"/>
            </a:endParaRPr>
          </a:p>
          <a:p>
            <a:r>
              <a:rPr lang="ru-RU" sz="2000" dirty="0" smtClean="0">
                <a:latin typeface="Comic Sans MS" panose="030F0702030302020204" pitchFamily="66" charset="0"/>
              </a:rPr>
              <a:t>Ценности:</a:t>
            </a:r>
          </a:p>
          <a:p>
            <a:r>
              <a:rPr lang="ru-RU" sz="2000" dirty="0" smtClean="0">
                <a:latin typeface="Comic Sans MS" panose="030F0702030302020204" pitchFamily="66" charset="0"/>
              </a:rPr>
              <a:t>Забота о здоровье, экология, удобство и технологичность.</a:t>
            </a:r>
          </a:p>
          <a:p>
            <a:endParaRPr lang="ru-RU" sz="2000" dirty="0">
              <a:latin typeface="Comic Sans MS" panose="030F0702030302020204" pitchFamily="66" charset="0"/>
            </a:endParaRPr>
          </a:p>
          <a:p>
            <a:r>
              <a:rPr lang="ru-RU" sz="2000" dirty="0" smtClean="0">
                <a:latin typeface="Comic Sans MS" panose="030F0702030302020204" pitchFamily="66" charset="0"/>
              </a:rPr>
              <a:t>Поведение</a:t>
            </a:r>
            <a:r>
              <a:rPr lang="ru-RU" sz="2000" dirty="0">
                <a:latin typeface="Comic Sans MS" panose="030F0702030302020204" pitchFamily="66" charset="0"/>
              </a:rPr>
              <a:t>: </a:t>
            </a:r>
            <a:endParaRPr lang="ru-RU" sz="2000" dirty="0" smtClean="0">
              <a:latin typeface="Comic Sans MS" panose="030F0702030302020204" pitchFamily="66" charset="0"/>
            </a:endParaRPr>
          </a:p>
          <a:p>
            <a:r>
              <a:rPr lang="ru-RU" sz="2000" dirty="0" smtClean="0">
                <a:latin typeface="Comic Sans MS" panose="030F0702030302020204" pitchFamily="66" charset="0"/>
              </a:rPr>
              <a:t>Часто </a:t>
            </a:r>
            <a:r>
              <a:rPr lang="ru-RU" sz="2000" dirty="0">
                <a:latin typeface="Comic Sans MS" panose="030F0702030302020204" pitchFamily="66" charset="0"/>
              </a:rPr>
              <a:t>заказывают еду на вынос, используют контейнеры для обедов на работе или в поездках, интересуются новыми технологиями и гаджетами.</a:t>
            </a:r>
          </a:p>
        </p:txBody>
      </p:sp>
      <p:pic>
        <p:nvPicPr>
          <p:cNvPr id="6146" name="Picture 2" descr="клиенты векторные изображения, графика и иллюстрации - 123RF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09768" y="5158221"/>
            <a:ext cx="2904866" cy="1930123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330853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Google Shape;56;p3"/>
          <p:cNvSpPr txBox="1"/>
          <p:nvPr/>
        </p:nvSpPr>
        <p:spPr>
          <a:xfrm>
            <a:off x="365061" y="980728"/>
            <a:ext cx="9115315" cy="43905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8075" rIns="0" bIns="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 b="1" i="0" u="none" strike="noStrike" cap="none" dirty="0" err="1">
                <a:solidFill>
                  <a:srgbClr val="1E1032"/>
                </a:solidFill>
                <a:latin typeface="Arial"/>
                <a:ea typeface="Arial"/>
                <a:cs typeface="Arial"/>
                <a:sym typeface="Arial"/>
              </a:rPr>
              <a:t>Проблема</a:t>
            </a:r>
            <a:r>
              <a:rPr lang="en-US" sz="2800" b="1" i="0" u="none" strike="noStrike" cap="none" dirty="0">
                <a:solidFill>
                  <a:srgbClr val="1E1032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800" b="1" i="0" u="none" strike="noStrike" cap="none" dirty="0" err="1">
                <a:solidFill>
                  <a:srgbClr val="1E1032"/>
                </a:solidFill>
                <a:latin typeface="Arial"/>
                <a:ea typeface="Arial"/>
                <a:cs typeface="Arial"/>
                <a:sym typeface="Arial"/>
              </a:rPr>
              <a:t>клиента</a:t>
            </a:r>
            <a:r>
              <a:rPr lang="en-US" sz="2800" b="1" i="0" u="none" strike="noStrike" cap="none" dirty="0">
                <a:solidFill>
                  <a:srgbClr val="1E1032"/>
                </a:solidFill>
                <a:latin typeface="Arial"/>
                <a:ea typeface="Arial"/>
                <a:cs typeface="Arial"/>
                <a:sym typeface="Arial"/>
              </a:rPr>
              <a:t>, </a:t>
            </a:r>
            <a:r>
              <a:rPr lang="en-US" sz="2800" b="1" i="0" u="none" strike="noStrike" cap="none" dirty="0" err="1">
                <a:solidFill>
                  <a:srgbClr val="1E1032"/>
                </a:solidFill>
                <a:latin typeface="Arial"/>
                <a:ea typeface="Arial"/>
                <a:cs typeface="Arial"/>
                <a:sym typeface="Arial"/>
              </a:rPr>
              <a:t>которую</a:t>
            </a:r>
            <a:r>
              <a:rPr lang="en-US" sz="2800" b="1" i="0" u="none" strike="noStrike" cap="none" dirty="0">
                <a:solidFill>
                  <a:srgbClr val="1E1032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ru-RU" sz="2800" b="1" dirty="0" smtClean="0">
                <a:solidFill>
                  <a:srgbClr val="1E1032"/>
                </a:solidFill>
              </a:rPr>
              <a:t>мы</a:t>
            </a:r>
            <a:r>
              <a:rPr lang="en-US" sz="2800" b="1" i="0" u="none" strike="noStrike" cap="none" dirty="0" smtClean="0">
                <a:solidFill>
                  <a:srgbClr val="1E1032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800" b="1" i="0" u="none" strike="noStrike" cap="none" dirty="0" err="1" smtClean="0">
                <a:solidFill>
                  <a:srgbClr val="1E1032"/>
                </a:solidFill>
                <a:latin typeface="Arial"/>
                <a:ea typeface="Arial"/>
                <a:cs typeface="Arial"/>
                <a:sym typeface="Arial"/>
              </a:rPr>
              <a:t>решае</a:t>
            </a:r>
            <a:r>
              <a:rPr lang="ru-RU" sz="2800" b="1" i="0" u="none" strike="noStrike" cap="none" dirty="0" smtClean="0">
                <a:solidFill>
                  <a:srgbClr val="1E1032"/>
                </a:solidFill>
                <a:latin typeface="Arial"/>
                <a:ea typeface="Arial"/>
                <a:cs typeface="Arial"/>
                <a:sym typeface="Arial"/>
              </a:rPr>
              <a:t>м</a:t>
            </a:r>
            <a:endParaRPr dirty="0"/>
          </a:p>
        </p:txBody>
      </p:sp>
      <p:sp>
        <p:nvSpPr>
          <p:cNvPr id="57" name="Google Shape;57;p3"/>
          <p:cNvSpPr txBox="1"/>
          <p:nvPr/>
        </p:nvSpPr>
        <p:spPr>
          <a:xfrm>
            <a:off x="360040" y="332656"/>
            <a:ext cx="8472264" cy="4994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6925" rIns="0" bIns="0" anchor="t" anchorCtr="0">
            <a:spAutoFit/>
          </a:bodyPr>
          <a:lstStyle/>
          <a:p>
            <a:pPr marL="7701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200"/>
              <a:buFont typeface="Arial"/>
              <a:buNone/>
            </a:pPr>
            <a:r>
              <a:rPr lang="en-US" sz="3200" b="0" i="0" u="none" strike="noStrike" cap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rPr>
              <a:t>ПРОБЛЕМА</a:t>
            </a:r>
            <a:endParaRPr/>
          </a:p>
        </p:txBody>
      </p:sp>
      <p:pic>
        <p:nvPicPr>
          <p:cNvPr id="58" name="Google Shape;58;p3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88030" y="5877272"/>
            <a:ext cx="1926490" cy="463365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Прямоугольник 1"/>
          <p:cNvSpPr/>
          <p:nvPr/>
        </p:nvSpPr>
        <p:spPr>
          <a:xfrm>
            <a:off x="360040" y="1568411"/>
            <a:ext cx="6096000" cy="3170099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sz="2000" dirty="0">
                <a:latin typeface="Comic Sans MS" panose="030F0702030302020204" pitchFamily="66" charset="0"/>
              </a:rPr>
              <a:t>Современные люди сталкиваются с проблемой хранения и </a:t>
            </a:r>
            <a:r>
              <a:rPr lang="ru-RU" sz="2000" dirty="0" err="1">
                <a:latin typeface="Comic Sans MS" panose="030F0702030302020204" pitchFamily="66" charset="0"/>
              </a:rPr>
              <a:t>порционирования</a:t>
            </a:r>
            <a:r>
              <a:rPr lang="ru-RU" sz="2000" dirty="0">
                <a:latin typeface="Comic Sans MS" panose="030F0702030302020204" pitchFamily="66" charset="0"/>
              </a:rPr>
              <a:t> еды. </a:t>
            </a:r>
            <a:endParaRPr lang="ru-RU" sz="2000" dirty="0" smtClean="0">
              <a:latin typeface="Comic Sans MS" panose="030F0702030302020204" pitchFamily="66" charset="0"/>
            </a:endParaRPr>
          </a:p>
          <a:p>
            <a:endParaRPr lang="en-US" sz="2000" dirty="0" smtClean="0">
              <a:latin typeface="Comic Sans MS" panose="030F0702030302020204" pitchFamily="66" charset="0"/>
            </a:endParaRPr>
          </a:p>
          <a:p>
            <a:r>
              <a:rPr lang="ru-RU" sz="2000" dirty="0" smtClean="0">
                <a:latin typeface="Comic Sans MS" panose="030F0702030302020204" pitchFamily="66" charset="0"/>
              </a:rPr>
              <a:t>Часто </a:t>
            </a:r>
            <a:r>
              <a:rPr lang="ru-RU" sz="2000" dirty="0">
                <a:latin typeface="Comic Sans MS" panose="030F0702030302020204" pitchFamily="66" charset="0"/>
              </a:rPr>
              <a:t>продукты портятся из-за неправильного хранения, а приготовленные блюда остаются неиспользованными, что приводит к пищевым отходам. </a:t>
            </a:r>
            <a:endParaRPr lang="ru-RU" sz="2000" dirty="0" smtClean="0">
              <a:latin typeface="Comic Sans MS" panose="030F0702030302020204" pitchFamily="66" charset="0"/>
            </a:endParaRPr>
          </a:p>
          <a:p>
            <a:endParaRPr lang="en-US" sz="2000" dirty="0" smtClean="0">
              <a:latin typeface="Comic Sans MS" panose="030F0702030302020204" pitchFamily="66" charset="0"/>
            </a:endParaRPr>
          </a:p>
          <a:p>
            <a:r>
              <a:rPr lang="ru-RU" sz="2000" dirty="0" smtClean="0">
                <a:latin typeface="Comic Sans MS" panose="030F0702030302020204" pitchFamily="66" charset="0"/>
              </a:rPr>
              <a:t>Кроме </a:t>
            </a:r>
            <a:r>
              <a:rPr lang="ru-RU" sz="2000" dirty="0">
                <a:latin typeface="Comic Sans MS" panose="030F0702030302020204" pitchFamily="66" charset="0"/>
              </a:rPr>
              <a:t>того, многие испытывают трудности с контролем порций и соблюдением диеты</a:t>
            </a:r>
            <a:r>
              <a:rPr lang="ru-RU" sz="2000" dirty="0" smtClean="0">
                <a:latin typeface="Comic Sans MS" panose="030F0702030302020204" pitchFamily="66" charset="0"/>
              </a:rPr>
              <a:t>.</a:t>
            </a:r>
            <a:endParaRPr lang="ru-RU" sz="2000" dirty="0">
              <a:latin typeface="Comic Sans MS" panose="030F0702030302020204" pitchFamily="66" charset="0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861968" y="980728"/>
            <a:ext cx="3236818" cy="2949274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5122" name="Picture 2" descr="Клиенты: векторные изображения и иллюстрации, которые можно скачать  бесплатно | Freepik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32304" y="4078633"/>
            <a:ext cx="2434018" cy="2434018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Google Shape;63;p4"/>
          <p:cNvSpPr txBox="1"/>
          <p:nvPr/>
        </p:nvSpPr>
        <p:spPr>
          <a:xfrm>
            <a:off x="360040" y="332656"/>
            <a:ext cx="8472264" cy="4994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6925" rIns="0" bIns="0" anchor="t" anchorCtr="0">
            <a:spAutoFit/>
          </a:bodyPr>
          <a:lstStyle/>
          <a:p>
            <a:pPr marL="7701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200"/>
              <a:buFont typeface="Arial"/>
              <a:buNone/>
            </a:pPr>
            <a:r>
              <a:rPr lang="en-US" sz="3200" b="0" i="0" u="none" strike="noStrike" cap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rPr>
              <a:t>РЕШЕНИЕ</a:t>
            </a:r>
            <a:endParaRPr/>
          </a:p>
        </p:txBody>
      </p:sp>
      <p:pic>
        <p:nvPicPr>
          <p:cNvPr id="64" name="Google Shape;64;p4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88030" y="5877272"/>
            <a:ext cx="1926490" cy="463365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Прямоугольник 1"/>
          <p:cNvSpPr/>
          <p:nvPr/>
        </p:nvSpPr>
        <p:spPr>
          <a:xfrm>
            <a:off x="360040" y="832097"/>
            <a:ext cx="6096000" cy="4708981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sz="2000" dirty="0" smtClean="0">
                <a:latin typeface="Comic Sans MS" panose="030F0702030302020204" pitchFamily="66" charset="0"/>
              </a:rPr>
              <a:t>Разработка </a:t>
            </a:r>
            <a:r>
              <a:rPr lang="ru-RU" sz="2000" dirty="0">
                <a:latin typeface="Comic Sans MS" panose="030F0702030302020204" pitchFamily="66" charset="0"/>
              </a:rPr>
              <a:t>умных контейнеров для еды, которые могут отслеживать срок годности продуктов, контролировать температуры хранения и предлагать рецепты на основе имеющихся ингредиентов. </a:t>
            </a:r>
            <a:endParaRPr lang="ru-RU" sz="2000" dirty="0" smtClean="0">
              <a:latin typeface="Comic Sans MS" panose="030F0702030302020204" pitchFamily="66" charset="0"/>
            </a:endParaRPr>
          </a:p>
          <a:p>
            <a:endParaRPr lang="en-US" sz="2000" dirty="0" smtClean="0">
              <a:latin typeface="Comic Sans MS" panose="030F0702030302020204" pitchFamily="66" charset="0"/>
            </a:endParaRPr>
          </a:p>
          <a:p>
            <a:r>
              <a:rPr lang="ru-RU" sz="2000" dirty="0" smtClean="0">
                <a:latin typeface="Comic Sans MS" panose="030F0702030302020204" pitchFamily="66" charset="0"/>
              </a:rPr>
              <a:t>Контейнеры </a:t>
            </a:r>
            <a:r>
              <a:rPr lang="ru-RU" sz="2000" dirty="0">
                <a:latin typeface="Comic Sans MS" panose="030F0702030302020204" pitchFamily="66" charset="0"/>
              </a:rPr>
              <a:t>будут связаны с мобильным приложением, которое поможет пользователям планировать питание и избегать пищевых отходов</a:t>
            </a:r>
            <a:r>
              <a:rPr lang="ru-RU" sz="2000" dirty="0" smtClean="0">
                <a:latin typeface="Comic Sans MS" panose="030F0702030302020204" pitchFamily="66" charset="0"/>
              </a:rPr>
              <a:t>.</a:t>
            </a:r>
          </a:p>
          <a:p>
            <a:endParaRPr lang="en-US" sz="2000" dirty="0" smtClean="0">
              <a:latin typeface="Comic Sans MS" panose="030F0702030302020204" pitchFamily="66" charset="0"/>
            </a:endParaRPr>
          </a:p>
          <a:p>
            <a:r>
              <a:rPr lang="ru-RU" sz="2000" dirty="0">
                <a:latin typeface="Comic Sans MS" panose="030F0702030302020204" pitchFamily="66" charset="0"/>
              </a:rPr>
              <a:t>Стоимость умного контейнера для еды может варьироваться в зависимости от его функций, материалов и </a:t>
            </a:r>
            <a:r>
              <a:rPr lang="ru-RU" sz="2000" dirty="0" smtClean="0">
                <a:latin typeface="Comic Sans MS" panose="030F0702030302020204" pitchFamily="66" charset="0"/>
              </a:rPr>
              <a:t>технологий, </a:t>
            </a:r>
            <a:r>
              <a:rPr lang="ru-RU" sz="2000" dirty="0" err="1" smtClean="0">
                <a:latin typeface="Comic Sans MS" panose="030F0702030302020204" pitchFamily="66" charset="0"/>
              </a:rPr>
              <a:t>т.о</a:t>
            </a:r>
            <a:r>
              <a:rPr lang="ru-RU" sz="2000" dirty="0" smtClean="0">
                <a:latin typeface="Comic Sans MS" panose="030F0702030302020204" pitchFamily="66" charset="0"/>
              </a:rPr>
              <a:t>. будут охвачены всех сегменты потребителей. </a:t>
            </a:r>
            <a:endParaRPr lang="ru-RU" sz="2000" dirty="0">
              <a:latin typeface="Comic Sans MS" panose="030F0702030302020204" pitchFamily="66" charset="0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456040" y="332656"/>
            <a:ext cx="4395463" cy="3987417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152400" dist="12000" dir="900000" sy="98000" kx="110000" ky="200000" algn="tl" rotWithShape="0">
              <a:srgbClr val="000000">
                <a:alpha val="30000"/>
              </a:srgbClr>
            </a:outerShdw>
            <a:reflection blurRad="6350" stA="50000" endA="300" endPos="55500" dist="101600" dir="5400000" sy="-100000" algn="bl" rotWithShape="0"/>
          </a:effectLst>
          <a:scene3d>
            <a:camera prst="perspectiveRelaxed">
              <a:rot lat="19800000" lon="1200000" rev="20820000"/>
            </a:camera>
            <a:lightRig rig="threePt" dir="t"/>
          </a:scene3d>
          <a:sp3d contourW="6350" prstMaterial="matte">
            <a:bevelT w="101600" h="101600"/>
            <a:contourClr>
              <a:srgbClr val="969696"/>
            </a:contourClr>
          </a:sp3d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Google Shape;63;p4"/>
          <p:cNvSpPr txBox="1"/>
          <p:nvPr/>
        </p:nvSpPr>
        <p:spPr>
          <a:xfrm>
            <a:off x="360040" y="332656"/>
            <a:ext cx="8472264" cy="4994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6925" rIns="0" bIns="0" anchor="t" anchorCtr="0">
            <a:spAutoFit/>
          </a:bodyPr>
          <a:lstStyle/>
          <a:p>
            <a:pPr marL="7701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200"/>
              <a:buFont typeface="Arial"/>
              <a:buNone/>
            </a:pPr>
            <a:r>
              <a:rPr lang="ru-RU" sz="3200" b="0" i="0" u="none" strike="noStrike" cap="none" dirty="0" smtClean="0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rPr>
              <a:t>КАНАЛЫ</a:t>
            </a:r>
            <a:endParaRPr dirty="0"/>
          </a:p>
        </p:txBody>
      </p:sp>
      <p:pic>
        <p:nvPicPr>
          <p:cNvPr id="64" name="Google Shape;64;p4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88030" y="5877272"/>
            <a:ext cx="1926490" cy="463365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Прямоугольник 1"/>
          <p:cNvSpPr/>
          <p:nvPr/>
        </p:nvSpPr>
        <p:spPr>
          <a:xfrm>
            <a:off x="360040" y="832097"/>
            <a:ext cx="6096000" cy="4401205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sz="2000" dirty="0">
                <a:latin typeface="Comic Sans MS" panose="030F0702030302020204" pitchFamily="66" charset="0"/>
              </a:rPr>
              <a:t>Клиенты могут предпочитать различные каналы для получения умного контейнера для еды</a:t>
            </a:r>
            <a:r>
              <a:rPr lang="ru-RU" sz="2000" dirty="0" smtClean="0">
                <a:latin typeface="Comic Sans MS" panose="030F0702030302020204" pitchFamily="66" charset="0"/>
              </a:rPr>
              <a:t>. </a:t>
            </a:r>
          </a:p>
          <a:p>
            <a:pPr marL="457200" indent="-457200">
              <a:buAutoNum type="arabicPeriod"/>
            </a:pPr>
            <a:r>
              <a:rPr lang="ru-RU" sz="2000" dirty="0" smtClean="0">
                <a:latin typeface="Comic Sans MS" panose="030F0702030302020204" pitchFamily="66" charset="0"/>
              </a:rPr>
              <a:t>Онлайн-магазины</a:t>
            </a:r>
          </a:p>
          <a:p>
            <a:pPr marL="457200" indent="-457200">
              <a:buAutoNum type="arabicPeriod"/>
            </a:pPr>
            <a:r>
              <a:rPr lang="ru-RU" sz="2000" dirty="0" smtClean="0">
                <a:latin typeface="Comic Sans MS" panose="030F0702030302020204" pitchFamily="66" charset="0"/>
              </a:rPr>
              <a:t>Мобильное приложение</a:t>
            </a:r>
          </a:p>
          <a:p>
            <a:pPr marL="457200" indent="-457200">
              <a:buAutoNum type="arabicPeriod"/>
            </a:pPr>
            <a:r>
              <a:rPr lang="ru-RU" sz="2000" dirty="0" smtClean="0">
                <a:latin typeface="Comic Sans MS" panose="030F0702030302020204" pitchFamily="66" charset="0"/>
              </a:rPr>
              <a:t>Социальные сети</a:t>
            </a:r>
          </a:p>
          <a:p>
            <a:pPr marL="457200" indent="-457200">
              <a:buAutoNum type="arabicPeriod"/>
            </a:pPr>
            <a:r>
              <a:rPr lang="ru-RU" sz="2000" dirty="0" smtClean="0">
                <a:latin typeface="Comic Sans MS" panose="030F0702030302020204" pitchFamily="66" charset="0"/>
              </a:rPr>
              <a:t>Партнерские программы</a:t>
            </a:r>
          </a:p>
          <a:p>
            <a:pPr marL="457200" indent="-457200">
              <a:buAutoNum type="arabicPeriod"/>
            </a:pPr>
            <a:r>
              <a:rPr lang="ru-RU" sz="2000" dirty="0" smtClean="0">
                <a:latin typeface="Comic Sans MS" panose="030F0702030302020204" pitchFamily="66" charset="0"/>
              </a:rPr>
              <a:t>Логистические компании</a:t>
            </a:r>
          </a:p>
          <a:p>
            <a:pPr marL="457200" indent="-457200">
              <a:buAutoNum type="arabicPeriod"/>
            </a:pPr>
            <a:r>
              <a:rPr lang="ru-RU" sz="2000" dirty="0" smtClean="0">
                <a:latin typeface="Comic Sans MS" panose="030F0702030302020204" pitchFamily="66" charset="0"/>
              </a:rPr>
              <a:t>Корпоративные клиенты</a:t>
            </a:r>
          </a:p>
          <a:p>
            <a:pPr marL="457200" indent="-457200">
              <a:buAutoNum type="arabicPeriod"/>
            </a:pPr>
            <a:r>
              <a:rPr lang="ru-RU" sz="2000" dirty="0">
                <a:latin typeface="Comic Sans MS" panose="030F0702030302020204" pitchFamily="66" charset="0"/>
              </a:rPr>
              <a:t>Розничные магазины</a:t>
            </a:r>
            <a:br>
              <a:rPr lang="ru-RU" sz="2000" dirty="0">
                <a:latin typeface="Comic Sans MS" panose="030F0702030302020204" pitchFamily="66" charset="0"/>
              </a:rPr>
            </a:br>
            <a:r>
              <a:rPr lang="ru-RU" sz="2000" dirty="0" smtClean="0">
                <a:latin typeface="Comic Sans MS" panose="030F0702030302020204" pitchFamily="66" charset="0"/>
              </a:rPr>
              <a:t>Эти </a:t>
            </a:r>
            <a:r>
              <a:rPr lang="ru-RU" sz="2000" dirty="0">
                <a:latin typeface="Comic Sans MS" panose="030F0702030302020204" pitchFamily="66" charset="0"/>
              </a:rPr>
              <a:t>каналы помогут охватить разные сегменты клиентов и удовлетворить их потребности в удобных и эффективных решениях для хранения и доставки еды.</a:t>
            </a:r>
            <a:endParaRPr lang="ru-RU" sz="2000" dirty="0" smtClean="0">
              <a:latin typeface="Comic Sans MS" panose="030F0702030302020204" pitchFamily="66" charset="0"/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456040" y="832097"/>
            <a:ext cx="3550275" cy="3191874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  <a:softEdge rad="31750"/>
          </a:effectLst>
        </p:spPr>
      </p:pic>
      <p:pic>
        <p:nvPicPr>
          <p:cNvPr id="4098" name="Picture 2" descr="Люди Вектор Изображения – скачать бесплатно на Freepik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35763" y="4023971"/>
            <a:ext cx="3479633" cy="2317902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394586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69;p5"/>
          <p:cNvSpPr txBox="1"/>
          <p:nvPr/>
        </p:nvSpPr>
        <p:spPr>
          <a:xfrm>
            <a:off x="360040" y="332656"/>
            <a:ext cx="8472264" cy="4994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6925" rIns="0" bIns="0" anchor="t" anchorCtr="0">
            <a:spAutoFit/>
          </a:bodyPr>
          <a:lstStyle/>
          <a:p>
            <a:pPr marL="7701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200"/>
              <a:buFont typeface="Arial"/>
              <a:buNone/>
            </a:pPr>
            <a:r>
              <a:rPr lang="en-US" sz="3200" b="0" i="0" u="none" strike="noStrike" cap="none" dirty="0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rPr>
              <a:t>РЫНОК</a:t>
            </a:r>
            <a:endParaRPr dirty="0"/>
          </a:p>
        </p:txBody>
      </p:sp>
      <p:grpSp>
        <p:nvGrpSpPr>
          <p:cNvPr id="3" name="Google Shape;85;p10"/>
          <p:cNvGrpSpPr/>
          <p:nvPr/>
        </p:nvGrpSpPr>
        <p:grpSpPr>
          <a:xfrm>
            <a:off x="-272954" y="471580"/>
            <a:ext cx="10544198" cy="5970164"/>
            <a:chOff x="2119849" y="1476561"/>
            <a:chExt cx="12455776" cy="6953504"/>
          </a:xfrm>
        </p:grpSpPr>
        <p:sp>
          <p:nvSpPr>
            <p:cNvPr id="4" name="Google Shape;86;p10"/>
            <p:cNvSpPr/>
            <p:nvPr/>
          </p:nvSpPr>
          <p:spPr>
            <a:xfrm>
              <a:off x="2119849" y="1476561"/>
              <a:ext cx="10998639" cy="6953504"/>
            </a:xfrm>
            <a:prstGeom prst="rect">
              <a:avLst/>
            </a:prstGeom>
            <a:blipFill rotWithShape="1">
              <a:blip r:embed="rId2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200"/>
                <a:buFont typeface="Arial"/>
                <a:buNone/>
              </a:pPr>
              <a:endParaRPr sz="15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" name="Google Shape;87;p10"/>
            <p:cNvSpPr/>
            <p:nvPr/>
          </p:nvSpPr>
          <p:spPr>
            <a:xfrm>
              <a:off x="3276361" y="2514601"/>
              <a:ext cx="3213735" cy="3213735"/>
            </a:xfrm>
            <a:custGeom>
              <a:avLst/>
              <a:gdLst/>
              <a:ahLst/>
              <a:cxnLst/>
              <a:rect l="l" t="t" r="r" b="b"/>
              <a:pathLst>
                <a:path w="3213735" h="3213735" extrusionOk="0">
                  <a:moveTo>
                    <a:pt x="2742879" y="470475"/>
                  </a:moveTo>
                  <a:lnTo>
                    <a:pt x="2776484" y="505085"/>
                  </a:lnTo>
                  <a:lnTo>
                    <a:pt x="2808845" y="540440"/>
                  </a:lnTo>
                  <a:lnTo>
                    <a:pt x="2839961" y="576512"/>
                  </a:lnTo>
                  <a:lnTo>
                    <a:pt x="2869832" y="613273"/>
                  </a:lnTo>
                  <a:lnTo>
                    <a:pt x="2898459" y="650694"/>
                  </a:lnTo>
                  <a:lnTo>
                    <a:pt x="2925841" y="688749"/>
                  </a:lnTo>
                  <a:lnTo>
                    <a:pt x="2951978" y="727408"/>
                  </a:lnTo>
                  <a:lnTo>
                    <a:pt x="2976871" y="766643"/>
                  </a:lnTo>
                  <a:lnTo>
                    <a:pt x="3000519" y="806427"/>
                  </a:lnTo>
                  <a:lnTo>
                    <a:pt x="3022923" y="846731"/>
                  </a:lnTo>
                  <a:lnTo>
                    <a:pt x="3044082" y="887528"/>
                  </a:lnTo>
                  <a:lnTo>
                    <a:pt x="3063996" y="928788"/>
                  </a:lnTo>
                  <a:lnTo>
                    <a:pt x="3082666" y="970484"/>
                  </a:lnTo>
                  <a:lnTo>
                    <a:pt x="3100091" y="1012588"/>
                  </a:lnTo>
                  <a:lnTo>
                    <a:pt x="3116271" y="1055071"/>
                  </a:lnTo>
                  <a:lnTo>
                    <a:pt x="3131207" y="1097906"/>
                  </a:lnTo>
                  <a:lnTo>
                    <a:pt x="3144898" y="1141064"/>
                  </a:lnTo>
                  <a:lnTo>
                    <a:pt x="3157344" y="1184518"/>
                  </a:lnTo>
                  <a:lnTo>
                    <a:pt x="3168546" y="1228239"/>
                  </a:lnTo>
                  <a:lnTo>
                    <a:pt x="3178503" y="1272199"/>
                  </a:lnTo>
                  <a:lnTo>
                    <a:pt x="3187216" y="1316369"/>
                  </a:lnTo>
                  <a:lnTo>
                    <a:pt x="3194684" y="1360723"/>
                  </a:lnTo>
                  <a:lnTo>
                    <a:pt x="3200907" y="1405231"/>
                  </a:lnTo>
                  <a:lnTo>
                    <a:pt x="3205885" y="1449865"/>
                  </a:lnTo>
                  <a:lnTo>
                    <a:pt x="3209619" y="1494599"/>
                  </a:lnTo>
                  <a:lnTo>
                    <a:pt x="3212109" y="1539402"/>
                  </a:lnTo>
                  <a:lnTo>
                    <a:pt x="3213353" y="1584247"/>
                  </a:lnTo>
                  <a:lnTo>
                    <a:pt x="3213353" y="1629107"/>
                  </a:lnTo>
                  <a:lnTo>
                    <a:pt x="3212109" y="1673953"/>
                  </a:lnTo>
                  <a:lnTo>
                    <a:pt x="3209619" y="1718756"/>
                  </a:lnTo>
                  <a:lnTo>
                    <a:pt x="3205885" y="1763489"/>
                  </a:lnTo>
                  <a:lnTo>
                    <a:pt x="3200907" y="1808124"/>
                  </a:lnTo>
                  <a:lnTo>
                    <a:pt x="3194684" y="1852632"/>
                  </a:lnTo>
                  <a:lnTo>
                    <a:pt x="3187216" y="1896985"/>
                  </a:lnTo>
                  <a:lnTo>
                    <a:pt x="3178503" y="1941156"/>
                  </a:lnTo>
                  <a:lnTo>
                    <a:pt x="3168546" y="1985116"/>
                  </a:lnTo>
                  <a:lnTo>
                    <a:pt x="3157344" y="2028836"/>
                  </a:lnTo>
                  <a:lnTo>
                    <a:pt x="3144898" y="2072290"/>
                  </a:lnTo>
                  <a:lnTo>
                    <a:pt x="3131207" y="2115448"/>
                  </a:lnTo>
                  <a:lnTo>
                    <a:pt x="3116271" y="2158283"/>
                  </a:lnTo>
                  <a:lnTo>
                    <a:pt x="3100091" y="2200767"/>
                  </a:lnTo>
                  <a:lnTo>
                    <a:pt x="3082666" y="2242870"/>
                  </a:lnTo>
                  <a:lnTo>
                    <a:pt x="3063996" y="2284566"/>
                  </a:lnTo>
                  <a:lnTo>
                    <a:pt x="3044082" y="2325827"/>
                  </a:lnTo>
                  <a:lnTo>
                    <a:pt x="3022923" y="2366623"/>
                  </a:lnTo>
                  <a:lnTo>
                    <a:pt x="3000519" y="2406927"/>
                  </a:lnTo>
                  <a:lnTo>
                    <a:pt x="2976871" y="2446711"/>
                  </a:lnTo>
                  <a:lnTo>
                    <a:pt x="2951978" y="2485946"/>
                  </a:lnTo>
                  <a:lnTo>
                    <a:pt x="2925841" y="2524605"/>
                  </a:lnTo>
                  <a:lnTo>
                    <a:pt x="2898459" y="2562660"/>
                  </a:lnTo>
                  <a:lnTo>
                    <a:pt x="2869832" y="2600081"/>
                  </a:lnTo>
                  <a:lnTo>
                    <a:pt x="2839961" y="2636842"/>
                  </a:lnTo>
                  <a:lnTo>
                    <a:pt x="2808845" y="2672914"/>
                  </a:lnTo>
                  <a:lnTo>
                    <a:pt x="2776484" y="2708269"/>
                  </a:lnTo>
                  <a:lnTo>
                    <a:pt x="2742879" y="2742879"/>
                  </a:lnTo>
                  <a:lnTo>
                    <a:pt x="2708269" y="2776484"/>
                  </a:lnTo>
                  <a:lnTo>
                    <a:pt x="2672914" y="2808845"/>
                  </a:lnTo>
                  <a:lnTo>
                    <a:pt x="2636842" y="2839961"/>
                  </a:lnTo>
                  <a:lnTo>
                    <a:pt x="2600081" y="2869832"/>
                  </a:lnTo>
                  <a:lnTo>
                    <a:pt x="2562660" y="2898459"/>
                  </a:lnTo>
                  <a:lnTo>
                    <a:pt x="2524605" y="2925841"/>
                  </a:lnTo>
                  <a:lnTo>
                    <a:pt x="2485946" y="2951978"/>
                  </a:lnTo>
                  <a:lnTo>
                    <a:pt x="2446711" y="2976871"/>
                  </a:lnTo>
                  <a:lnTo>
                    <a:pt x="2406927" y="3000519"/>
                  </a:lnTo>
                  <a:lnTo>
                    <a:pt x="2366623" y="3022923"/>
                  </a:lnTo>
                  <a:lnTo>
                    <a:pt x="2325827" y="3044082"/>
                  </a:lnTo>
                  <a:lnTo>
                    <a:pt x="2284566" y="3063996"/>
                  </a:lnTo>
                  <a:lnTo>
                    <a:pt x="2242870" y="3082666"/>
                  </a:lnTo>
                  <a:lnTo>
                    <a:pt x="2200767" y="3100091"/>
                  </a:lnTo>
                  <a:lnTo>
                    <a:pt x="2158283" y="3116271"/>
                  </a:lnTo>
                  <a:lnTo>
                    <a:pt x="2115448" y="3131207"/>
                  </a:lnTo>
                  <a:lnTo>
                    <a:pt x="2072290" y="3144898"/>
                  </a:lnTo>
                  <a:lnTo>
                    <a:pt x="2028836" y="3157344"/>
                  </a:lnTo>
                  <a:lnTo>
                    <a:pt x="1985116" y="3168546"/>
                  </a:lnTo>
                  <a:lnTo>
                    <a:pt x="1941156" y="3178503"/>
                  </a:lnTo>
                  <a:lnTo>
                    <a:pt x="1896985" y="3187216"/>
                  </a:lnTo>
                  <a:lnTo>
                    <a:pt x="1852632" y="3194684"/>
                  </a:lnTo>
                  <a:lnTo>
                    <a:pt x="1808124" y="3200907"/>
                  </a:lnTo>
                  <a:lnTo>
                    <a:pt x="1763489" y="3205885"/>
                  </a:lnTo>
                  <a:lnTo>
                    <a:pt x="1718756" y="3209619"/>
                  </a:lnTo>
                  <a:lnTo>
                    <a:pt x="1673953" y="3212109"/>
                  </a:lnTo>
                  <a:lnTo>
                    <a:pt x="1629107" y="3213353"/>
                  </a:lnTo>
                  <a:lnTo>
                    <a:pt x="1584247" y="3213353"/>
                  </a:lnTo>
                  <a:lnTo>
                    <a:pt x="1539402" y="3212109"/>
                  </a:lnTo>
                  <a:lnTo>
                    <a:pt x="1494599" y="3209619"/>
                  </a:lnTo>
                  <a:lnTo>
                    <a:pt x="1449865" y="3205885"/>
                  </a:lnTo>
                  <a:lnTo>
                    <a:pt x="1405231" y="3200907"/>
                  </a:lnTo>
                  <a:lnTo>
                    <a:pt x="1360723" y="3194684"/>
                  </a:lnTo>
                  <a:lnTo>
                    <a:pt x="1316369" y="3187216"/>
                  </a:lnTo>
                  <a:lnTo>
                    <a:pt x="1272199" y="3178503"/>
                  </a:lnTo>
                  <a:lnTo>
                    <a:pt x="1228239" y="3168546"/>
                  </a:lnTo>
                  <a:lnTo>
                    <a:pt x="1184518" y="3157344"/>
                  </a:lnTo>
                  <a:lnTo>
                    <a:pt x="1141064" y="3144898"/>
                  </a:lnTo>
                  <a:lnTo>
                    <a:pt x="1097906" y="3131207"/>
                  </a:lnTo>
                  <a:lnTo>
                    <a:pt x="1055071" y="3116271"/>
                  </a:lnTo>
                  <a:lnTo>
                    <a:pt x="1012588" y="3100091"/>
                  </a:lnTo>
                  <a:lnTo>
                    <a:pt x="970484" y="3082666"/>
                  </a:lnTo>
                  <a:lnTo>
                    <a:pt x="928788" y="3063996"/>
                  </a:lnTo>
                  <a:lnTo>
                    <a:pt x="887528" y="3044082"/>
                  </a:lnTo>
                  <a:lnTo>
                    <a:pt x="846731" y="3022923"/>
                  </a:lnTo>
                  <a:lnTo>
                    <a:pt x="806427" y="3000519"/>
                  </a:lnTo>
                  <a:lnTo>
                    <a:pt x="766643" y="2976871"/>
                  </a:lnTo>
                  <a:lnTo>
                    <a:pt x="727408" y="2951978"/>
                  </a:lnTo>
                  <a:lnTo>
                    <a:pt x="688749" y="2925841"/>
                  </a:lnTo>
                  <a:lnTo>
                    <a:pt x="650694" y="2898459"/>
                  </a:lnTo>
                  <a:lnTo>
                    <a:pt x="613273" y="2869832"/>
                  </a:lnTo>
                  <a:lnTo>
                    <a:pt x="576512" y="2839961"/>
                  </a:lnTo>
                  <a:lnTo>
                    <a:pt x="540440" y="2808845"/>
                  </a:lnTo>
                  <a:lnTo>
                    <a:pt x="505085" y="2776484"/>
                  </a:lnTo>
                  <a:lnTo>
                    <a:pt x="470475" y="2742879"/>
                  </a:lnTo>
                  <a:lnTo>
                    <a:pt x="436870" y="2708269"/>
                  </a:lnTo>
                  <a:lnTo>
                    <a:pt x="404509" y="2672914"/>
                  </a:lnTo>
                  <a:lnTo>
                    <a:pt x="373393" y="2636842"/>
                  </a:lnTo>
                  <a:lnTo>
                    <a:pt x="343521" y="2600081"/>
                  </a:lnTo>
                  <a:lnTo>
                    <a:pt x="314895" y="2562660"/>
                  </a:lnTo>
                  <a:lnTo>
                    <a:pt x="287512" y="2524605"/>
                  </a:lnTo>
                  <a:lnTo>
                    <a:pt x="261375" y="2485946"/>
                  </a:lnTo>
                  <a:lnTo>
                    <a:pt x="236482" y="2446711"/>
                  </a:lnTo>
                  <a:lnTo>
                    <a:pt x="212834" y="2406927"/>
                  </a:lnTo>
                  <a:lnTo>
                    <a:pt x="190430" y="2366623"/>
                  </a:lnTo>
                  <a:lnTo>
                    <a:pt x="169271" y="2325827"/>
                  </a:lnTo>
                  <a:lnTo>
                    <a:pt x="149357" y="2284566"/>
                  </a:lnTo>
                  <a:lnTo>
                    <a:pt x="130687" y="2242870"/>
                  </a:lnTo>
                  <a:lnTo>
                    <a:pt x="113262" y="2200767"/>
                  </a:lnTo>
                  <a:lnTo>
                    <a:pt x="97082" y="2158283"/>
                  </a:lnTo>
                  <a:lnTo>
                    <a:pt x="82146" y="2115448"/>
                  </a:lnTo>
                  <a:lnTo>
                    <a:pt x="68455" y="2072290"/>
                  </a:lnTo>
                  <a:lnTo>
                    <a:pt x="56009" y="2028836"/>
                  </a:lnTo>
                  <a:lnTo>
                    <a:pt x="44807" y="1985116"/>
                  </a:lnTo>
                  <a:lnTo>
                    <a:pt x="34850" y="1941156"/>
                  </a:lnTo>
                  <a:lnTo>
                    <a:pt x="26137" y="1896985"/>
                  </a:lnTo>
                  <a:lnTo>
                    <a:pt x="18669" y="1852632"/>
                  </a:lnTo>
                  <a:lnTo>
                    <a:pt x="12446" y="1808124"/>
                  </a:lnTo>
                  <a:lnTo>
                    <a:pt x="7467" y="1763489"/>
                  </a:lnTo>
                  <a:lnTo>
                    <a:pt x="3733" y="1718756"/>
                  </a:lnTo>
                  <a:lnTo>
                    <a:pt x="1244" y="1673953"/>
                  </a:lnTo>
                  <a:lnTo>
                    <a:pt x="0" y="1629107"/>
                  </a:lnTo>
                  <a:lnTo>
                    <a:pt x="0" y="1584247"/>
                  </a:lnTo>
                  <a:lnTo>
                    <a:pt x="1244" y="1539402"/>
                  </a:lnTo>
                  <a:lnTo>
                    <a:pt x="3733" y="1494599"/>
                  </a:lnTo>
                  <a:lnTo>
                    <a:pt x="7467" y="1449865"/>
                  </a:lnTo>
                  <a:lnTo>
                    <a:pt x="12446" y="1405231"/>
                  </a:lnTo>
                  <a:lnTo>
                    <a:pt x="18669" y="1360723"/>
                  </a:lnTo>
                  <a:lnTo>
                    <a:pt x="26137" y="1316369"/>
                  </a:lnTo>
                  <a:lnTo>
                    <a:pt x="34850" y="1272199"/>
                  </a:lnTo>
                  <a:lnTo>
                    <a:pt x="44807" y="1228239"/>
                  </a:lnTo>
                  <a:lnTo>
                    <a:pt x="56009" y="1184518"/>
                  </a:lnTo>
                  <a:lnTo>
                    <a:pt x="68455" y="1141064"/>
                  </a:lnTo>
                  <a:lnTo>
                    <a:pt x="82146" y="1097906"/>
                  </a:lnTo>
                  <a:lnTo>
                    <a:pt x="97082" y="1055071"/>
                  </a:lnTo>
                  <a:lnTo>
                    <a:pt x="113262" y="1012588"/>
                  </a:lnTo>
                  <a:lnTo>
                    <a:pt x="130687" y="970484"/>
                  </a:lnTo>
                  <a:lnTo>
                    <a:pt x="149357" y="928788"/>
                  </a:lnTo>
                  <a:lnTo>
                    <a:pt x="169271" y="887528"/>
                  </a:lnTo>
                  <a:lnTo>
                    <a:pt x="190430" y="846731"/>
                  </a:lnTo>
                  <a:lnTo>
                    <a:pt x="212834" y="806427"/>
                  </a:lnTo>
                  <a:lnTo>
                    <a:pt x="236482" y="766643"/>
                  </a:lnTo>
                  <a:lnTo>
                    <a:pt x="261375" y="727408"/>
                  </a:lnTo>
                  <a:lnTo>
                    <a:pt x="287512" y="688749"/>
                  </a:lnTo>
                  <a:lnTo>
                    <a:pt x="314895" y="650694"/>
                  </a:lnTo>
                  <a:lnTo>
                    <a:pt x="343521" y="613273"/>
                  </a:lnTo>
                  <a:lnTo>
                    <a:pt x="373393" y="576512"/>
                  </a:lnTo>
                  <a:lnTo>
                    <a:pt x="404509" y="540440"/>
                  </a:lnTo>
                  <a:lnTo>
                    <a:pt x="436870" y="505085"/>
                  </a:lnTo>
                  <a:lnTo>
                    <a:pt x="470475" y="470475"/>
                  </a:lnTo>
                  <a:lnTo>
                    <a:pt x="505085" y="436870"/>
                  </a:lnTo>
                  <a:lnTo>
                    <a:pt x="540440" y="404509"/>
                  </a:lnTo>
                  <a:lnTo>
                    <a:pt x="576512" y="373393"/>
                  </a:lnTo>
                  <a:lnTo>
                    <a:pt x="613273" y="343521"/>
                  </a:lnTo>
                  <a:lnTo>
                    <a:pt x="650694" y="314895"/>
                  </a:lnTo>
                  <a:lnTo>
                    <a:pt x="688749" y="287512"/>
                  </a:lnTo>
                  <a:lnTo>
                    <a:pt x="727408" y="261375"/>
                  </a:lnTo>
                  <a:lnTo>
                    <a:pt x="766643" y="236482"/>
                  </a:lnTo>
                  <a:lnTo>
                    <a:pt x="806427" y="212834"/>
                  </a:lnTo>
                  <a:lnTo>
                    <a:pt x="846731" y="190430"/>
                  </a:lnTo>
                  <a:lnTo>
                    <a:pt x="887528" y="169271"/>
                  </a:lnTo>
                  <a:lnTo>
                    <a:pt x="928788" y="149357"/>
                  </a:lnTo>
                  <a:lnTo>
                    <a:pt x="970484" y="130687"/>
                  </a:lnTo>
                  <a:lnTo>
                    <a:pt x="1012588" y="113262"/>
                  </a:lnTo>
                  <a:lnTo>
                    <a:pt x="1055071" y="97082"/>
                  </a:lnTo>
                  <a:lnTo>
                    <a:pt x="1097906" y="82146"/>
                  </a:lnTo>
                  <a:lnTo>
                    <a:pt x="1141064" y="68455"/>
                  </a:lnTo>
                  <a:lnTo>
                    <a:pt x="1184518" y="56009"/>
                  </a:lnTo>
                  <a:lnTo>
                    <a:pt x="1228239" y="44807"/>
                  </a:lnTo>
                  <a:lnTo>
                    <a:pt x="1272199" y="34850"/>
                  </a:lnTo>
                  <a:lnTo>
                    <a:pt x="1316369" y="26137"/>
                  </a:lnTo>
                  <a:lnTo>
                    <a:pt x="1360723" y="18669"/>
                  </a:lnTo>
                  <a:lnTo>
                    <a:pt x="1405231" y="12446"/>
                  </a:lnTo>
                  <a:lnTo>
                    <a:pt x="1449865" y="7467"/>
                  </a:lnTo>
                  <a:lnTo>
                    <a:pt x="1494599" y="3733"/>
                  </a:lnTo>
                  <a:lnTo>
                    <a:pt x="1539402" y="1244"/>
                  </a:lnTo>
                  <a:lnTo>
                    <a:pt x="1584247" y="0"/>
                  </a:lnTo>
                  <a:lnTo>
                    <a:pt x="1629107" y="0"/>
                  </a:lnTo>
                  <a:lnTo>
                    <a:pt x="1673953" y="1244"/>
                  </a:lnTo>
                  <a:lnTo>
                    <a:pt x="1718756" y="3733"/>
                  </a:lnTo>
                  <a:lnTo>
                    <a:pt x="1763489" y="7467"/>
                  </a:lnTo>
                  <a:lnTo>
                    <a:pt x="1808124" y="12446"/>
                  </a:lnTo>
                  <a:lnTo>
                    <a:pt x="1852632" y="18669"/>
                  </a:lnTo>
                  <a:lnTo>
                    <a:pt x="1896985" y="26137"/>
                  </a:lnTo>
                  <a:lnTo>
                    <a:pt x="1941156" y="34850"/>
                  </a:lnTo>
                  <a:lnTo>
                    <a:pt x="1985116" y="44807"/>
                  </a:lnTo>
                  <a:lnTo>
                    <a:pt x="2028836" y="56009"/>
                  </a:lnTo>
                  <a:lnTo>
                    <a:pt x="2072290" y="68455"/>
                  </a:lnTo>
                  <a:lnTo>
                    <a:pt x="2115448" y="82146"/>
                  </a:lnTo>
                  <a:lnTo>
                    <a:pt x="2158283" y="97082"/>
                  </a:lnTo>
                  <a:lnTo>
                    <a:pt x="2200767" y="113262"/>
                  </a:lnTo>
                  <a:lnTo>
                    <a:pt x="2242870" y="130687"/>
                  </a:lnTo>
                  <a:lnTo>
                    <a:pt x="2284566" y="149357"/>
                  </a:lnTo>
                  <a:lnTo>
                    <a:pt x="2325827" y="169271"/>
                  </a:lnTo>
                  <a:lnTo>
                    <a:pt x="2366623" y="190430"/>
                  </a:lnTo>
                  <a:lnTo>
                    <a:pt x="2406927" y="212834"/>
                  </a:lnTo>
                  <a:lnTo>
                    <a:pt x="2446711" y="236482"/>
                  </a:lnTo>
                  <a:lnTo>
                    <a:pt x="2485946" y="261375"/>
                  </a:lnTo>
                  <a:lnTo>
                    <a:pt x="2524605" y="287512"/>
                  </a:lnTo>
                  <a:lnTo>
                    <a:pt x="2562660" y="314895"/>
                  </a:lnTo>
                  <a:lnTo>
                    <a:pt x="2600081" y="343521"/>
                  </a:lnTo>
                  <a:lnTo>
                    <a:pt x="2636842" y="373393"/>
                  </a:lnTo>
                  <a:lnTo>
                    <a:pt x="2672914" y="404509"/>
                  </a:lnTo>
                  <a:lnTo>
                    <a:pt x="2708269" y="436870"/>
                  </a:lnTo>
                  <a:lnTo>
                    <a:pt x="2742879" y="470475"/>
                  </a:lnTo>
                  <a:close/>
                </a:path>
              </a:pathLst>
            </a:custGeom>
            <a:noFill/>
            <a:ln w="9525" cap="flat" cmpd="sng">
              <a:solidFill>
                <a:srgbClr val="85888D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200"/>
                <a:buFont typeface="Arial"/>
                <a:buNone/>
              </a:pPr>
              <a:endParaRPr sz="15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" name="Google Shape;88;p10"/>
            <p:cNvSpPr/>
            <p:nvPr/>
          </p:nvSpPr>
          <p:spPr>
            <a:xfrm>
              <a:off x="7619168" y="2710863"/>
              <a:ext cx="2821305" cy="2821305"/>
            </a:xfrm>
            <a:custGeom>
              <a:avLst/>
              <a:gdLst/>
              <a:ahLst/>
              <a:cxnLst/>
              <a:rect l="l" t="t" r="r" b="b"/>
              <a:pathLst>
                <a:path w="2821304" h="2821304" extrusionOk="0">
                  <a:moveTo>
                    <a:pt x="2407742" y="413101"/>
                  </a:moveTo>
                  <a:lnTo>
                    <a:pt x="2441449" y="447966"/>
                  </a:lnTo>
                  <a:lnTo>
                    <a:pt x="2473723" y="483685"/>
                  </a:lnTo>
                  <a:lnTo>
                    <a:pt x="2504562" y="520220"/>
                  </a:lnTo>
                  <a:lnTo>
                    <a:pt x="2533966" y="557536"/>
                  </a:lnTo>
                  <a:lnTo>
                    <a:pt x="2561937" y="595594"/>
                  </a:lnTo>
                  <a:lnTo>
                    <a:pt x="2588473" y="634357"/>
                  </a:lnTo>
                  <a:lnTo>
                    <a:pt x="2613574" y="673789"/>
                  </a:lnTo>
                  <a:lnTo>
                    <a:pt x="2637241" y="713853"/>
                  </a:lnTo>
                  <a:lnTo>
                    <a:pt x="2659474" y="754510"/>
                  </a:lnTo>
                  <a:lnTo>
                    <a:pt x="2680272" y="795724"/>
                  </a:lnTo>
                  <a:lnTo>
                    <a:pt x="2699636" y="837459"/>
                  </a:lnTo>
                  <a:lnTo>
                    <a:pt x="2717566" y="879676"/>
                  </a:lnTo>
                  <a:lnTo>
                    <a:pt x="2734061" y="922339"/>
                  </a:lnTo>
                  <a:lnTo>
                    <a:pt x="2749122" y="965410"/>
                  </a:lnTo>
                  <a:lnTo>
                    <a:pt x="2762749" y="1008852"/>
                  </a:lnTo>
                  <a:lnTo>
                    <a:pt x="2774941" y="1052629"/>
                  </a:lnTo>
                  <a:lnTo>
                    <a:pt x="2785699" y="1096703"/>
                  </a:lnTo>
                  <a:lnTo>
                    <a:pt x="2795022" y="1141036"/>
                  </a:lnTo>
                  <a:lnTo>
                    <a:pt x="2802911" y="1185593"/>
                  </a:lnTo>
                  <a:lnTo>
                    <a:pt x="2809366" y="1230335"/>
                  </a:lnTo>
                  <a:lnTo>
                    <a:pt x="2814386" y="1275226"/>
                  </a:lnTo>
                  <a:lnTo>
                    <a:pt x="2817972" y="1320228"/>
                  </a:lnTo>
                  <a:lnTo>
                    <a:pt x="2820124" y="1365305"/>
                  </a:lnTo>
                  <a:lnTo>
                    <a:pt x="2820841" y="1410418"/>
                  </a:lnTo>
                  <a:lnTo>
                    <a:pt x="2820124" y="1455532"/>
                  </a:lnTo>
                  <a:lnTo>
                    <a:pt x="2817972" y="1500608"/>
                  </a:lnTo>
                  <a:lnTo>
                    <a:pt x="2814386" y="1545610"/>
                  </a:lnTo>
                  <a:lnTo>
                    <a:pt x="2809366" y="1590501"/>
                  </a:lnTo>
                  <a:lnTo>
                    <a:pt x="2802911" y="1635244"/>
                  </a:lnTo>
                  <a:lnTo>
                    <a:pt x="2795022" y="1679800"/>
                  </a:lnTo>
                  <a:lnTo>
                    <a:pt x="2785699" y="1724134"/>
                  </a:lnTo>
                  <a:lnTo>
                    <a:pt x="2774941" y="1768208"/>
                  </a:lnTo>
                  <a:lnTo>
                    <a:pt x="2762749" y="1811985"/>
                  </a:lnTo>
                  <a:lnTo>
                    <a:pt x="2749122" y="1855428"/>
                  </a:lnTo>
                  <a:lnTo>
                    <a:pt x="2734061" y="1898499"/>
                  </a:lnTo>
                  <a:lnTo>
                    <a:pt x="2717566" y="1941162"/>
                  </a:lnTo>
                  <a:lnTo>
                    <a:pt x="2699636" y="1983379"/>
                  </a:lnTo>
                  <a:lnTo>
                    <a:pt x="2680272" y="2025114"/>
                  </a:lnTo>
                  <a:lnTo>
                    <a:pt x="2659474" y="2066329"/>
                  </a:lnTo>
                  <a:lnTo>
                    <a:pt x="2637241" y="2106987"/>
                  </a:lnTo>
                  <a:lnTo>
                    <a:pt x="2613574" y="2147050"/>
                  </a:lnTo>
                  <a:lnTo>
                    <a:pt x="2588473" y="2186483"/>
                  </a:lnTo>
                  <a:lnTo>
                    <a:pt x="2561937" y="2225247"/>
                  </a:lnTo>
                  <a:lnTo>
                    <a:pt x="2533966" y="2263305"/>
                  </a:lnTo>
                  <a:lnTo>
                    <a:pt x="2504562" y="2300621"/>
                  </a:lnTo>
                  <a:lnTo>
                    <a:pt x="2473723" y="2337157"/>
                  </a:lnTo>
                  <a:lnTo>
                    <a:pt x="2441449" y="2372877"/>
                  </a:lnTo>
                  <a:lnTo>
                    <a:pt x="2407742" y="2407742"/>
                  </a:lnTo>
                  <a:lnTo>
                    <a:pt x="2372877" y="2441449"/>
                  </a:lnTo>
                  <a:lnTo>
                    <a:pt x="2337157" y="2473723"/>
                  </a:lnTo>
                  <a:lnTo>
                    <a:pt x="2300621" y="2504562"/>
                  </a:lnTo>
                  <a:lnTo>
                    <a:pt x="2263305" y="2533966"/>
                  </a:lnTo>
                  <a:lnTo>
                    <a:pt x="2225247" y="2561937"/>
                  </a:lnTo>
                  <a:lnTo>
                    <a:pt x="2186483" y="2588473"/>
                  </a:lnTo>
                  <a:lnTo>
                    <a:pt x="2147050" y="2613574"/>
                  </a:lnTo>
                  <a:lnTo>
                    <a:pt x="2106987" y="2637241"/>
                  </a:lnTo>
                  <a:lnTo>
                    <a:pt x="2066329" y="2659474"/>
                  </a:lnTo>
                  <a:lnTo>
                    <a:pt x="2025114" y="2680272"/>
                  </a:lnTo>
                  <a:lnTo>
                    <a:pt x="1983379" y="2699636"/>
                  </a:lnTo>
                  <a:lnTo>
                    <a:pt x="1941162" y="2717566"/>
                  </a:lnTo>
                  <a:lnTo>
                    <a:pt x="1898499" y="2734061"/>
                  </a:lnTo>
                  <a:lnTo>
                    <a:pt x="1855428" y="2749122"/>
                  </a:lnTo>
                  <a:lnTo>
                    <a:pt x="1811985" y="2762749"/>
                  </a:lnTo>
                  <a:lnTo>
                    <a:pt x="1768208" y="2774941"/>
                  </a:lnTo>
                  <a:lnTo>
                    <a:pt x="1724134" y="2785699"/>
                  </a:lnTo>
                  <a:lnTo>
                    <a:pt x="1679800" y="2795022"/>
                  </a:lnTo>
                  <a:lnTo>
                    <a:pt x="1635244" y="2802911"/>
                  </a:lnTo>
                  <a:lnTo>
                    <a:pt x="1590501" y="2809366"/>
                  </a:lnTo>
                  <a:lnTo>
                    <a:pt x="1545610" y="2814386"/>
                  </a:lnTo>
                  <a:lnTo>
                    <a:pt x="1500608" y="2817972"/>
                  </a:lnTo>
                  <a:lnTo>
                    <a:pt x="1455532" y="2820124"/>
                  </a:lnTo>
                  <a:lnTo>
                    <a:pt x="1410418" y="2820841"/>
                  </a:lnTo>
                  <a:lnTo>
                    <a:pt x="1365305" y="2820124"/>
                  </a:lnTo>
                  <a:lnTo>
                    <a:pt x="1320228" y="2817972"/>
                  </a:lnTo>
                  <a:lnTo>
                    <a:pt x="1275226" y="2814386"/>
                  </a:lnTo>
                  <a:lnTo>
                    <a:pt x="1230335" y="2809366"/>
                  </a:lnTo>
                  <a:lnTo>
                    <a:pt x="1185593" y="2802911"/>
                  </a:lnTo>
                  <a:lnTo>
                    <a:pt x="1141036" y="2795022"/>
                  </a:lnTo>
                  <a:lnTo>
                    <a:pt x="1096703" y="2785699"/>
                  </a:lnTo>
                  <a:lnTo>
                    <a:pt x="1052629" y="2774941"/>
                  </a:lnTo>
                  <a:lnTo>
                    <a:pt x="1008852" y="2762749"/>
                  </a:lnTo>
                  <a:lnTo>
                    <a:pt x="965410" y="2749122"/>
                  </a:lnTo>
                  <a:lnTo>
                    <a:pt x="922339" y="2734061"/>
                  </a:lnTo>
                  <a:lnTo>
                    <a:pt x="879676" y="2717566"/>
                  </a:lnTo>
                  <a:lnTo>
                    <a:pt x="837459" y="2699636"/>
                  </a:lnTo>
                  <a:lnTo>
                    <a:pt x="795724" y="2680272"/>
                  </a:lnTo>
                  <a:lnTo>
                    <a:pt x="754510" y="2659474"/>
                  </a:lnTo>
                  <a:lnTo>
                    <a:pt x="713853" y="2637241"/>
                  </a:lnTo>
                  <a:lnTo>
                    <a:pt x="673789" y="2613574"/>
                  </a:lnTo>
                  <a:lnTo>
                    <a:pt x="634357" y="2588473"/>
                  </a:lnTo>
                  <a:lnTo>
                    <a:pt x="595594" y="2561937"/>
                  </a:lnTo>
                  <a:lnTo>
                    <a:pt x="557536" y="2533966"/>
                  </a:lnTo>
                  <a:lnTo>
                    <a:pt x="520220" y="2504562"/>
                  </a:lnTo>
                  <a:lnTo>
                    <a:pt x="483685" y="2473723"/>
                  </a:lnTo>
                  <a:lnTo>
                    <a:pt x="447966" y="2441449"/>
                  </a:lnTo>
                  <a:lnTo>
                    <a:pt x="413101" y="2407742"/>
                  </a:lnTo>
                  <a:lnTo>
                    <a:pt x="379393" y="2372877"/>
                  </a:lnTo>
                  <a:lnTo>
                    <a:pt x="347120" y="2337157"/>
                  </a:lnTo>
                  <a:lnTo>
                    <a:pt x="316280" y="2300621"/>
                  </a:lnTo>
                  <a:lnTo>
                    <a:pt x="286876" y="2263305"/>
                  </a:lnTo>
                  <a:lnTo>
                    <a:pt x="258905" y="2225247"/>
                  </a:lnTo>
                  <a:lnTo>
                    <a:pt x="232369" y="2186483"/>
                  </a:lnTo>
                  <a:lnTo>
                    <a:pt x="207267" y="2147050"/>
                  </a:lnTo>
                  <a:lnTo>
                    <a:pt x="183600" y="2106987"/>
                  </a:lnTo>
                  <a:lnTo>
                    <a:pt x="161367" y="2066329"/>
                  </a:lnTo>
                  <a:lnTo>
                    <a:pt x="140569" y="2025114"/>
                  </a:lnTo>
                  <a:lnTo>
                    <a:pt x="121204" y="1983379"/>
                  </a:lnTo>
                  <a:lnTo>
                    <a:pt x="103275" y="1941162"/>
                  </a:lnTo>
                  <a:lnTo>
                    <a:pt x="86779" y="1898499"/>
                  </a:lnTo>
                  <a:lnTo>
                    <a:pt x="71718" y="1855428"/>
                  </a:lnTo>
                  <a:lnTo>
                    <a:pt x="58092" y="1811985"/>
                  </a:lnTo>
                  <a:lnTo>
                    <a:pt x="45899" y="1768208"/>
                  </a:lnTo>
                  <a:lnTo>
                    <a:pt x="35142" y="1724134"/>
                  </a:lnTo>
                  <a:lnTo>
                    <a:pt x="25818" y="1679800"/>
                  </a:lnTo>
                  <a:lnTo>
                    <a:pt x="17929" y="1635244"/>
                  </a:lnTo>
                  <a:lnTo>
                    <a:pt x="11474" y="1590501"/>
                  </a:lnTo>
                  <a:lnTo>
                    <a:pt x="6454" y="1545610"/>
                  </a:lnTo>
                  <a:lnTo>
                    <a:pt x="2868" y="1500608"/>
                  </a:lnTo>
                  <a:lnTo>
                    <a:pt x="716" y="1455532"/>
                  </a:lnTo>
                  <a:lnTo>
                    <a:pt x="0" y="1410418"/>
                  </a:lnTo>
                  <a:lnTo>
                    <a:pt x="716" y="1365305"/>
                  </a:lnTo>
                  <a:lnTo>
                    <a:pt x="2868" y="1320228"/>
                  </a:lnTo>
                  <a:lnTo>
                    <a:pt x="6454" y="1275226"/>
                  </a:lnTo>
                  <a:lnTo>
                    <a:pt x="11474" y="1230335"/>
                  </a:lnTo>
                  <a:lnTo>
                    <a:pt x="17929" y="1185593"/>
                  </a:lnTo>
                  <a:lnTo>
                    <a:pt x="25818" y="1141036"/>
                  </a:lnTo>
                  <a:lnTo>
                    <a:pt x="35142" y="1096703"/>
                  </a:lnTo>
                  <a:lnTo>
                    <a:pt x="45899" y="1052629"/>
                  </a:lnTo>
                  <a:lnTo>
                    <a:pt x="58092" y="1008852"/>
                  </a:lnTo>
                  <a:lnTo>
                    <a:pt x="71718" y="965410"/>
                  </a:lnTo>
                  <a:lnTo>
                    <a:pt x="86779" y="922339"/>
                  </a:lnTo>
                  <a:lnTo>
                    <a:pt x="103275" y="879676"/>
                  </a:lnTo>
                  <a:lnTo>
                    <a:pt x="121204" y="837459"/>
                  </a:lnTo>
                  <a:lnTo>
                    <a:pt x="140569" y="795724"/>
                  </a:lnTo>
                  <a:lnTo>
                    <a:pt x="161367" y="754510"/>
                  </a:lnTo>
                  <a:lnTo>
                    <a:pt x="183600" y="713853"/>
                  </a:lnTo>
                  <a:lnTo>
                    <a:pt x="207267" y="673789"/>
                  </a:lnTo>
                  <a:lnTo>
                    <a:pt x="232369" y="634357"/>
                  </a:lnTo>
                  <a:lnTo>
                    <a:pt x="258905" y="595594"/>
                  </a:lnTo>
                  <a:lnTo>
                    <a:pt x="286876" y="557536"/>
                  </a:lnTo>
                  <a:lnTo>
                    <a:pt x="316280" y="520220"/>
                  </a:lnTo>
                  <a:lnTo>
                    <a:pt x="347120" y="483685"/>
                  </a:lnTo>
                  <a:lnTo>
                    <a:pt x="379393" y="447966"/>
                  </a:lnTo>
                  <a:lnTo>
                    <a:pt x="413101" y="413101"/>
                  </a:lnTo>
                  <a:lnTo>
                    <a:pt x="447966" y="379393"/>
                  </a:lnTo>
                  <a:lnTo>
                    <a:pt x="483685" y="347120"/>
                  </a:lnTo>
                  <a:lnTo>
                    <a:pt x="520220" y="316280"/>
                  </a:lnTo>
                  <a:lnTo>
                    <a:pt x="557536" y="286876"/>
                  </a:lnTo>
                  <a:lnTo>
                    <a:pt x="595594" y="258905"/>
                  </a:lnTo>
                  <a:lnTo>
                    <a:pt x="634357" y="232369"/>
                  </a:lnTo>
                  <a:lnTo>
                    <a:pt x="673789" y="207267"/>
                  </a:lnTo>
                  <a:lnTo>
                    <a:pt x="713853" y="183600"/>
                  </a:lnTo>
                  <a:lnTo>
                    <a:pt x="754510" y="161367"/>
                  </a:lnTo>
                  <a:lnTo>
                    <a:pt x="795724" y="140569"/>
                  </a:lnTo>
                  <a:lnTo>
                    <a:pt x="837459" y="121204"/>
                  </a:lnTo>
                  <a:lnTo>
                    <a:pt x="879676" y="103275"/>
                  </a:lnTo>
                  <a:lnTo>
                    <a:pt x="922339" y="86779"/>
                  </a:lnTo>
                  <a:lnTo>
                    <a:pt x="965410" y="71718"/>
                  </a:lnTo>
                  <a:lnTo>
                    <a:pt x="1008852" y="58092"/>
                  </a:lnTo>
                  <a:lnTo>
                    <a:pt x="1052629" y="45899"/>
                  </a:lnTo>
                  <a:lnTo>
                    <a:pt x="1096703" y="35142"/>
                  </a:lnTo>
                  <a:lnTo>
                    <a:pt x="1141036" y="25818"/>
                  </a:lnTo>
                  <a:lnTo>
                    <a:pt x="1185593" y="17929"/>
                  </a:lnTo>
                  <a:lnTo>
                    <a:pt x="1230335" y="11474"/>
                  </a:lnTo>
                  <a:lnTo>
                    <a:pt x="1275226" y="6454"/>
                  </a:lnTo>
                  <a:lnTo>
                    <a:pt x="1320228" y="2868"/>
                  </a:lnTo>
                  <a:lnTo>
                    <a:pt x="1365305" y="716"/>
                  </a:lnTo>
                  <a:lnTo>
                    <a:pt x="1410418" y="0"/>
                  </a:lnTo>
                  <a:lnTo>
                    <a:pt x="1455532" y="716"/>
                  </a:lnTo>
                  <a:lnTo>
                    <a:pt x="1500608" y="2868"/>
                  </a:lnTo>
                  <a:lnTo>
                    <a:pt x="1545610" y="6454"/>
                  </a:lnTo>
                  <a:lnTo>
                    <a:pt x="1590501" y="11474"/>
                  </a:lnTo>
                  <a:lnTo>
                    <a:pt x="1635244" y="17929"/>
                  </a:lnTo>
                  <a:lnTo>
                    <a:pt x="1679800" y="25818"/>
                  </a:lnTo>
                  <a:lnTo>
                    <a:pt x="1724134" y="35142"/>
                  </a:lnTo>
                  <a:lnTo>
                    <a:pt x="1768208" y="45899"/>
                  </a:lnTo>
                  <a:lnTo>
                    <a:pt x="1811985" y="58092"/>
                  </a:lnTo>
                  <a:lnTo>
                    <a:pt x="1855428" y="71718"/>
                  </a:lnTo>
                  <a:lnTo>
                    <a:pt x="1898499" y="86779"/>
                  </a:lnTo>
                  <a:lnTo>
                    <a:pt x="1941162" y="103275"/>
                  </a:lnTo>
                  <a:lnTo>
                    <a:pt x="1983379" y="121204"/>
                  </a:lnTo>
                  <a:lnTo>
                    <a:pt x="2025114" y="140569"/>
                  </a:lnTo>
                  <a:lnTo>
                    <a:pt x="2066329" y="161367"/>
                  </a:lnTo>
                  <a:lnTo>
                    <a:pt x="2106987" y="183600"/>
                  </a:lnTo>
                  <a:lnTo>
                    <a:pt x="2147050" y="207267"/>
                  </a:lnTo>
                  <a:lnTo>
                    <a:pt x="2186483" y="232369"/>
                  </a:lnTo>
                  <a:lnTo>
                    <a:pt x="2225247" y="258905"/>
                  </a:lnTo>
                  <a:lnTo>
                    <a:pt x="2263305" y="286876"/>
                  </a:lnTo>
                  <a:lnTo>
                    <a:pt x="2300621" y="316280"/>
                  </a:lnTo>
                  <a:lnTo>
                    <a:pt x="2337157" y="347120"/>
                  </a:lnTo>
                  <a:lnTo>
                    <a:pt x="2372877" y="379393"/>
                  </a:lnTo>
                  <a:lnTo>
                    <a:pt x="2407742" y="413101"/>
                  </a:lnTo>
                  <a:close/>
                </a:path>
              </a:pathLst>
            </a:custGeom>
            <a:noFill/>
            <a:ln w="9525" cap="flat" cmpd="sng">
              <a:solidFill>
                <a:srgbClr val="85888D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200"/>
                <a:buFont typeface="Arial"/>
                <a:buNone/>
              </a:pPr>
              <a:endParaRPr sz="15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" name="Google Shape;89;p10"/>
            <p:cNvSpPr/>
            <p:nvPr/>
          </p:nvSpPr>
          <p:spPr>
            <a:xfrm>
              <a:off x="11569299" y="2831716"/>
              <a:ext cx="2579370" cy="2579370"/>
            </a:xfrm>
            <a:custGeom>
              <a:avLst/>
              <a:gdLst/>
              <a:ahLst/>
              <a:cxnLst/>
              <a:rect l="l" t="t" r="r" b="b"/>
              <a:pathLst>
                <a:path w="2579370" h="2579370" extrusionOk="0">
                  <a:moveTo>
                    <a:pt x="2201418" y="377703"/>
                  </a:moveTo>
                  <a:lnTo>
                    <a:pt x="2234973" y="412517"/>
                  </a:lnTo>
                  <a:lnTo>
                    <a:pt x="2266968" y="448256"/>
                  </a:lnTo>
                  <a:lnTo>
                    <a:pt x="2297402" y="484878"/>
                  </a:lnTo>
                  <a:lnTo>
                    <a:pt x="2326275" y="522337"/>
                  </a:lnTo>
                  <a:lnTo>
                    <a:pt x="2353588" y="560589"/>
                  </a:lnTo>
                  <a:lnTo>
                    <a:pt x="2379340" y="599591"/>
                  </a:lnTo>
                  <a:lnTo>
                    <a:pt x="2403531" y="639297"/>
                  </a:lnTo>
                  <a:lnTo>
                    <a:pt x="2426162" y="679666"/>
                  </a:lnTo>
                  <a:lnTo>
                    <a:pt x="2447231" y="720651"/>
                  </a:lnTo>
                  <a:lnTo>
                    <a:pt x="2466740" y="762209"/>
                  </a:lnTo>
                  <a:lnTo>
                    <a:pt x="2484689" y="804296"/>
                  </a:lnTo>
                  <a:lnTo>
                    <a:pt x="2501076" y="846868"/>
                  </a:lnTo>
                  <a:lnTo>
                    <a:pt x="2515903" y="889881"/>
                  </a:lnTo>
                  <a:lnTo>
                    <a:pt x="2529169" y="933291"/>
                  </a:lnTo>
                  <a:lnTo>
                    <a:pt x="2540875" y="977053"/>
                  </a:lnTo>
                  <a:lnTo>
                    <a:pt x="2551019" y="1021123"/>
                  </a:lnTo>
                  <a:lnTo>
                    <a:pt x="2559603" y="1065459"/>
                  </a:lnTo>
                  <a:lnTo>
                    <a:pt x="2566627" y="1110014"/>
                  </a:lnTo>
                  <a:lnTo>
                    <a:pt x="2572089" y="1154746"/>
                  </a:lnTo>
                  <a:lnTo>
                    <a:pt x="2575991" y="1199610"/>
                  </a:lnTo>
                  <a:lnTo>
                    <a:pt x="2578332" y="1244563"/>
                  </a:lnTo>
                  <a:lnTo>
                    <a:pt x="2579112" y="1289559"/>
                  </a:lnTo>
                  <a:lnTo>
                    <a:pt x="2578332" y="1334556"/>
                  </a:lnTo>
                  <a:lnTo>
                    <a:pt x="2575991" y="1379508"/>
                  </a:lnTo>
                  <a:lnTo>
                    <a:pt x="2572089" y="1424372"/>
                  </a:lnTo>
                  <a:lnTo>
                    <a:pt x="2566627" y="1469104"/>
                  </a:lnTo>
                  <a:lnTo>
                    <a:pt x="2559603" y="1513660"/>
                  </a:lnTo>
                  <a:lnTo>
                    <a:pt x="2551019" y="1557995"/>
                  </a:lnTo>
                  <a:lnTo>
                    <a:pt x="2540875" y="1602066"/>
                  </a:lnTo>
                  <a:lnTo>
                    <a:pt x="2529169" y="1645828"/>
                  </a:lnTo>
                  <a:lnTo>
                    <a:pt x="2515903" y="1689238"/>
                  </a:lnTo>
                  <a:lnTo>
                    <a:pt x="2501076" y="1732250"/>
                  </a:lnTo>
                  <a:lnTo>
                    <a:pt x="2484689" y="1774823"/>
                  </a:lnTo>
                  <a:lnTo>
                    <a:pt x="2466740" y="1816910"/>
                  </a:lnTo>
                  <a:lnTo>
                    <a:pt x="2447231" y="1858468"/>
                  </a:lnTo>
                  <a:lnTo>
                    <a:pt x="2426162" y="1899453"/>
                  </a:lnTo>
                  <a:lnTo>
                    <a:pt x="2403531" y="1939822"/>
                  </a:lnTo>
                  <a:lnTo>
                    <a:pt x="2379340" y="1979529"/>
                  </a:lnTo>
                  <a:lnTo>
                    <a:pt x="2353588" y="2018530"/>
                  </a:lnTo>
                  <a:lnTo>
                    <a:pt x="2326275" y="2056783"/>
                  </a:lnTo>
                  <a:lnTo>
                    <a:pt x="2297402" y="2094242"/>
                  </a:lnTo>
                  <a:lnTo>
                    <a:pt x="2266968" y="2130863"/>
                  </a:lnTo>
                  <a:lnTo>
                    <a:pt x="2234973" y="2166603"/>
                  </a:lnTo>
                  <a:lnTo>
                    <a:pt x="2201418" y="2201418"/>
                  </a:lnTo>
                  <a:lnTo>
                    <a:pt x="2166603" y="2234973"/>
                  </a:lnTo>
                  <a:lnTo>
                    <a:pt x="2130863" y="2266968"/>
                  </a:lnTo>
                  <a:lnTo>
                    <a:pt x="2094242" y="2297402"/>
                  </a:lnTo>
                  <a:lnTo>
                    <a:pt x="2056783" y="2326275"/>
                  </a:lnTo>
                  <a:lnTo>
                    <a:pt x="2018530" y="2353588"/>
                  </a:lnTo>
                  <a:lnTo>
                    <a:pt x="1979529" y="2379340"/>
                  </a:lnTo>
                  <a:lnTo>
                    <a:pt x="1939822" y="2403531"/>
                  </a:lnTo>
                  <a:lnTo>
                    <a:pt x="1899453" y="2426162"/>
                  </a:lnTo>
                  <a:lnTo>
                    <a:pt x="1858468" y="2447231"/>
                  </a:lnTo>
                  <a:lnTo>
                    <a:pt x="1816910" y="2466740"/>
                  </a:lnTo>
                  <a:lnTo>
                    <a:pt x="1774823" y="2484689"/>
                  </a:lnTo>
                  <a:lnTo>
                    <a:pt x="1732250" y="2501076"/>
                  </a:lnTo>
                  <a:lnTo>
                    <a:pt x="1689238" y="2515903"/>
                  </a:lnTo>
                  <a:lnTo>
                    <a:pt x="1645828" y="2529169"/>
                  </a:lnTo>
                  <a:lnTo>
                    <a:pt x="1602066" y="2540875"/>
                  </a:lnTo>
                  <a:lnTo>
                    <a:pt x="1557995" y="2551019"/>
                  </a:lnTo>
                  <a:lnTo>
                    <a:pt x="1513660" y="2559603"/>
                  </a:lnTo>
                  <a:lnTo>
                    <a:pt x="1469104" y="2566627"/>
                  </a:lnTo>
                  <a:lnTo>
                    <a:pt x="1424372" y="2572089"/>
                  </a:lnTo>
                  <a:lnTo>
                    <a:pt x="1379508" y="2575991"/>
                  </a:lnTo>
                  <a:lnTo>
                    <a:pt x="1334556" y="2578332"/>
                  </a:lnTo>
                  <a:lnTo>
                    <a:pt x="1289559" y="2579112"/>
                  </a:lnTo>
                  <a:lnTo>
                    <a:pt x="1244563" y="2578332"/>
                  </a:lnTo>
                  <a:lnTo>
                    <a:pt x="1199610" y="2575991"/>
                  </a:lnTo>
                  <a:lnTo>
                    <a:pt x="1154746" y="2572089"/>
                  </a:lnTo>
                  <a:lnTo>
                    <a:pt x="1110014" y="2566627"/>
                  </a:lnTo>
                  <a:lnTo>
                    <a:pt x="1065459" y="2559603"/>
                  </a:lnTo>
                  <a:lnTo>
                    <a:pt x="1021123" y="2551019"/>
                  </a:lnTo>
                  <a:lnTo>
                    <a:pt x="977053" y="2540875"/>
                  </a:lnTo>
                  <a:lnTo>
                    <a:pt x="933291" y="2529169"/>
                  </a:lnTo>
                  <a:lnTo>
                    <a:pt x="889881" y="2515903"/>
                  </a:lnTo>
                  <a:lnTo>
                    <a:pt x="846868" y="2501076"/>
                  </a:lnTo>
                  <a:lnTo>
                    <a:pt x="804296" y="2484689"/>
                  </a:lnTo>
                  <a:lnTo>
                    <a:pt x="762209" y="2466740"/>
                  </a:lnTo>
                  <a:lnTo>
                    <a:pt x="720651" y="2447231"/>
                  </a:lnTo>
                  <a:lnTo>
                    <a:pt x="679666" y="2426162"/>
                  </a:lnTo>
                  <a:lnTo>
                    <a:pt x="639297" y="2403531"/>
                  </a:lnTo>
                  <a:lnTo>
                    <a:pt x="599591" y="2379340"/>
                  </a:lnTo>
                  <a:lnTo>
                    <a:pt x="560589" y="2353588"/>
                  </a:lnTo>
                  <a:lnTo>
                    <a:pt x="522337" y="2326275"/>
                  </a:lnTo>
                  <a:lnTo>
                    <a:pt x="484878" y="2297402"/>
                  </a:lnTo>
                  <a:lnTo>
                    <a:pt x="448256" y="2266968"/>
                  </a:lnTo>
                  <a:lnTo>
                    <a:pt x="412517" y="2234973"/>
                  </a:lnTo>
                  <a:lnTo>
                    <a:pt x="377703" y="2201418"/>
                  </a:lnTo>
                  <a:lnTo>
                    <a:pt x="344146" y="2166603"/>
                  </a:lnTo>
                  <a:lnTo>
                    <a:pt x="312151" y="2130863"/>
                  </a:lnTo>
                  <a:lnTo>
                    <a:pt x="281716" y="2094242"/>
                  </a:lnTo>
                  <a:lnTo>
                    <a:pt x="252842" y="2056783"/>
                  </a:lnTo>
                  <a:lnTo>
                    <a:pt x="225529" y="2018530"/>
                  </a:lnTo>
                  <a:lnTo>
                    <a:pt x="199776" y="1979529"/>
                  </a:lnTo>
                  <a:lnTo>
                    <a:pt x="175585" y="1939822"/>
                  </a:lnTo>
                  <a:lnTo>
                    <a:pt x="152954" y="1899453"/>
                  </a:lnTo>
                  <a:lnTo>
                    <a:pt x="131883" y="1858468"/>
                  </a:lnTo>
                  <a:lnTo>
                    <a:pt x="112374" y="1816910"/>
                  </a:lnTo>
                  <a:lnTo>
                    <a:pt x="94425" y="1774823"/>
                  </a:lnTo>
                  <a:lnTo>
                    <a:pt x="78037" y="1732250"/>
                  </a:lnTo>
                  <a:lnTo>
                    <a:pt x="63210" y="1689238"/>
                  </a:lnTo>
                  <a:lnTo>
                    <a:pt x="49944" y="1645828"/>
                  </a:lnTo>
                  <a:lnTo>
                    <a:pt x="38238" y="1602066"/>
                  </a:lnTo>
                  <a:lnTo>
                    <a:pt x="28093" y="1557995"/>
                  </a:lnTo>
                  <a:lnTo>
                    <a:pt x="19509" y="1513660"/>
                  </a:lnTo>
                  <a:lnTo>
                    <a:pt x="12486" y="1469104"/>
                  </a:lnTo>
                  <a:lnTo>
                    <a:pt x="7023" y="1424372"/>
                  </a:lnTo>
                  <a:lnTo>
                    <a:pt x="3121" y="1379508"/>
                  </a:lnTo>
                  <a:lnTo>
                    <a:pt x="780" y="1334556"/>
                  </a:lnTo>
                  <a:lnTo>
                    <a:pt x="0" y="1289559"/>
                  </a:lnTo>
                  <a:lnTo>
                    <a:pt x="780" y="1244563"/>
                  </a:lnTo>
                  <a:lnTo>
                    <a:pt x="3121" y="1199610"/>
                  </a:lnTo>
                  <a:lnTo>
                    <a:pt x="7023" y="1154746"/>
                  </a:lnTo>
                  <a:lnTo>
                    <a:pt x="12486" y="1110014"/>
                  </a:lnTo>
                  <a:lnTo>
                    <a:pt x="19509" y="1065459"/>
                  </a:lnTo>
                  <a:lnTo>
                    <a:pt x="28093" y="1021123"/>
                  </a:lnTo>
                  <a:lnTo>
                    <a:pt x="38238" y="977053"/>
                  </a:lnTo>
                  <a:lnTo>
                    <a:pt x="49944" y="933291"/>
                  </a:lnTo>
                  <a:lnTo>
                    <a:pt x="63210" y="889881"/>
                  </a:lnTo>
                  <a:lnTo>
                    <a:pt x="78037" y="846868"/>
                  </a:lnTo>
                  <a:lnTo>
                    <a:pt x="94425" y="804296"/>
                  </a:lnTo>
                  <a:lnTo>
                    <a:pt x="112374" y="762209"/>
                  </a:lnTo>
                  <a:lnTo>
                    <a:pt x="131883" y="720651"/>
                  </a:lnTo>
                  <a:lnTo>
                    <a:pt x="152954" y="679666"/>
                  </a:lnTo>
                  <a:lnTo>
                    <a:pt x="175585" y="639297"/>
                  </a:lnTo>
                  <a:lnTo>
                    <a:pt x="199776" y="599591"/>
                  </a:lnTo>
                  <a:lnTo>
                    <a:pt x="225529" y="560589"/>
                  </a:lnTo>
                  <a:lnTo>
                    <a:pt x="252842" y="522337"/>
                  </a:lnTo>
                  <a:lnTo>
                    <a:pt x="281716" y="484878"/>
                  </a:lnTo>
                  <a:lnTo>
                    <a:pt x="312151" y="448256"/>
                  </a:lnTo>
                  <a:lnTo>
                    <a:pt x="344146" y="412517"/>
                  </a:lnTo>
                  <a:lnTo>
                    <a:pt x="377703" y="377703"/>
                  </a:lnTo>
                  <a:lnTo>
                    <a:pt x="412517" y="344146"/>
                  </a:lnTo>
                  <a:lnTo>
                    <a:pt x="448256" y="312151"/>
                  </a:lnTo>
                  <a:lnTo>
                    <a:pt x="484878" y="281716"/>
                  </a:lnTo>
                  <a:lnTo>
                    <a:pt x="522337" y="252842"/>
                  </a:lnTo>
                  <a:lnTo>
                    <a:pt x="560589" y="225529"/>
                  </a:lnTo>
                  <a:lnTo>
                    <a:pt x="599591" y="199776"/>
                  </a:lnTo>
                  <a:lnTo>
                    <a:pt x="639297" y="175585"/>
                  </a:lnTo>
                  <a:lnTo>
                    <a:pt x="679666" y="152954"/>
                  </a:lnTo>
                  <a:lnTo>
                    <a:pt x="720651" y="131883"/>
                  </a:lnTo>
                  <a:lnTo>
                    <a:pt x="762209" y="112374"/>
                  </a:lnTo>
                  <a:lnTo>
                    <a:pt x="804296" y="94425"/>
                  </a:lnTo>
                  <a:lnTo>
                    <a:pt x="846868" y="78037"/>
                  </a:lnTo>
                  <a:lnTo>
                    <a:pt x="889881" y="63210"/>
                  </a:lnTo>
                  <a:lnTo>
                    <a:pt x="933291" y="49944"/>
                  </a:lnTo>
                  <a:lnTo>
                    <a:pt x="977053" y="38238"/>
                  </a:lnTo>
                  <a:lnTo>
                    <a:pt x="1021123" y="28093"/>
                  </a:lnTo>
                  <a:lnTo>
                    <a:pt x="1065459" y="19509"/>
                  </a:lnTo>
                  <a:lnTo>
                    <a:pt x="1110014" y="12486"/>
                  </a:lnTo>
                  <a:lnTo>
                    <a:pt x="1154746" y="7023"/>
                  </a:lnTo>
                  <a:lnTo>
                    <a:pt x="1199610" y="3121"/>
                  </a:lnTo>
                  <a:lnTo>
                    <a:pt x="1244563" y="780"/>
                  </a:lnTo>
                  <a:lnTo>
                    <a:pt x="1289559" y="0"/>
                  </a:lnTo>
                  <a:lnTo>
                    <a:pt x="1334556" y="780"/>
                  </a:lnTo>
                  <a:lnTo>
                    <a:pt x="1379508" y="3121"/>
                  </a:lnTo>
                  <a:lnTo>
                    <a:pt x="1424372" y="7023"/>
                  </a:lnTo>
                  <a:lnTo>
                    <a:pt x="1469104" y="12486"/>
                  </a:lnTo>
                  <a:lnTo>
                    <a:pt x="1513660" y="19509"/>
                  </a:lnTo>
                  <a:lnTo>
                    <a:pt x="1557995" y="28093"/>
                  </a:lnTo>
                  <a:lnTo>
                    <a:pt x="1602066" y="38238"/>
                  </a:lnTo>
                  <a:lnTo>
                    <a:pt x="1645828" y="49944"/>
                  </a:lnTo>
                  <a:lnTo>
                    <a:pt x="1689238" y="63210"/>
                  </a:lnTo>
                  <a:lnTo>
                    <a:pt x="1732250" y="78037"/>
                  </a:lnTo>
                  <a:lnTo>
                    <a:pt x="1774823" y="94425"/>
                  </a:lnTo>
                  <a:lnTo>
                    <a:pt x="1816910" y="112374"/>
                  </a:lnTo>
                  <a:lnTo>
                    <a:pt x="1858468" y="131883"/>
                  </a:lnTo>
                  <a:lnTo>
                    <a:pt x="1899453" y="152954"/>
                  </a:lnTo>
                  <a:lnTo>
                    <a:pt x="1939822" y="175585"/>
                  </a:lnTo>
                  <a:lnTo>
                    <a:pt x="1979529" y="199776"/>
                  </a:lnTo>
                  <a:lnTo>
                    <a:pt x="2018530" y="225529"/>
                  </a:lnTo>
                  <a:lnTo>
                    <a:pt x="2056783" y="252842"/>
                  </a:lnTo>
                  <a:lnTo>
                    <a:pt x="2094242" y="281716"/>
                  </a:lnTo>
                  <a:lnTo>
                    <a:pt x="2130863" y="312151"/>
                  </a:lnTo>
                  <a:lnTo>
                    <a:pt x="2166603" y="344146"/>
                  </a:lnTo>
                  <a:lnTo>
                    <a:pt x="2201418" y="377703"/>
                  </a:lnTo>
                  <a:close/>
                </a:path>
              </a:pathLst>
            </a:custGeom>
            <a:noFill/>
            <a:ln w="9525" cap="flat" cmpd="sng">
              <a:solidFill>
                <a:srgbClr val="85888D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200"/>
                <a:buFont typeface="Arial"/>
                <a:buNone/>
              </a:pPr>
              <a:endParaRPr sz="15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" name="Google Shape;90;p10"/>
            <p:cNvSpPr/>
            <p:nvPr/>
          </p:nvSpPr>
          <p:spPr>
            <a:xfrm>
              <a:off x="6682574" y="3866386"/>
              <a:ext cx="740410" cy="509905"/>
            </a:xfrm>
            <a:custGeom>
              <a:avLst/>
              <a:gdLst/>
              <a:ahLst/>
              <a:cxnLst/>
              <a:rect l="l" t="t" r="r" b="b"/>
              <a:pathLst>
                <a:path w="740410" h="509904" extrusionOk="0">
                  <a:moveTo>
                    <a:pt x="368299" y="413306"/>
                  </a:moveTo>
                  <a:lnTo>
                    <a:pt x="368299" y="509785"/>
                  </a:lnTo>
                  <a:lnTo>
                    <a:pt x="740412" y="254892"/>
                  </a:lnTo>
                  <a:lnTo>
                    <a:pt x="368299" y="0"/>
                  </a:lnTo>
                  <a:lnTo>
                    <a:pt x="368299" y="108506"/>
                  </a:lnTo>
                  <a:lnTo>
                    <a:pt x="0" y="108506"/>
                  </a:lnTo>
                  <a:lnTo>
                    <a:pt x="0" y="413306"/>
                  </a:lnTo>
                  <a:lnTo>
                    <a:pt x="368299" y="413306"/>
                  </a:lnTo>
                  <a:close/>
                </a:path>
              </a:pathLst>
            </a:custGeom>
            <a:noFill/>
            <a:ln w="9525" cap="flat" cmpd="sng">
              <a:solidFill>
                <a:srgbClr val="85888D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200"/>
                <a:buFont typeface="Arial"/>
                <a:buNone/>
              </a:pPr>
              <a:endParaRPr sz="15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" name="Google Shape;91;p10"/>
            <p:cNvSpPr/>
            <p:nvPr/>
          </p:nvSpPr>
          <p:spPr>
            <a:xfrm>
              <a:off x="10632286" y="3866386"/>
              <a:ext cx="741045" cy="509905"/>
            </a:xfrm>
            <a:custGeom>
              <a:avLst/>
              <a:gdLst/>
              <a:ahLst/>
              <a:cxnLst/>
              <a:rect l="l" t="t" r="r" b="b"/>
              <a:pathLst>
                <a:path w="741045" h="509904" extrusionOk="0">
                  <a:moveTo>
                    <a:pt x="368300" y="413306"/>
                  </a:moveTo>
                  <a:lnTo>
                    <a:pt x="368300" y="509785"/>
                  </a:lnTo>
                  <a:lnTo>
                    <a:pt x="740846" y="254892"/>
                  </a:lnTo>
                  <a:lnTo>
                    <a:pt x="368300" y="0"/>
                  </a:lnTo>
                  <a:lnTo>
                    <a:pt x="368300" y="108506"/>
                  </a:lnTo>
                  <a:lnTo>
                    <a:pt x="0" y="108506"/>
                  </a:lnTo>
                  <a:lnTo>
                    <a:pt x="0" y="413306"/>
                  </a:lnTo>
                  <a:lnTo>
                    <a:pt x="368300" y="413306"/>
                  </a:lnTo>
                  <a:close/>
                </a:path>
              </a:pathLst>
            </a:custGeom>
            <a:noFill/>
            <a:ln w="9525" cap="flat" cmpd="sng">
              <a:solidFill>
                <a:srgbClr val="85888D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200"/>
                <a:buFont typeface="Arial"/>
                <a:buNone/>
              </a:pPr>
              <a:endParaRPr sz="15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" name="Google Shape;92;p10"/>
            <p:cNvSpPr/>
            <p:nvPr/>
          </p:nvSpPr>
          <p:spPr>
            <a:xfrm>
              <a:off x="3158330" y="6304405"/>
              <a:ext cx="3441700" cy="0"/>
            </a:xfrm>
            <a:custGeom>
              <a:avLst/>
              <a:gdLst/>
              <a:ahLst/>
              <a:cxnLst/>
              <a:rect l="l" t="t" r="r" b="b"/>
              <a:pathLst>
                <a:path w="3441700" h="120000" extrusionOk="0">
                  <a:moveTo>
                    <a:pt x="0" y="0"/>
                  </a:moveTo>
                  <a:lnTo>
                    <a:pt x="3441697" y="0"/>
                  </a:lnTo>
                </a:path>
              </a:pathLst>
            </a:custGeom>
            <a:noFill/>
            <a:ln w="9525" cap="flat" cmpd="sng">
              <a:solidFill>
                <a:srgbClr val="53585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200"/>
                <a:buFont typeface="Arial"/>
                <a:buNone/>
              </a:pPr>
              <a:endParaRPr sz="15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" name="Google Shape;93;p10"/>
            <p:cNvSpPr/>
            <p:nvPr/>
          </p:nvSpPr>
          <p:spPr>
            <a:xfrm>
              <a:off x="7311233" y="6304405"/>
              <a:ext cx="3441700" cy="0"/>
            </a:xfrm>
            <a:custGeom>
              <a:avLst/>
              <a:gdLst/>
              <a:ahLst/>
              <a:cxnLst/>
              <a:rect l="l" t="t" r="r" b="b"/>
              <a:pathLst>
                <a:path w="3441700" h="120000" extrusionOk="0">
                  <a:moveTo>
                    <a:pt x="0" y="0"/>
                  </a:moveTo>
                  <a:lnTo>
                    <a:pt x="3441697" y="0"/>
                  </a:lnTo>
                </a:path>
              </a:pathLst>
            </a:custGeom>
            <a:noFill/>
            <a:ln w="9525" cap="flat" cmpd="sng">
              <a:solidFill>
                <a:srgbClr val="53585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200"/>
                <a:buFont typeface="Arial"/>
                <a:buNone/>
              </a:pPr>
              <a:endParaRPr sz="15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" name="Google Shape;94;p10"/>
            <p:cNvSpPr/>
            <p:nvPr/>
          </p:nvSpPr>
          <p:spPr>
            <a:xfrm>
              <a:off x="11133925" y="6304405"/>
              <a:ext cx="3441700" cy="0"/>
            </a:xfrm>
            <a:custGeom>
              <a:avLst/>
              <a:gdLst/>
              <a:ahLst/>
              <a:cxnLst/>
              <a:rect l="l" t="t" r="r" b="b"/>
              <a:pathLst>
                <a:path w="3441700" h="120000" extrusionOk="0">
                  <a:moveTo>
                    <a:pt x="0" y="0"/>
                  </a:moveTo>
                  <a:lnTo>
                    <a:pt x="3441705" y="0"/>
                  </a:lnTo>
                </a:path>
              </a:pathLst>
            </a:custGeom>
            <a:noFill/>
            <a:ln w="9525" cap="flat" cmpd="sng">
              <a:solidFill>
                <a:srgbClr val="53585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200"/>
                <a:buFont typeface="Arial"/>
                <a:buNone/>
              </a:pPr>
              <a:endParaRPr sz="15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" name="Google Shape;95;p10"/>
            <p:cNvSpPr txBox="1"/>
            <p:nvPr/>
          </p:nvSpPr>
          <p:spPr>
            <a:xfrm>
              <a:off x="11901722" y="4086069"/>
              <a:ext cx="2045889" cy="929035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12700" rIns="0" bIns="0" anchor="t" anchorCtr="0">
              <a:spAutoFit/>
            </a:bodyPr>
            <a:lstStyle/>
            <a:p>
              <a:pPr marL="1270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rPr lang="ru-RU" sz="1700" b="1" i="0" u="none" strike="noStrike" cap="none" dirty="0" smtClean="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291715 чел * 9000 руб. = 2,63 </a:t>
              </a:r>
              <a:r>
                <a:rPr lang="ru-RU" sz="1700" b="1" i="0" u="none" strike="noStrike" cap="none" dirty="0" err="1" smtClean="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млрд.руб</a:t>
              </a:r>
              <a:r>
                <a:rPr lang="ru-RU" sz="1700" b="1" i="0" u="none" strike="noStrike" cap="none" dirty="0" smtClean="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. </a:t>
              </a:r>
              <a:endParaRPr sz="17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" name="Google Shape;96;p10"/>
            <p:cNvSpPr txBox="1"/>
            <p:nvPr/>
          </p:nvSpPr>
          <p:spPr>
            <a:xfrm>
              <a:off x="7798259" y="3010511"/>
              <a:ext cx="2560025" cy="2094804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33650" rIns="0" bIns="0" anchor="t" anchorCtr="0">
              <a:sp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rPr lang="ru-RU" sz="1700" b="0" i="0" u="none" strike="noStrike" cap="none" dirty="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SAM</a:t>
              </a:r>
              <a:endParaRPr sz="17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lvl="0" algn="ctr">
                <a:spcBef>
                  <a:spcPts val="110"/>
                </a:spcBef>
                <a:buSzPts val="1000"/>
              </a:pPr>
              <a:r>
                <a:rPr lang="ru-RU" sz="1500" dirty="0"/>
                <a:t>Рынок умных контейнеров в </a:t>
              </a:r>
              <a:r>
                <a:rPr lang="ru-RU" sz="1500" dirty="0"/>
                <a:t>Краснодарском крае</a:t>
              </a:r>
            </a:p>
            <a:p>
              <a:pPr lvl="0" algn="ctr">
                <a:spcBef>
                  <a:spcPts val="110"/>
                </a:spcBef>
                <a:buSzPts val="1000"/>
              </a:pPr>
              <a:r>
                <a:rPr lang="ru-RU" sz="1700" b="1" i="0" u="none" strike="noStrike" cap="none" dirty="0" smtClean="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3,5 млн. чел. * 9000 руб. = 31,5 </a:t>
              </a:r>
              <a:r>
                <a:rPr lang="ru-RU" sz="1700" b="1" i="0" u="none" strike="noStrike" cap="none" dirty="0" err="1" smtClean="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млрд.руб</a:t>
              </a:r>
              <a:r>
                <a:rPr lang="ru-RU" sz="1700" b="1" i="0" u="none" strike="noStrike" cap="none" dirty="0" smtClean="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.</a:t>
              </a:r>
              <a:endParaRPr sz="17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" name="Google Shape;97;p10"/>
            <p:cNvSpPr txBox="1"/>
            <p:nvPr/>
          </p:nvSpPr>
          <p:spPr>
            <a:xfrm>
              <a:off x="11876966" y="2959876"/>
              <a:ext cx="1997701" cy="1126193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12700" rIns="0" bIns="0" anchor="t" anchorCtr="0">
              <a:spAutoFit/>
            </a:bodyPr>
            <a:lstStyle/>
            <a:p>
              <a:pPr marL="1270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rPr lang="ru-RU" sz="1700" b="0" i="0" u="none" strike="noStrike" cap="none" dirty="0" smtClean="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SOM</a:t>
              </a:r>
            </a:p>
            <a:p>
              <a:pPr marL="12700" lvl="0" algn="ctr">
                <a:buSzPts val="1400"/>
              </a:pPr>
              <a:r>
                <a:rPr lang="ru-RU" sz="1500" dirty="0"/>
                <a:t>Рынок умных контейнеров в г. Сочи</a:t>
              </a:r>
              <a:endParaRPr sz="1500" dirty="0"/>
            </a:p>
          </p:txBody>
        </p:sp>
        <p:sp>
          <p:nvSpPr>
            <p:cNvPr id="16" name="Google Shape;98;p10"/>
            <p:cNvSpPr txBox="1"/>
            <p:nvPr/>
          </p:nvSpPr>
          <p:spPr>
            <a:xfrm>
              <a:off x="3022680" y="6646695"/>
              <a:ext cx="11398248" cy="892062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5075" rIns="0" bIns="0" anchor="t" anchorCtr="0">
              <a:spAutoFit/>
            </a:bodyPr>
            <a:lstStyle/>
            <a:p>
              <a:pPr marR="5080" lvl="0" algn="just" rtl="0">
                <a:lnSpc>
                  <a:spcPct val="102899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300"/>
              </a:pPr>
              <a:r>
                <a:rPr lang="ru-RU" sz="1600" b="0" i="0" u="none" strike="noStrike" cap="none" dirty="0" smtClean="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В зависимости от комплектации стоимость умного контейнера </a:t>
              </a:r>
              <a:r>
                <a:rPr lang="ru-RU" sz="1600" b="0" i="0" u="none" strike="noStrike" cap="none" dirty="0" err="1" smtClean="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планово</a:t>
              </a:r>
              <a:r>
                <a:rPr lang="ru-RU" sz="1600" b="0" i="0" u="none" strike="noStrike" cap="none" dirty="0" smtClean="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 варьируется от 3000 руб. до 15000 руб. Средняя стоимость 9000 руб., которую мы будем использовать для расчёта емкости рынка.</a:t>
              </a:r>
              <a:endParaRPr sz="16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9" name="Google Shape;101;p10"/>
            <p:cNvSpPr txBox="1"/>
            <p:nvPr/>
          </p:nvSpPr>
          <p:spPr>
            <a:xfrm>
              <a:off x="3716667" y="3098413"/>
              <a:ext cx="2286600" cy="1975314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33650" rIns="0" bIns="0" anchor="t" anchorCtr="0">
              <a:sp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rPr lang="ru-RU" sz="1700" b="0" i="0" u="none" strike="noStrike" cap="none" dirty="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TAM</a:t>
              </a:r>
              <a:endParaRPr sz="17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marL="0" marR="0" lvl="0" indent="0" algn="ctr" rtl="0">
                <a:lnSpc>
                  <a:spcPct val="100000"/>
                </a:lnSpc>
                <a:spcBef>
                  <a:spcPts val="595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rPr lang="ru-RU" sz="1500" dirty="0" smtClean="0"/>
                <a:t>Рынок умных контейнеров в РФ </a:t>
              </a:r>
            </a:p>
            <a:p>
              <a:pPr marL="0" marR="0" lvl="0" indent="0" algn="ctr" rtl="0">
                <a:lnSpc>
                  <a:spcPct val="100000"/>
                </a:lnSpc>
                <a:spcBef>
                  <a:spcPts val="595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rPr lang="ru-RU" sz="1700" b="1" dirty="0" smtClean="0"/>
                <a:t>75 </a:t>
              </a:r>
              <a:r>
                <a:rPr lang="ru-RU" sz="1700" b="1" i="0" u="none" strike="noStrike" cap="none" dirty="0" smtClean="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млн. чел. * 9000 </a:t>
              </a:r>
              <a:r>
                <a:rPr lang="ru-RU" sz="1700" b="1" i="0" u="none" strike="noStrike" cap="none" dirty="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руб</a:t>
              </a:r>
              <a:r>
                <a:rPr lang="ru-RU" sz="1700" b="1" i="0" u="none" strike="noStrike" cap="none" dirty="0" smtClean="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. = 675 </a:t>
              </a:r>
              <a:r>
                <a:rPr lang="ru-RU" sz="1700" b="1" i="0" u="none" strike="noStrike" cap="none" dirty="0" err="1" smtClean="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млрд.руб</a:t>
              </a:r>
              <a:r>
                <a:rPr lang="ru-RU" sz="1700" b="1" i="0" u="none" strike="noStrike" cap="none" dirty="0" smtClean="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. </a:t>
              </a:r>
              <a:endParaRPr sz="17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86709324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5"/>
          <p:cNvSpPr txBox="1"/>
          <p:nvPr/>
        </p:nvSpPr>
        <p:spPr>
          <a:xfrm>
            <a:off x="360040" y="332656"/>
            <a:ext cx="8472264" cy="4994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6925" rIns="0" bIns="0" anchor="t" anchorCtr="0">
            <a:spAutoFit/>
          </a:bodyPr>
          <a:lstStyle/>
          <a:p>
            <a:pPr marL="7701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200"/>
              <a:buFont typeface="Arial"/>
              <a:buNone/>
            </a:pPr>
            <a:r>
              <a:rPr lang="en-US" sz="3200" b="0" i="0" u="none" strike="noStrike" cap="none" dirty="0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rPr>
              <a:t>РЫНОК</a:t>
            </a:r>
            <a:endParaRPr dirty="0"/>
          </a:p>
        </p:txBody>
      </p:sp>
      <p:pic>
        <p:nvPicPr>
          <p:cNvPr id="70" name="Google Shape;70;p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88030" y="5877272"/>
            <a:ext cx="1926490" cy="463365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Прямоугольник 1"/>
          <p:cNvSpPr/>
          <p:nvPr/>
        </p:nvSpPr>
        <p:spPr>
          <a:xfrm>
            <a:off x="360039" y="832097"/>
            <a:ext cx="10874018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dirty="0">
                <a:latin typeface="Comic Sans MS" panose="030F0702030302020204" pitchFamily="66" charset="0"/>
              </a:rPr>
              <a:t>Рынок умных контейнеров для еды активно развивается, и его популярность растет благодаря увеличению интереса к здоровому питанию, удобству и технологиям. </a:t>
            </a:r>
            <a:endParaRPr lang="ru-RU" sz="2000" dirty="0" smtClean="0">
              <a:latin typeface="Comic Sans MS" panose="030F0702030302020204" pitchFamily="66" charset="0"/>
            </a:endParaRPr>
          </a:p>
          <a:p>
            <a:endParaRPr lang="ru-RU" sz="2000" dirty="0" smtClean="0">
              <a:latin typeface="Comic Sans MS" panose="030F0702030302020204" pitchFamily="66" charset="0"/>
            </a:endParaRPr>
          </a:p>
          <a:p>
            <a:r>
              <a:rPr lang="ru-RU" sz="2000" dirty="0" smtClean="0">
                <a:latin typeface="Comic Sans MS" panose="030F0702030302020204" pitchFamily="66" charset="0"/>
              </a:rPr>
              <a:t>Есть несколько конкурентов в сфере умных контейнеров:</a:t>
            </a:r>
          </a:p>
        </p:txBody>
      </p:sp>
      <p:sp>
        <p:nvSpPr>
          <p:cNvPr id="6" name="Овал 5"/>
          <p:cNvSpPr/>
          <p:nvPr/>
        </p:nvSpPr>
        <p:spPr>
          <a:xfrm>
            <a:off x="4675314" y="2178436"/>
            <a:ext cx="2271458" cy="2020504"/>
          </a:xfrm>
          <a:prstGeom prst="ellipse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  <a:reflection blurRad="6350" stA="52000" endA="300" endPos="35000" dir="5400000" sy="-100000" algn="bl" rotWithShape="0"/>
          </a:effectLst>
          <a:scene3d>
            <a:camera prst="orthographicFront"/>
            <a:lightRig rig="threePt" dir="t"/>
          </a:scene3d>
          <a:sp3d>
            <a:bevelT prst="convex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Comic Sans MS" panose="030F0702030302020204" pitchFamily="66" charset="0"/>
              </a:rPr>
              <a:t>FoodKeeper</a:t>
            </a:r>
            <a:endParaRPr lang="ru-RU" sz="2000" dirty="0">
              <a:solidFill>
                <a:schemeClr val="tx1">
                  <a:lumMod val="95000"/>
                  <a:lumOff val="5000"/>
                </a:schemeClr>
              </a:solidFill>
              <a:latin typeface="Comic Sans MS" panose="030F0702030302020204" pitchFamily="66" charset="0"/>
            </a:endParaRPr>
          </a:p>
        </p:txBody>
      </p:sp>
      <p:sp>
        <p:nvSpPr>
          <p:cNvPr id="8" name="Овал 7"/>
          <p:cNvSpPr/>
          <p:nvPr/>
        </p:nvSpPr>
        <p:spPr>
          <a:xfrm>
            <a:off x="388030" y="2178436"/>
            <a:ext cx="2271458" cy="2020504"/>
          </a:xfrm>
          <a:prstGeom prst="ellipse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  <a:reflection blurRad="6350" stA="52000" endA="300" endPos="35000" dir="5400000" sy="-100000" algn="bl" rotWithShape="0"/>
          </a:effectLst>
          <a:scene3d>
            <a:camera prst="orthographicFront"/>
            <a:lightRig rig="threePt" dir="t"/>
          </a:scene3d>
          <a:sp3d>
            <a:bevelT w="101600" prst="rible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Comic Sans MS" panose="030F0702030302020204" pitchFamily="66" charset="0"/>
              </a:rPr>
              <a:t>SmartBox</a:t>
            </a:r>
            <a:endParaRPr lang="ru-RU" sz="2000" dirty="0">
              <a:solidFill>
                <a:schemeClr val="tx1">
                  <a:lumMod val="95000"/>
                  <a:lumOff val="5000"/>
                </a:schemeClr>
              </a:solidFill>
              <a:latin typeface="Comic Sans MS" panose="030F0702030302020204" pitchFamily="66" charset="0"/>
            </a:endParaRPr>
          </a:p>
        </p:txBody>
      </p:sp>
      <p:sp>
        <p:nvSpPr>
          <p:cNvPr id="9" name="Овал 8"/>
          <p:cNvSpPr/>
          <p:nvPr/>
        </p:nvSpPr>
        <p:spPr>
          <a:xfrm>
            <a:off x="8440217" y="2155536"/>
            <a:ext cx="2271458" cy="2020504"/>
          </a:xfrm>
          <a:prstGeom prst="ellipse">
            <a:avLst/>
          </a:prstGeom>
          <a:effectLst>
            <a:outerShdw blurRad="50800" dist="38100" dir="13500000" algn="br" rotWithShape="0">
              <a:prstClr val="black">
                <a:alpha val="40000"/>
              </a:prstClr>
            </a:outerShdw>
            <a:reflection blurRad="6350" stA="52000" endA="300" endPos="35000" dir="5400000" sy="-100000" algn="bl" rotWithShape="0"/>
          </a:effectLst>
          <a:scene3d>
            <a:camera prst="orthographicFront"/>
            <a:lightRig rig="threePt" dir="t"/>
          </a:scene3d>
          <a:sp3d>
            <a:bevelT prst="convex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Comic Sans MS" panose="030F0702030302020204" pitchFamily="66" charset="0"/>
              </a:rPr>
              <a:t>FreshMate</a:t>
            </a:r>
            <a:endParaRPr lang="ru-RU" sz="2000" dirty="0">
              <a:solidFill>
                <a:schemeClr val="tx1">
                  <a:lumMod val="95000"/>
                  <a:lumOff val="5000"/>
                </a:schemeClr>
              </a:solidFill>
              <a:latin typeface="Comic Sans MS" panose="030F0702030302020204" pitchFamily="66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8440217" y="4291583"/>
            <a:ext cx="3036304" cy="20928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>
                <a:latin typeface="Comic Sans MS" panose="030F0702030302020204" pitchFamily="66" charset="0"/>
              </a:rPr>
              <a:t>Сильные стороны: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>
                <a:latin typeface="Comic Sans MS" panose="030F0702030302020204" pitchFamily="66" charset="0"/>
              </a:rPr>
              <a:t>Расширенные функции отслеживания срока годности</a:t>
            </a:r>
          </a:p>
          <a:p>
            <a:r>
              <a:rPr lang="ru-RU" dirty="0">
                <a:latin typeface="Comic Sans MS" panose="030F0702030302020204" pitchFamily="66" charset="0"/>
              </a:rPr>
              <a:t>Слабые стороны: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dirty="0">
                <a:latin typeface="Comic Sans MS" panose="030F0702030302020204" pitchFamily="66" charset="0"/>
              </a:rPr>
              <a:t>Неполная интеграция с другими системами и сложное приложение</a:t>
            </a:r>
            <a:r>
              <a:rPr lang="ru-RU" sz="1600" dirty="0">
                <a:latin typeface="Comic Sans MS" panose="030F0702030302020204" pitchFamily="66" charset="0"/>
              </a:rPr>
              <a:t>		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4675314" y="4414695"/>
            <a:ext cx="3456181" cy="184665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dirty="0">
                <a:latin typeface="Comic Sans MS" panose="030F0702030302020204" pitchFamily="66" charset="0"/>
              </a:rPr>
              <a:t>Сильные стороны: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 smtClean="0">
                <a:latin typeface="Comic Sans MS" panose="030F0702030302020204" pitchFamily="66" charset="0"/>
              </a:rPr>
              <a:t>Доступная цена, хороший интерфейс</a:t>
            </a:r>
            <a:endParaRPr lang="ru-RU" dirty="0">
              <a:latin typeface="Comic Sans MS" panose="030F0702030302020204" pitchFamily="66" charset="0"/>
            </a:endParaRPr>
          </a:p>
          <a:p>
            <a:r>
              <a:rPr lang="ru-RU" dirty="0">
                <a:latin typeface="Comic Sans MS" panose="030F0702030302020204" pitchFamily="66" charset="0"/>
              </a:rPr>
              <a:t>Слабые стороны: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dirty="0" smtClean="0">
                <a:latin typeface="Comic Sans MS" panose="030F0702030302020204" pitchFamily="66" charset="0"/>
              </a:rPr>
              <a:t>Ограниченные возможности по контролю температуры, нет поддержки для сложных рецептов </a:t>
            </a:r>
            <a:r>
              <a:rPr lang="ru-RU" dirty="0">
                <a:latin typeface="Comic Sans MS" panose="030F0702030302020204" pitchFamily="66" charset="0"/>
              </a:rPr>
              <a:t>		</a:t>
            </a:r>
          </a:p>
        </p:txBody>
      </p:sp>
      <p:sp>
        <p:nvSpPr>
          <p:cNvPr id="16" name="Прямоугольник 15"/>
          <p:cNvSpPr/>
          <p:nvPr/>
        </p:nvSpPr>
        <p:spPr>
          <a:xfrm>
            <a:off x="512439" y="4414695"/>
            <a:ext cx="3456181" cy="184665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dirty="0">
                <a:latin typeface="Comic Sans MS" panose="030F0702030302020204" pitchFamily="66" charset="0"/>
              </a:rPr>
              <a:t>Сильные стороны: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 smtClean="0">
                <a:latin typeface="Comic Sans MS" panose="030F0702030302020204" pitchFamily="66" charset="0"/>
              </a:rPr>
              <a:t>Интуитивное понятное приложение, хорошая интеграция с другими умными устройствами.</a:t>
            </a:r>
            <a:endParaRPr lang="ru-RU" dirty="0">
              <a:latin typeface="Comic Sans MS" panose="030F0702030302020204" pitchFamily="66" charset="0"/>
            </a:endParaRPr>
          </a:p>
          <a:p>
            <a:r>
              <a:rPr lang="ru-RU" dirty="0">
                <a:latin typeface="Comic Sans MS" panose="030F0702030302020204" pitchFamily="66" charset="0"/>
              </a:rPr>
              <a:t>Слабые стороны: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dirty="0" smtClean="0">
                <a:latin typeface="Comic Sans MS" panose="030F0702030302020204" pitchFamily="66" charset="0"/>
              </a:rPr>
              <a:t>Высокая цена, ограниченные функции отслеживания</a:t>
            </a:r>
            <a:r>
              <a:rPr lang="ru-RU" dirty="0">
                <a:latin typeface="Comic Sans MS" panose="030F0702030302020204" pitchFamily="66" charset="0"/>
              </a:rPr>
              <a:t>		</a:t>
            </a:r>
          </a:p>
        </p:txBody>
      </p:sp>
      <p:pic>
        <p:nvPicPr>
          <p:cNvPr id="1026" name="Picture 2" descr="Конкуренты: векторные изображения и иллюстрации, которые можно скачать  бесплатно | Freepik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05285" y="5314435"/>
            <a:ext cx="1070029" cy="1070029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75;p6"/>
          <p:cNvSpPr txBox="1"/>
          <p:nvPr/>
        </p:nvSpPr>
        <p:spPr>
          <a:xfrm>
            <a:off x="114381" y="0"/>
            <a:ext cx="8472264" cy="4994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6925" rIns="0" bIns="0" anchor="t" anchorCtr="0">
            <a:spAutoFit/>
          </a:bodyPr>
          <a:lstStyle/>
          <a:p>
            <a:pPr marL="7701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200"/>
              <a:buFont typeface="Arial"/>
              <a:buNone/>
            </a:pPr>
            <a:r>
              <a:rPr lang="en-US" sz="3200" b="0" i="0" u="none" strike="noStrike" cap="none" dirty="0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rPr>
              <a:t>БИЗНЕС-МОДЕЛЬ</a:t>
            </a:r>
            <a:endParaRPr dirty="0"/>
          </a:p>
        </p:txBody>
      </p:sp>
      <p:graphicFrame>
        <p:nvGraphicFramePr>
          <p:cNvPr id="3" name="Таблица 2">
            <a:extLst>
              <a:ext uri="{FF2B5EF4-FFF2-40B4-BE49-F238E27FC236}">
                <a16:creationId xmlns:a16="http://schemas.microsoft.com/office/drawing/2014/main" xmlns="" id="{41F425C3-4AF7-430C-8ED3-2A002FDDC5D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55939218"/>
              </p:ext>
            </p:extLst>
          </p:nvPr>
        </p:nvGraphicFramePr>
        <p:xfrm>
          <a:off x="114381" y="499441"/>
          <a:ext cx="11734800" cy="5951698"/>
        </p:xfrm>
        <a:graphic>
          <a:graphicData uri="http://schemas.openxmlformats.org/drawingml/2006/table">
            <a:tbl>
              <a:tblPr/>
              <a:tblGrid>
                <a:gridCol w="2046768">
                  <a:extLst>
                    <a:ext uri="{9D8B030D-6E8A-4147-A177-3AD203B41FA5}">
                      <a16:colId xmlns:a16="http://schemas.microsoft.com/office/drawing/2014/main" xmlns="" val="2196310177"/>
                    </a:ext>
                  </a:extLst>
                </a:gridCol>
                <a:gridCol w="2262815">
                  <a:extLst>
                    <a:ext uri="{9D8B030D-6E8A-4147-A177-3AD203B41FA5}">
                      <a16:colId xmlns:a16="http://schemas.microsoft.com/office/drawing/2014/main" xmlns="" val="188652598"/>
                    </a:ext>
                  </a:extLst>
                </a:gridCol>
                <a:gridCol w="2603944">
                  <a:extLst>
                    <a:ext uri="{9D8B030D-6E8A-4147-A177-3AD203B41FA5}">
                      <a16:colId xmlns:a16="http://schemas.microsoft.com/office/drawing/2014/main" xmlns="" val="191490318"/>
                    </a:ext>
                  </a:extLst>
                </a:gridCol>
                <a:gridCol w="2399265">
                  <a:extLst>
                    <a:ext uri="{9D8B030D-6E8A-4147-A177-3AD203B41FA5}">
                      <a16:colId xmlns:a16="http://schemas.microsoft.com/office/drawing/2014/main" xmlns="" val="4010015701"/>
                    </a:ext>
                  </a:extLst>
                </a:gridCol>
                <a:gridCol w="2422008">
                  <a:extLst>
                    <a:ext uri="{9D8B030D-6E8A-4147-A177-3AD203B41FA5}">
                      <a16:colId xmlns:a16="http://schemas.microsoft.com/office/drawing/2014/main" xmlns="" val="3242445992"/>
                    </a:ext>
                  </a:extLst>
                </a:gridCol>
              </a:tblGrid>
              <a:tr h="1711496">
                <a:tc rowSpan="3">
                  <a:txBody>
                    <a:bodyPr/>
                    <a:lstStyle/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400" b="1" i="0" u="none" strike="noStrike" dirty="0">
                          <a:solidFill>
                            <a:srgbClr val="8317F5"/>
                          </a:solidFill>
                          <a:effectLst/>
                          <a:latin typeface="Century Gothic" panose="020B0502020202020204" pitchFamily="34" charset="0"/>
                        </a:rPr>
                        <a:t>Ключевые партнеры</a:t>
                      </a:r>
                      <a:endParaRPr lang="ru-RU" sz="1400" dirty="0">
                        <a:solidFill>
                          <a:srgbClr val="8317F5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  <a:p>
                      <a:pPr marL="0" marR="0" lvl="0" indent="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ru-RU" sz="1400" dirty="0">
                          <a:solidFill>
                            <a:srgbClr val="8317F5"/>
                          </a:solidFill>
                          <a:effectLst/>
                          <a:latin typeface="Century Gothic" panose="020B0502020202020204" pitchFamily="34" charset="0"/>
                        </a:rPr>
                        <a:t/>
                      </a:r>
                      <a:br>
                        <a:rPr lang="ru-RU" sz="1400" dirty="0">
                          <a:solidFill>
                            <a:srgbClr val="8317F5"/>
                          </a:solidFill>
                          <a:effectLst/>
                          <a:latin typeface="Century Gothic" panose="020B0502020202020204" pitchFamily="34" charset="0"/>
                        </a:rPr>
                      </a:br>
                      <a:r>
                        <a:rPr lang="ru-RU" sz="1400" b="0" i="0" u="none" strike="noStrike" kern="1200" cap="none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  <a:sym typeface="Arial"/>
                        </a:rPr>
                        <a:t>Магазины ЗОЖ  направленности, с товарами для дома, специалисты в сфере ЗОЖ (диетологи, </a:t>
                      </a:r>
                      <a:r>
                        <a:rPr lang="ru-RU" sz="1400" b="0" i="0" u="none" strike="noStrike" kern="1200" cap="none" dirty="0" err="1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  <a:sym typeface="Arial"/>
                        </a:rPr>
                        <a:t>нутрициологи</a:t>
                      </a:r>
                      <a:r>
                        <a:rPr lang="ru-RU" sz="1400" b="0" i="0" u="none" strike="noStrike" kern="1200" cap="none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  <a:sym typeface="Arial"/>
                        </a:rPr>
                        <a:t>,  массажисты и т.п.)</a:t>
                      </a:r>
                    </a:p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ru-RU" sz="1400" dirty="0">
                        <a:solidFill>
                          <a:srgbClr val="8317F5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41736" marR="41736" marT="41736" marB="41736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400" b="1" i="0" u="none" strike="noStrike" dirty="0">
                          <a:solidFill>
                            <a:srgbClr val="8317F5"/>
                          </a:solidFill>
                          <a:effectLst/>
                          <a:latin typeface="Century Gothic" panose="020B0502020202020204" pitchFamily="34" charset="0"/>
                        </a:rPr>
                        <a:t>Ключевые активности</a:t>
                      </a:r>
                      <a:endParaRPr lang="ru-RU" sz="1400" dirty="0">
                        <a:solidFill>
                          <a:srgbClr val="8317F5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  <a:p>
                      <a:pPr marL="0" marR="0" indent="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ru-RU" sz="1400" dirty="0">
                          <a:solidFill>
                            <a:srgbClr val="8317F5"/>
                          </a:solidFill>
                          <a:effectLst/>
                          <a:latin typeface="Century Gothic" panose="020B0502020202020204" pitchFamily="34" charset="0"/>
                        </a:rPr>
                        <a:t/>
                      </a:r>
                      <a:br>
                        <a:rPr lang="ru-RU" sz="1400" dirty="0">
                          <a:solidFill>
                            <a:srgbClr val="8317F5"/>
                          </a:solidFill>
                          <a:effectLst/>
                          <a:latin typeface="Century Gothic" panose="020B0502020202020204" pitchFamily="34" charset="0"/>
                        </a:rPr>
                      </a:br>
                      <a:r>
                        <a:rPr lang="ru-RU" sz="1400" b="0" i="0" u="none" strike="noStrike" kern="1200" cap="none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  <a:sym typeface="Arial"/>
                        </a:rPr>
                        <a:t>Разработка продукта; Производство Маркетинг и продажи; Обслуживание клиентов.</a:t>
                      </a:r>
                    </a:p>
                  </a:txBody>
                  <a:tcPr marL="41736" marR="41736" marT="41736" marB="41736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3">
                  <a:txBody>
                    <a:bodyPr/>
                    <a:lstStyle/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400" b="1" i="0" u="none" strike="noStrike" cap="none" dirty="0">
                          <a:solidFill>
                            <a:srgbClr val="8317F5"/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  <a:sym typeface="Arial"/>
                        </a:rPr>
                        <a:t>Ценностные предложения</a:t>
                      </a:r>
                    </a:p>
                    <a:p>
                      <a:r>
                        <a:rPr lang="ru-RU" sz="1400" b="0" i="0" u="none" strike="noStrike" kern="1200" cap="none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  <a:sym typeface="Arial"/>
                        </a:rPr>
                        <a:t>Разработка умных контейнеров для еды, которые могут отслеживать срок годности продуктов, контролировать температуры хранения и предлагать рецепты на основе имеющихся ингредиентов. </a:t>
                      </a:r>
                    </a:p>
                    <a:p>
                      <a:endParaRPr lang="en-US" sz="1400" b="0" i="0" u="none" strike="noStrike" kern="1200" cap="none" dirty="0" smtClean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  <a:sym typeface="Arial"/>
                      </a:endParaRPr>
                    </a:p>
                    <a:p>
                      <a:r>
                        <a:rPr lang="ru-RU" sz="1400" b="0" i="0" u="none" strike="noStrike" kern="1200" cap="none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  <a:sym typeface="Arial"/>
                        </a:rPr>
                        <a:t>Контейнеры будут связаны с мобильным приложением, которое поможет пользователям планировать питание и избегать пищевых отходов.</a:t>
                      </a:r>
                    </a:p>
                  </a:txBody>
                  <a:tcPr marL="41736" marR="41736" marT="41736" marB="41736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400" b="1" i="0" u="none" strike="noStrike" dirty="0">
                          <a:solidFill>
                            <a:srgbClr val="8317F5"/>
                          </a:solidFill>
                          <a:effectLst/>
                          <a:latin typeface="Century Gothic" panose="020B0502020202020204" pitchFamily="34" charset="0"/>
                        </a:rPr>
                        <a:t>Отношения с клиентами</a:t>
                      </a:r>
                      <a:endParaRPr lang="ru-RU" sz="1400" dirty="0">
                        <a:solidFill>
                          <a:srgbClr val="8317F5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  <a:p>
                      <a:pPr marL="0" marR="0" lvl="0" indent="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ru-RU" sz="1400" b="0" i="0" u="none" strike="noStrike" kern="1200" cap="none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  <a:sym typeface="Arial"/>
                        </a:rPr>
                        <a:t>Персонализация.</a:t>
                      </a:r>
                    </a:p>
                    <a:p>
                      <a:pPr marL="0" marR="0" lvl="0" indent="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ru-RU" sz="1400" b="0" i="0" u="none" strike="noStrike" kern="1200" cap="none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  <a:sym typeface="Arial"/>
                        </a:rPr>
                        <a:t>Помощью в формировании блюд.</a:t>
                      </a:r>
                    </a:p>
                    <a:p>
                      <a:pPr marL="0" marR="0" lvl="0" indent="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ru-RU" sz="1400" b="0" i="0" u="none" strike="noStrike" kern="1200" cap="none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  <a:sym typeface="Arial"/>
                        </a:rPr>
                        <a:t>Разнообразие рецептов и диет.</a:t>
                      </a:r>
                    </a:p>
                    <a:p>
                      <a:pPr marR="0" algn="l" rtl="0" fontAlgn="t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</a:pPr>
                      <a:r>
                        <a:rPr lang="ru-RU" sz="1400" b="0" i="0" u="none" strike="noStrike" kern="1200" cap="none" dirty="0" err="1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  <a:sym typeface="Arial"/>
                        </a:rPr>
                        <a:t>Акционные</a:t>
                      </a:r>
                      <a:r>
                        <a:rPr lang="ru-RU" sz="1400" b="0" i="0" u="none" strike="noStrike" kern="1200" cap="none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  <a:sym typeface="Arial"/>
                        </a:rPr>
                        <a:t> предложения для семьи.</a:t>
                      </a:r>
                      <a:endParaRPr lang="ru-RU" sz="1400" b="0" i="0" u="none" strike="noStrike" kern="1200" cap="none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  <a:sym typeface="Arial"/>
                      </a:endParaRPr>
                    </a:p>
                  </a:txBody>
                  <a:tcPr marL="41736" marR="41736" marT="41736" marB="41736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3">
                  <a:txBody>
                    <a:bodyPr/>
                    <a:lstStyle/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400" b="1" i="0" u="none" strike="noStrike" dirty="0">
                          <a:solidFill>
                            <a:srgbClr val="8317F5"/>
                          </a:solidFill>
                          <a:effectLst/>
                          <a:latin typeface="Century Gothic" panose="020B0502020202020204" pitchFamily="34" charset="0"/>
                        </a:rPr>
                        <a:t>Сегменты потребителей</a:t>
                      </a:r>
                      <a:endParaRPr lang="ru-RU" sz="2800" dirty="0">
                        <a:solidFill>
                          <a:srgbClr val="8317F5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  <a:p>
                      <a:r>
                        <a:rPr lang="ru-RU" sz="1000" b="0" i="0" u="none" strike="noStrike" cap="none" dirty="0" smtClean="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  <a:ea typeface="+mn-ea"/>
                          <a:cs typeface="+mn-cs"/>
                          <a:sym typeface="Arial"/>
                        </a:rPr>
                        <a:t>В2С </a:t>
                      </a:r>
                    </a:p>
                    <a:p>
                      <a:r>
                        <a:rPr lang="ru-RU" sz="1000" b="0" i="0" u="none" strike="noStrike" cap="none" dirty="0" smtClean="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  <a:ea typeface="+mn-ea"/>
                          <a:cs typeface="+mn-cs"/>
                          <a:sym typeface="Arial"/>
                        </a:rPr>
                        <a:t>1. Для кого мы имеем ценность?</a:t>
                      </a:r>
                    </a:p>
                    <a:p>
                      <a:r>
                        <a:rPr lang="ru-RU" sz="1000" b="0" i="0" u="none" strike="noStrike" cap="none" dirty="0" smtClean="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  <a:ea typeface="+mn-ea"/>
                          <a:cs typeface="+mn-cs"/>
                          <a:sym typeface="Arial"/>
                        </a:rPr>
                        <a:t>Люди, стремящиеся следить за своим питанием, выбирающие здоровую еду и удобные решения для хранения. </a:t>
                      </a:r>
                    </a:p>
                    <a:p>
                      <a:r>
                        <a:rPr lang="ru-RU" sz="1000" b="0" i="0" u="none" strike="noStrike" cap="none" dirty="0" smtClean="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  <a:ea typeface="+mn-ea"/>
                          <a:cs typeface="+mn-cs"/>
                          <a:sym typeface="Arial"/>
                        </a:rPr>
                        <a:t> Люди с плотным графиком, которым нужно быстро и удобно брать еду с собой на работу или в поездки.</a:t>
                      </a:r>
                    </a:p>
                    <a:p>
                      <a:r>
                        <a:rPr lang="ru-RU" sz="1000" b="0" i="0" u="none" strike="noStrike" cap="none" dirty="0" smtClean="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  <a:ea typeface="+mn-ea"/>
                          <a:cs typeface="+mn-cs"/>
                          <a:sym typeface="Arial"/>
                        </a:rPr>
                        <a:t>Родители, которые хотят обеспечить своим детям здоровое питание и удобные контейнеры для обедов в школу.</a:t>
                      </a:r>
                    </a:p>
                    <a:p>
                      <a:r>
                        <a:rPr lang="ru-RU" sz="1000" b="0" i="0" u="none" strike="noStrike" cap="none" dirty="0" smtClean="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  <a:ea typeface="+mn-ea"/>
                          <a:cs typeface="+mn-cs"/>
                          <a:sym typeface="Arial"/>
                        </a:rPr>
                        <a:t>2. Кто наши самые главные клиенты?</a:t>
                      </a:r>
                    </a:p>
                    <a:p>
                      <a:r>
                        <a:rPr lang="ru-RU" sz="1000" b="0" i="0" u="none" strike="noStrike" cap="none" dirty="0" smtClean="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  <a:ea typeface="+mn-ea"/>
                          <a:cs typeface="+mn-cs"/>
                          <a:sym typeface="Arial"/>
                        </a:rPr>
                        <a:t>Семьи, спортсмены, офисные работники, студенты</a:t>
                      </a:r>
                    </a:p>
                    <a:p>
                      <a:r>
                        <a:rPr lang="ru-RU" sz="1000" b="0" i="0" u="none" strike="noStrike" cap="none" dirty="0" smtClean="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  <a:ea typeface="+mn-ea"/>
                          <a:cs typeface="+mn-cs"/>
                          <a:sym typeface="Arial"/>
                        </a:rPr>
                        <a:t>3. Кто наш идеальный клиент? </a:t>
                      </a:r>
                    </a:p>
                    <a:p>
                      <a:r>
                        <a:rPr lang="ru-RU" sz="1000" b="0" i="0" u="none" strike="noStrike" cap="none" dirty="0" smtClean="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  <a:ea typeface="+mn-ea"/>
                          <a:cs typeface="+mn-cs"/>
                          <a:sym typeface="Arial"/>
                        </a:rPr>
                        <a:t>Человек в возрасте от 20 до 65 лет,</a:t>
                      </a:r>
                    </a:p>
                    <a:p>
                      <a: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</a:pPr>
                      <a:r>
                        <a:rPr lang="ru-RU" sz="1000" b="0" i="0" u="none" strike="noStrike" cap="none" dirty="0" smtClean="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  <a:ea typeface="+mn-ea"/>
                          <a:cs typeface="+mn-cs"/>
                          <a:sym typeface="Arial"/>
                        </a:rPr>
                        <a:t>Который занимается спортом и много работает. </a:t>
                      </a:r>
                    </a:p>
                  </a:txBody>
                  <a:tcPr marL="41736" marR="41736" marT="41736" marB="41736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912699614"/>
                  </a:ext>
                </a:extLst>
              </a:tr>
              <a:tr h="232778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400" b="1" i="0" u="none" strike="noStrike" dirty="0">
                          <a:solidFill>
                            <a:srgbClr val="8317F5"/>
                          </a:solidFill>
                          <a:effectLst/>
                          <a:latin typeface="Century Gothic" panose="020B0502020202020204" pitchFamily="34" charset="0"/>
                        </a:rPr>
                        <a:t>Ключевые ресурсы</a:t>
                      </a:r>
                      <a:endParaRPr lang="ru-RU" sz="1400" dirty="0">
                        <a:solidFill>
                          <a:srgbClr val="8317F5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  <a:p>
                      <a:pPr marL="0" marR="0" lvl="0" indent="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Оборудование,</a:t>
                      </a:r>
                      <a:r>
                        <a:rPr lang="ru-RU" sz="1400" kern="1200" baseline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расходные материалы и сырье, </a:t>
                      </a:r>
                      <a:r>
                        <a:rPr lang="ru-RU" sz="140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фонд оплаты труда, компьютеры, помещение, электроэнергия, сотрудники.</a:t>
                      </a:r>
                      <a:endParaRPr lang="ru-RU" sz="1800" dirty="0" smtClean="0">
                        <a:solidFill>
                          <a:srgbClr val="8317F5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41736" marR="41736" marT="41736" marB="41736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1686710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ru-RU" sz="1800" dirty="0" smtClean="0">
                        <a:solidFill>
                          <a:srgbClr val="8317F5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41736" marR="41736" marT="41736" marB="41736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400" b="1" i="0" u="none" strike="noStrike" dirty="0">
                          <a:solidFill>
                            <a:srgbClr val="8317F5"/>
                          </a:solidFill>
                          <a:effectLst/>
                          <a:latin typeface="Century Gothic" panose="020B0502020202020204" pitchFamily="34" charset="0"/>
                        </a:rPr>
                        <a:t>Каналы поставки</a:t>
                      </a:r>
                      <a:endParaRPr lang="ru-RU" sz="1400" dirty="0">
                        <a:solidFill>
                          <a:srgbClr val="8317F5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  <a:p>
                      <a: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</a:pPr>
                      <a:endParaRPr lang="ru-RU" sz="1000" b="0" i="0" u="none" strike="noStrike" cap="none" dirty="0" smtClean="0">
                        <a:solidFill>
                          <a:schemeClr val="tx1"/>
                        </a:solidFill>
                        <a:latin typeface="Comic Sans MS" panose="030F0702030302020204" pitchFamily="66" charset="0"/>
                        <a:ea typeface="+mn-ea"/>
                        <a:cs typeface="+mn-cs"/>
                        <a:sym typeface="Arial"/>
                      </a:endParaRPr>
                    </a:p>
                    <a:p>
                      <a: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</a:pPr>
                      <a:r>
                        <a:rPr lang="ru-RU" sz="1400" b="0" i="0" u="none" strike="noStrike" kern="1200" cap="none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  <a:sym typeface="Arial"/>
                        </a:rPr>
                        <a:t>Выставки, ярмарки, сотрудничество с органами власти, </a:t>
                      </a:r>
                      <a:r>
                        <a:rPr lang="ru-RU" sz="1400" b="0" i="0" u="none" strike="noStrike" kern="1200" cap="none" dirty="0" err="1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  <a:sym typeface="Arial"/>
                        </a:rPr>
                        <a:t>event-marketing</a:t>
                      </a:r>
                      <a:r>
                        <a:rPr lang="ru-RU" sz="1400" b="0" i="0" u="none" strike="noStrike" kern="1200" cap="none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  <a:sym typeface="Arial"/>
                        </a:rPr>
                        <a:t>, интернет-сайт, холодные звонки, студенты и обучающиеся </a:t>
                      </a:r>
                      <a:endParaRPr lang="ru-RU" sz="1400" b="0" i="0" u="none" strike="noStrike" kern="1200" cap="none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  <a:sym typeface="Arial"/>
                      </a:endParaRPr>
                    </a:p>
                  </a:txBody>
                  <a:tcPr marL="41736" marR="41736" marT="41736" marB="41736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3421889156"/>
                  </a:ext>
                </a:extLst>
              </a:tr>
              <a:tr h="1131803">
                <a:tc gridSpan="2">
                  <a:txBody>
                    <a:bodyPr/>
                    <a:lstStyle/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400" b="1" i="0" u="none" strike="noStrike" dirty="0">
                          <a:solidFill>
                            <a:srgbClr val="8317F5"/>
                          </a:solidFill>
                          <a:effectLst/>
                          <a:latin typeface="Century Gothic" panose="020B0502020202020204" pitchFamily="34" charset="0"/>
                        </a:rPr>
                        <a:t>Структура издержек</a:t>
                      </a:r>
                      <a:endParaRPr lang="ru-RU" sz="1400" dirty="0">
                        <a:solidFill>
                          <a:srgbClr val="8317F5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  <a:p>
                      <a:pPr marL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600" b="1" i="0" u="none" strike="noStrike" dirty="0" smtClean="0">
                          <a:solidFill>
                            <a:srgbClr val="8317F5"/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7. СТРУКТУРА ИЗДЕРЖЕК</a:t>
                      </a:r>
                      <a:br>
                        <a:rPr lang="ru-RU" sz="1600" b="1" i="0" u="none" strike="noStrike" dirty="0" smtClean="0">
                          <a:solidFill>
                            <a:srgbClr val="8317F5"/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</a:br>
                      <a:r>
                        <a:rPr lang="ru-RU" sz="1400" b="0" i="0" u="none" strike="noStrike" kern="1200" cap="none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  <a:sym typeface="Arial"/>
                        </a:rPr>
                        <a:t>Оборудование (аренда).</a:t>
                      </a:r>
                    </a:p>
                    <a:p>
                      <a:pPr marL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b="0" i="0" u="none" strike="noStrike" kern="1200" cap="none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  <a:sym typeface="Arial"/>
                        </a:rPr>
                        <a:t>Амортизация.</a:t>
                      </a:r>
                    </a:p>
                    <a:p>
                      <a:pPr marL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b="0" i="0" u="none" strike="noStrike" kern="1200" cap="none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  <a:sym typeface="Arial"/>
                        </a:rPr>
                        <a:t>ФОТ.</a:t>
                      </a:r>
                    </a:p>
                    <a:p>
                      <a:pPr marL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b="0" i="0" u="none" strike="noStrike" kern="1200" cap="none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  <a:sym typeface="Arial"/>
                        </a:rPr>
                        <a:t>Налоги.</a:t>
                      </a:r>
                    </a:p>
                    <a:p>
                      <a:pPr marL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b="0" i="0" u="none" strike="noStrike" kern="1200" cap="none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  <a:sym typeface="Arial"/>
                        </a:rPr>
                        <a:t>Аренда помещения.</a:t>
                      </a:r>
                    </a:p>
                    <a:p>
                      <a:pPr marL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b="0" i="0" u="none" strike="noStrike" kern="1200" cap="none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  <a:sym typeface="Arial"/>
                        </a:rPr>
                        <a:t>Маркетинговая стратегия.</a:t>
                      </a:r>
                    </a:p>
                    <a:p>
                      <a:pPr marL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b="0" i="0" u="none" strike="noStrike" kern="1200" cap="none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  <a:sym typeface="Arial"/>
                        </a:rPr>
                        <a:t>Разрешительные документы.</a:t>
                      </a:r>
                    </a:p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ru-RU" sz="1400" dirty="0">
                        <a:solidFill>
                          <a:srgbClr val="8317F5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41736" marR="41736" marT="41736" marB="41736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400" b="1" i="0" u="none" strike="noStrike" dirty="0">
                          <a:solidFill>
                            <a:srgbClr val="8317F5"/>
                          </a:solidFill>
                          <a:effectLst/>
                          <a:latin typeface="Century Gothic" panose="020B0502020202020204" pitchFamily="34" charset="0"/>
                        </a:rPr>
                        <a:t>Источники доходов</a:t>
                      </a:r>
                      <a:endParaRPr lang="ru-RU" sz="1400" dirty="0">
                        <a:solidFill>
                          <a:srgbClr val="8317F5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  <a:p>
                      <a:r>
                        <a:rPr lang="ru-RU" sz="1000" dirty="0" smtClean="0">
                          <a:latin typeface="Comic Sans MS" panose="030F0702030302020204" pitchFamily="66" charset="0"/>
                        </a:rPr>
                        <a:t>Умные контейнеры для еды могут зарабатывать на нескольких потоках доходов:</a:t>
                      </a:r>
                    </a:p>
                    <a:p>
                      <a:pPr marL="0" indent="0">
                        <a:buNone/>
                      </a:pPr>
                      <a:r>
                        <a:rPr lang="ru-RU" sz="1000" dirty="0" smtClean="0">
                          <a:latin typeface="Comic Sans MS" panose="030F0702030302020204" pitchFamily="66" charset="0"/>
                        </a:rPr>
                        <a:t>1. Прямые продажи: Основной доход будет поступать от продажи самих контейнеров, можно предлагать разные модели и комплектации в зависимости от потребностей клиентов.</a:t>
                      </a:r>
                    </a:p>
                    <a:p>
                      <a:r>
                        <a:rPr lang="ru-RU" sz="1000" dirty="0" smtClean="0">
                          <a:latin typeface="Comic Sans MS" panose="030F0702030302020204" pitchFamily="66" charset="0"/>
                        </a:rPr>
                        <a:t>2. Подписка на сервисы: Включение функций, таких как мониторинг свежести продуктов, рекомендации по хранению и рецепты, за дополнительную плату.</a:t>
                      </a:r>
                    </a:p>
                    <a:p>
                      <a:r>
                        <a:rPr lang="ru-RU" sz="1000" dirty="0" smtClean="0">
                          <a:latin typeface="Comic Sans MS" panose="030F0702030302020204" pitchFamily="66" charset="0"/>
                        </a:rPr>
                        <a:t>3. Партнёрские программы: Сотрудничество с производителями продуктов питания или магазинами для продвижения их товаров через приложение.</a:t>
                      </a:r>
                    </a:p>
                    <a:p>
                      <a:r>
                        <a:rPr lang="ru-RU" sz="1000" dirty="0" smtClean="0">
                          <a:latin typeface="Comic Sans MS" panose="030F0702030302020204" pitchFamily="66" charset="0"/>
                        </a:rPr>
                        <a:t>4. Реклама: Размещение рекламы в приложении или на веб-платформе, связанной с контейнерами. </a:t>
                      </a:r>
                    </a:p>
                    <a:p>
                      <a:r>
                        <a:rPr lang="ru-RU" sz="1000" dirty="0" smtClean="0">
                          <a:latin typeface="Comic Sans MS" panose="030F0702030302020204" pitchFamily="66" charset="0"/>
                        </a:rPr>
                        <a:t>5. Дополнительные аксессуары: Продавать сопутствующие товары, такие как сменные крышки, подставки или дополнительные датчики.</a:t>
                      </a:r>
                    </a:p>
                    <a:p>
                      <a:r>
                        <a:rPr lang="ru-RU" sz="1000" dirty="0" smtClean="0">
                          <a:latin typeface="Comic Sans MS" panose="030F0702030302020204" pitchFamily="66" charset="0"/>
                        </a:rPr>
                        <a:t>6. Данные и аналитика: Предоставление анонимной аналитики о потребительских привычках и предпочтениях для компаний-партнёров.</a:t>
                      </a:r>
                    </a:p>
                    <a:p>
                      <a:r>
                        <a:rPr lang="ru-RU" sz="1000" dirty="0" smtClean="0">
                          <a:latin typeface="Comic Sans MS" panose="030F0702030302020204" pitchFamily="66" charset="0"/>
                        </a:rPr>
                        <a:t>7. Обучение и мастер-классы: Организация курсов по правильному хранению продуктов и здоровому питанию.</a:t>
                      </a:r>
                    </a:p>
                  </a:txBody>
                  <a:tcPr marL="41736" marR="41736" marT="41736" marB="41736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236745513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94178943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7"/>
          <p:cNvSpPr txBox="1"/>
          <p:nvPr/>
        </p:nvSpPr>
        <p:spPr>
          <a:xfrm>
            <a:off x="360040" y="832097"/>
            <a:ext cx="10547446" cy="519418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8075" rIns="0" bIns="0" anchor="t" anchorCtr="0">
            <a:spAutoFit/>
          </a:bodyPr>
          <a:lstStyle/>
          <a:p>
            <a:pPr marL="457200" marR="0" lvl="0" indent="-4572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AutoNum type="arabicPeriod"/>
            </a:pPr>
            <a:r>
              <a:rPr lang="ru-RU" sz="1900" b="0" i="0" u="none" strike="noStrike" cap="none" dirty="0" smtClean="0">
                <a:solidFill>
                  <a:srgbClr val="000000"/>
                </a:solidFill>
                <a:latin typeface="Comic Sans MS" panose="030F0702030302020204" pitchFamily="66" charset="0"/>
                <a:sym typeface="Arial"/>
              </a:rPr>
              <a:t>Проведено проблемное интервью.</a:t>
            </a:r>
          </a:p>
          <a:p>
            <a:pPr marL="457200" marR="0" lvl="0" indent="-4572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AutoNum type="arabicPeriod"/>
            </a:pPr>
            <a:r>
              <a:rPr lang="ru-RU" sz="1900" dirty="0" smtClean="0">
                <a:latin typeface="Comic Sans MS" panose="030F0702030302020204" pitchFamily="66" charset="0"/>
              </a:rPr>
              <a:t>Разработан макет, внешний вид, дизайн, эргономичность</a:t>
            </a:r>
          </a:p>
          <a:p>
            <a: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ru-RU" sz="1900" dirty="0" smtClean="0">
                <a:latin typeface="Comic Sans MS" panose="030F0702030302020204" pitchFamily="66" charset="0"/>
              </a:rPr>
              <a:t> умного контейнера.</a:t>
            </a:r>
          </a:p>
          <a:p>
            <a: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ru-RU" sz="1900" dirty="0" smtClean="0">
                <a:latin typeface="Comic Sans MS" panose="030F0702030302020204" pitchFamily="66" charset="0"/>
              </a:rPr>
              <a:t>3. Продуманы технические характеристики умного контейнера.</a:t>
            </a:r>
          </a:p>
          <a:p>
            <a: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ru-RU" sz="1900" dirty="0" smtClean="0">
                <a:latin typeface="Comic Sans MS" panose="030F0702030302020204" pitchFamily="66" charset="0"/>
              </a:rPr>
              <a:t>4. Спрогнозированы расходы на запуск производства.</a:t>
            </a:r>
          </a:p>
          <a:p>
            <a: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ru-RU" sz="1900" dirty="0" smtClean="0">
                <a:latin typeface="Comic Sans MS" panose="030F0702030302020204" pitchFamily="66" charset="0"/>
              </a:rPr>
              <a:t>5. Продуман необходимый состав специалистов для запуска производства. </a:t>
            </a:r>
            <a:endParaRPr lang="ru-RU" sz="1900" b="0" i="0" u="none" strike="noStrike" cap="none" dirty="0" smtClean="0">
              <a:solidFill>
                <a:srgbClr val="000000"/>
              </a:solidFill>
              <a:latin typeface="Comic Sans MS" panose="030F0702030302020204" pitchFamily="66" charset="0"/>
              <a:sym typeface="Arial"/>
            </a:endParaRPr>
          </a:p>
          <a:p>
            <a:pPr marL="457200" marR="0" lvl="0" indent="-4572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AutoNum type="arabicPeriod"/>
            </a:pPr>
            <a:endParaRPr lang="ru-RU" sz="1900" dirty="0">
              <a:latin typeface="Comic Sans MS" panose="030F0702030302020204" pitchFamily="66" charset="0"/>
            </a:endParaRPr>
          </a:p>
          <a:p>
            <a:pPr marL="457200" marR="0" lvl="0" indent="-4572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AutoNum type="arabicPeriod"/>
            </a:pPr>
            <a:r>
              <a:rPr lang="ru-RU" sz="1900" b="0" i="0" u="none" strike="noStrike" cap="none" dirty="0" smtClean="0">
                <a:solidFill>
                  <a:srgbClr val="000000"/>
                </a:solidFill>
                <a:latin typeface="Comic Sans MS" panose="030F0702030302020204" pitchFamily="66" charset="0"/>
                <a:sym typeface="Arial"/>
              </a:rPr>
              <a:t>Предполагаемые шаги для запуска процесса производства: </a:t>
            </a:r>
            <a:endParaRPr lang="ru-RU" sz="1900" b="0" i="0" u="none" strike="noStrike" cap="none" dirty="0" smtClean="0">
              <a:solidFill>
                <a:srgbClr val="000000"/>
              </a:solidFill>
              <a:latin typeface="Comic Sans MS" panose="030F0702030302020204" pitchFamily="66" charset="0"/>
              <a:sym typeface="Arial"/>
            </a:endParaRPr>
          </a:p>
          <a:p>
            <a:pPr marL="342900" marR="0" lvl="0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ru-RU" sz="1900" b="0" i="0" u="none" strike="noStrike" cap="none" dirty="0" smtClean="0">
                <a:solidFill>
                  <a:srgbClr val="000000"/>
                </a:solidFill>
                <a:latin typeface="Comic Sans MS" panose="030F0702030302020204" pitchFamily="66" charset="0"/>
                <a:sym typeface="Arial"/>
              </a:rPr>
              <a:t>Сотрудничество </a:t>
            </a:r>
            <a:r>
              <a:rPr lang="ru-RU" sz="1900" b="0" i="0" u="none" strike="noStrike" cap="none" dirty="0" smtClean="0">
                <a:solidFill>
                  <a:srgbClr val="000000"/>
                </a:solidFill>
                <a:latin typeface="Comic Sans MS" panose="030F0702030302020204" pitchFamily="66" charset="0"/>
                <a:sym typeface="Arial"/>
              </a:rPr>
              <a:t>с крупными магазинами </a:t>
            </a:r>
          </a:p>
          <a:p>
            <a:pPr marL="342900" marR="0" lvl="0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ru-RU" sz="1900" dirty="0" smtClean="0">
                <a:latin typeface="Comic Sans MS" panose="030F0702030302020204" pitchFamily="66" charset="0"/>
              </a:rPr>
              <a:t>П</a:t>
            </a:r>
            <a:r>
              <a:rPr lang="ru-RU" sz="1900" b="0" i="0" u="none" strike="noStrike" cap="none" dirty="0" smtClean="0">
                <a:solidFill>
                  <a:srgbClr val="000000"/>
                </a:solidFill>
                <a:latin typeface="Comic Sans MS" panose="030F0702030302020204" pitchFamily="66" charset="0"/>
                <a:sym typeface="Arial"/>
              </a:rPr>
              <a:t>риложения </a:t>
            </a:r>
            <a:r>
              <a:rPr lang="ru-RU" sz="1900" b="0" i="0" u="none" strike="noStrike" cap="none" dirty="0" smtClean="0">
                <a:solidFill>
                  <a:srgbClr val="000000"/>
                </a:solidFill>
                <a:latin typeface="Comic Sans MS" panose="030F0702030302020204" pitchFamily="66" charset="0"/>
                <a:sym typeface="Arial"/>
              </a:rPr>
              <a:t>доставки</a:t>
            </a:r>
          </a:p>
          <a:p>
            <a:pPr marL="342900" marR="0" lvl="0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ru-RU" sz="1900" dirty="0" smtClean="0">
                <a:latin typeface="Comic Sans MS" panose="030F0702030302020204" pitchFamily="66" charset="0"/>
              </a:rPr>
              <a:t>Офисы</a:t>
            </a:r>
            <a:endParaRPr lang="ru-RU" sz="1900" b="0" i="0" u="none" strike="noStrike" cap="none" dirty="0" smtClean="0">
              <a:solidFill>
                <a:srgbClr val="000000"/>
              </a:solidFill>
              <a:latin typeface="Comic Sans MS" panose="030F0702030302020204" pitchFamily="66" charset="0"/>
              <a:sym typeface="Arial"/>
            </a:endParaRPr>
          </a:p>
          <a:p>
            <a:pPr lvl="0"/>
            <a:r>
              <a:rPr lang="ru-RU" sz="1900" dirty="0" smtClean="0">
                <a:latin typeface="Comic Sans MS" panose="030F0702030302020204" pitchFamily="66" charset="0"/>
              </a:rPr>
              <a:t>2 Потенциальные клиенты</a:t>
            </a:r>
            <a:r>
              <a:rPr lang="ru-RU" sz="1900" dirty="0" smtClean="0">
                <a:latin typeface="Comic Sans MS" panose="030F0702030302020204" pitchFamily="66" charset="0"/>
              </a:rPr>
              <a:t>: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ru-RU" sz="1900" dirty="0" smtClean="0">
                <a:latin typeface="Comic Sans MS" panose="030F0702030302020204" pitchFamily="66" charset="0"/>
              </a:rPr>
              <a:t>Рестораны</a:t>
            </a:r>
            <a:r>
              <a:rPr lang="ru-RU" sz="1900" dirty="0">
                <a:latin typeface="Comic Sans MS" panose="030F0702030302020204" pitchFamily="66" charset="0"/>
              </a:rPr>
              <a:t>, которые используют умные контейнеры для доставки и хранения еды.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ru-RU" sz="1900" dirty="0" smtClean="0">
                <a:solidFill>
                  <a:srgbClr val="1E1032"/>
                </a:solidFill>
                <a:latin typeface="Comic Sans MS" panose="030F0702030302020204" pitchFamily="66" charset="0"/>
              </a:rPr>
              <a:t>Спортсмены </a:t>
            </a:r>
            <a:r>
              <a:rPr lang="ru-RU" sz="1900" dirty="0">
                <a:solidFill>
                  <a:srgbClr val="1E1032"/>
                </a:solidFill>
                <a:latin typeface="Comic Sans MS" panose="030F0702030302020204" pitchFamily="66" charset="0"/>
              </a:rPr>
              <a:t>и фитнес тренеры.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ru-RU" sz="1900" dirty="0" smtClean="0">
                <a:solidFill>
                  <a:srgbClr val="1E1032"/>
                </a:solidFill>
                <a:latin typeface="Comic Sans MS" panose="030F0702030302020204" pitchFamily="66" charset="0"/>
              </a:rPr>
              <a:t>Офисные </a:t>
            </a:r>
            <a:r>
              <a:rPr lang="ru-RU" sz="1900" dirty="0" smtClean="0">
                <a:solidFill>
                  <a:srgbClr val="1E1032"/>
                </a:solidFill>
                <a:latin typeface="Comic Sans MS" panose="030F0702030302020204" pitchFamily="66" charset="0"/>
              </a:rPr>
              <a:t>работники</a:t>
            </a:r>
            <a:endParaRPr lang="ru-RU" sz="1900" dirty="0" smtClean="0">
              <a:solidFill>
                <a:srgbClr val="1E1032"/>
              </a:solidFill>
              <a:latin typeface="Comic Sans MS" panose="030F0702030302020204" pitchFamily="66" charset="0"/>
            </a:endParaRPr>
          </a:p>
          <a:p>
            <a:pPr lvl="0"/>
            <a:r>
              <a:rPr lang="ru-RU" sz="1900" dirty="0" smtClean="0">
                <a:solidFill>
                  <a:srgbClr val="1E1032"/>
                </a:solidFill>
                <a:latin typeface="Comic Sans MS" panose="030F0702030302020204" pitchFamily="66" charset="0"/>
              </a:rPr>
              <a:t>3. Привлечение инвестиций:</a:t>
            </a:r>
            <a:endParaRPr lang="ru-RU" sz="1900" dirty="0" smtClean="0">
              <a:solidFill>
                <a:srgbClr val="1E1032"/>
              </a:solidFill>
              <a:latin typeface="Comic Sans MS" panose="030F0702030302020204" pitchFamily="66" charset="0"/>
            </a:endParaRP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ru-RU" sz="1900" dirty="0" err="1" smtClean="0">
                <a:solidFill>
                  <a:srgbClr val="1E1032"/>
                </a:solidFill>
                <a:latin typeface="Comic Sans MS" panose="030F0702030302020204" pitchFamily="66" charset="0"/>
              </a:rPr>
              <a:t>Стартап</a:t>
            </a:r>
            <a:r>
              <a:rPr lang="ru-RU" sz="1900" dirty="0" smtClean="0">
                <a:solidFill>
                  <a:srgbClr val="1E1032"/>
                </a:solidFill>
                <a:latin typeface="Comic Sans MS" panose="030F0702030302020204" pitchFamily="66" charset="0"/>
              </a:rPr>
              <a:t>-фонды: ФСИ.</a:t>
            </a:r>
            <a:endParaRPr lang="ru-RU" sz="1900" dirty="0" smtClean="0">
              <a:solidFill>
                <a:srgbClr val="1E1032"/>
              </a:solidFill>
              <a:latin typeface="Comic Sans MS" panose="030F0702030302020204" pitchFamily="66" charset="0"/>
            </a:endParaRPr>
          </a:p>
          <a:p>
            <a:pPr lvl="0"/>
            <a:endParaRPr lang="ru-RU" dirty="0" smtClean="0">
              <a:solidFill>
                <a:srgbClr val="1E1032"/>
              </a:solidFill>
              <a:latin typeface="Comic Sans MS" panose="030F0702030302020204" pitchFamily="66" charset="0"/>
            </a:endParaRPr>
          </a:p>
        </p:txBody>
      </p:sp>
      <p:sp>
        <p:nvSpPr>
          <p:cNvPr id="82" name="Google Shape;82;p7"/>
          <p:cNvSpPr txBox="1"/>
          <p:nvPr/>
        </p:nvSpPr>
        <p:spPr>
          <a:xfrm>
            <a:off x="360040" y="332656"/>
            <a:ext cx="8472264" cy="4994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6925" rIns="0" bIns="0" anchor="t" anchorCtr="0">
            <a:spAutoFit/>
          </a:bodyPr>
          <a:lstStyle/>
          <a:p>
            <a:pPr marL="7701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200"/>
              <a:buFont typeface="Arial"/>
              <a:buNone/>
            </a:pPr>
            <a:r>
              <a:rPr lang="en-US" sz="3200" b="0" i="0" u="none" strike="noStrike" cap="none" dirty="0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rPr>
              <a:t>ТЕКУЩИЕ РЕЗУЛЬТАТЫ</a:t>
            </a:r>
            <a:endParaRPr dirty="0"/>
          </a:p>
        </p:txBody>
      </p:sp>
      <p:pic>
        <p:nvPicPr>
          <p:cNvPr id="83" name="Google Shape;83;p7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88030" y="5877272"/>
            <a:ext cx="1926490" cy="463365"/>
          </a:xfrm>
          <a:prstGeom prst="rect">
            <a:avLst/>
          </a:prstGeom>
          <a:noFill/>
          <a:ln>
            <a:noFill/>
          </a:ln>
        </p:spPr>
      </p:pic>
      <p:pic>
        <p:nvPicPr>
          <p:cNvPr id="9218" name="Picture 2" descr="Показатель: векторные изображения и иллюстрации, которые можно скачать  бесплатно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09519" y="0"/>
            <a:ext cx="2397967" cy="2397967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220" name="Picture 4" descr="Результат: векторные изображения и иллюстрации, которые можно скачать  бесплатно | Freepik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11340" y="2730623"/>
            <a:ext cx="2194324" cy="2194324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p8"/>
          <p:cNvSpPr txBox="1"/>
          <p:nvPr/>
        </p:nvSpPr>
        <p:spPr>
          <a:xfrm>
            <a:off x="360040" y="332656"/>
            <a:ext cx="8472264" cy="4994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6925" rIns="0" bIns="0" anchor="t" anchorCtr="0">
            <a:spAutoFit/>
          </a:bodyPr>
          <a:lstStyle/>
          <a:p>
            <a:pPr marL="7701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200"/>
              <a:buFont typeface="Arial"/>
              <a:buNone/>
            </a:pPr>
            <a:r>
              <a:rPr lang="en-US" sz="3200" b="0" i="0" u="none" strike="noStrike" cap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rPr>
              <a:t>КОМАНДА</a:t>
            </a:r>
            <a:endParaRPr/>
          </a:p>
        </p:txBody>
      </p:sp>
      <p:pic>
        <p:nvPicPr>
          <p:cNvPr id="89" name="Google Shape;89;p8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88030" y="5877272"/>
            <a:ext cx="1926490" cy="463365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Прямоугольник 1"/>
          <p:cNvSpPr/>
          <p:nvPr/>
        </p:nvSpPr>
        <p:spPr>
          <a:xfrm>
            <a:off x="360041" y="832097"/>
            <a:ext cx="8541364" cy="504753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u="sng" dirty="0" err="1">
                <a:latin typeface="Comic Sans MS" panose="030F0702030302020204" pitchFamily="66" charset="0"/>
              </a:rPr>
              <a:t>Ивлюшкин</a:t>
            </a:r>
            <a:r>
              <a:rPr lang="ru-RU" u="sng" dirty="0">
                <a:latin typeface="Comic Sans MS" panose="030F0702030302020204" pitchFamily="66" charset="0"/>
              </a:rPr>
              <a:t> Станислав </a:t>
            </a:r>
            <a:r>
              <a:rPr lang="ru-RU" u="sng" dirty="0" smtClean="0">
                <a:latin typeface="Comic Sans MS" panose="030F0702030302020204" pitchFamily="66" charset="0"/>
              </a:rPr>
              <a:t>Евгеньевич </a:t>
            </a:r>
            <a:r>
              <a:rPr lang="ru-RU" dirty="0" smtClean="0">
                <a:latin typeface="Comic Sans MS" panose="030F0702030302020204" pitchFamily="66" charset="0"/>
              </a:rPr>
              <a:t>– </a:t>
            </a:r>
            <a:r>
              <a:rPr lang="ru-RU" dirty="0">
                <a:solidFill>
                  <a:schemeClr val="accent1"/>
                </a:solidFill>
                <a:latin typeface="Comic Sans MS" panose="030F0702030302020204" pitchFamily="66" charset="0"/>
              </a:rPr>
              <a:t>Руководитель </a:t>
            </a:r>
            <a:r>
              <a:rPr lang="ru-RU" dirty="0" smtClean="0">
                <a:solidFill>
                  <a:schemeClr val="accent1"/>
                </a:solidFill>
                <a:latin typeface="Comic Sans MS" panose="030F0702030302020204" pitchFamily="66" charset="0"/>
              </a:rPr>
              <a:t>проекта </a:t>
            </a:r>
            <a:r>
              <a:rPr lang="ru-RU" dirty="0" smtClean="0">
                <a:latin typeface="Comic Sans MS" panose="030F0702030302020204" pitchFamily="66" charset="0"/>
              </a:rPr>
              <a:t>(ответственность </a:t>
            </a:r>
            <a:r>
              <a:rPr lang="ru-RU" dirty="0">
                <a:latin typeface="Comic Sans MS" panose="030F0702030302020204" pitchFamily="66" charset="0"/>
              </a:rPr>
              <a:t>за стратегическое планирование и общее руководство </a:t>
            </a:r>
            <a:r>
              <a:rPr lang="ru-RU" dirty="0" smtClean="0">
                <a:latin typeface="Comic Sans MS" panose="030F0702030302020204" pitchFamily="66" charset="0"/>
              </a:rPr>
              <a:t>проектом)</a:t>
            </a:r>
          </a:p>
          <a:p>
            <a:r>
              <a:rPr lang="ru-RU" u="sng" dirty="0" smtClean="0">
                <a:latin typeface="Comic Sans MS" panose="030F0702030302020204" pitchFamily="66" charset="0"/>
              </a:rPr>
              <a:t>Виниченко Вадим Александрович </a:t>
            </a:r>
            <a:r>
              <a:rPr lang="ru-RU" dirty="0" smtClean="0">
                <a:latin typeface="Comic Sans MS" panose="030F0702030302020204" pitchFamily="66" charset="0"/>
              </a:rPr>
              <a:t>– </a:t>
            </a:r>
            <a:r>
              <a:rPr lang="ru-RU" dirty="0">
                <a:solidFill>
                  <a:schemeClr val="accent1"/>
                </a:solidFill>
                <a:latin typeface="Comic Sans MS" panose="030F0702030302020204" pitchFamily="66" charset="0"/>
              </a:rPr>
              <a:t>Технический </a:t>
            </a:r>
            <a:r>
              <a:rPr lang="ru-RU" dirty="0" smtClean="0">
                <a:solidFill>
                  <a:schemeClr val="accent1"/>
                </a:solidFill>
                <a:latin typeface="Comic Sans MS" panose="030F0702030302020204" pitchFamily="66" charset="0"/>
              </a:rPr>
              <a:t>директор </a:t>
            </a:r>
            <a:r>
              <a:rPr lang="ru-RU" dirty="0" smtClean="0">
                <a:latin typeface="Comic Sans MS" panose="030F0702030302020204" pitchFamily="66" charset="0"/>
              </a:rPr>
              <a:t>(руководство </a:t>
            </a:r>
            <a:r>
              <a:rPr lang="ru-RU" dirty="0">
                <a:latin typeface="Comic Sans MS" panose="030F0702030302020204" pitchFamily="66" charset="0"/>
              </a:rPr>
              <a:t>разработкой технологий и инноваций, </a:t>
            </a:r>
            <a:r>
              <a:rPr lang="ru-RU" dirty="0" smtClean="0">
                <a:latin typeface="Comic Sans MS" panose="030F0702030302020204" pitchFamily="66" charset="0"/>
              </a:rPr>
              <a:t>а также ответственность </a:t>
            </a:r>
            <a:r>
              <a:rPr lang="ru-RU" dirty="0">
                <a:latin typeface="Comic Sans MS" panose="030F0702030302020204" pitchFamily="66" charset="0"/>
              </a:rPr>
              <a:t>за интеграцию аппаратного и программного </a:t>
            </a:r>
            <a:r>
              <a:rPr lang="ru-RU" dirty="0" smtClean="0">
                <a:latin typeface="Comic Sans MS" panose="030F0702030302020204" pitchFamily="66" charset="0"/>
              </a:rPr>
              <a:t>обеспечения)</a:t>
            </a:r>
          </a:p>
          <a:p>
            <a:r>
              <a:rPr lang="ru-RU" u="sng" dirty="0" err="1" smtClean="0">
                <a:latin typeface="Comic Sans MS" panose="030F0702030302020204" pitchFamily="66" charset="0"/>
              </a:rPr>
              <a:t>Куцевол</a:t>
            </a:r>
            <a:r>
              <a:rPr lang="ru-RU" u="sng" dirty="0" smtClean="0">
                <a:latin typeface="Comic Sans MS" panose="030F0702030302020204" pitchFamily="66" charset="0"/>
              </a:rPr>
              <a:t> Семён Романович - </a:t>
            </a:r>
            <a:r>
              <a:rPr lang="ru-RU" dirty="0" smtClean="0">
                <a:solidFill>
                  <a:schemeClr val="accent1"/>
                </a:solidFill>
                <a:latin typeface="Comic Sans MS" panose="030F0702030302020204" pitchFamily="66" charset="0"/>
              </a:rPr>
              <a:t>Дизайнер продукта </a:t>
            </a:r>
            <a:r>
              <a:rPr lang="ru-RU" dirty="0" smtClean="0">
                <a:latin typeface="Comic Sans MS" panose="030F0702030302020204" pitchFamily="66" charset="0"/>
              </a:rPr>
              <a:t>(разработка дизайна контейнера и интерфейса мобильного приложения)</a:t>
            </a:r>
          </a:p>
          <a:p>
            <a:r>
              <a:rPr lang="ru-RU" u="sng" dirty="0" err="1" smtClean="0">
                <a:latin typeface="Comic Sans MS" panose="030F0702030302020204" pitchFamily="66" charset="0"/>
              </a:rPr>
              <a:t>Катлан</a:t>
            </a:r>
            <a:r>
              <a:rPr lang="ru-RU" u="sng" dirty="0" smtClean="0">
                <a:latin typeface="Comic Sans MS" panose="030F0702030302020204" pitchFamily="66" charset="0"/>
              </a:rPr>
              <a:t> Никита Андреевич </a:t>
            </a:r>
            <a:r>
              <a:rPr lang="ru-RU" dirty="0" smtClean="0">
                <a:latin typeface="Comic Sans MS" panose="030F0702030302020204" pitchFamily="66" charset="0"/>
              </a:rPr>
              <a:t>– </a:t>
            </a:r>
            <a:r>
              <a:rPr lang="ru-RU" dirty="0" smtClean="0">
                <a:solidFill>
                  <a:schemeClr val="accent1"/>
                </a:solidFill>
                <a:latin typeface="Comic Sans MS" panose="030F0702030302020204" pitchFamily="66" charset="0"/>
              </a:rPr>
              <a:t>Инженер </a:t>
            </a:r>
            <a:r>
              <a:rPr lang="ru-RU" dirty="0">
                <a:solidFill>
                  <a:schemeClr val="accent1"/>
                </a:solidFill>
                <a:latin typeface="Comic Sans MS" panose="030F0702030302020204" pitchFamily="66" charset="0"/>
              </a:rPr>
              <a:t>по </a:t>
            </a:r>
            <a:r>
              <a:rPr lang="ru-RU" dirty="0" smtClean="0">
                <a:solidFill>
                  <a:schemeClr val="accent1"/>
                </a:solidFill>
                <a:latin typeface="Comic Sans MS" panose="030F0702030302020204" pitchFamily="66" charset="0"/>
              </a:rPr>
              <a:t>разработке </a:t>
            </a:r>
            <a:r>
              <a:rPr lang="ru-RU" dirty="0" smtClean="0">
                <a:latin typeface="Comic Sans MS" panose="030F0702030302020204" pitchFamily="66" charset="0"/>
              </a:rPr>
              <a:t>(разработка </a:t>
            </a:r>
            <a:r>
              <a:rPr lang="ru-RU" dirty="0">
                <a:latin typeface="Comic Sans MS" panose="030F0702030302020204" pitchFamily="66" charset="0"/>
              </a:rPr>
              <a:t>и тестирование прототипов </a:t>
            </a:r>
            <a:r>
              <a:rPr lang="ru-RU" dirty="0" smtClean="0">
                <a:latin typeface="Comic Sans MS" panose="030F0702030302020204" pitchFamily="66" charset="0"/>
              </a:rPr>
              <a:t>контейнеров)</a:t>
            </a:r>
          </a:p>
          <a:p>
            <a:r>
              <a:rPr lang="ru-RU" u="sng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Comic Sans MS" panose="030F0702030302020204" pitchFamily="66" charset="0"/>
              </a:rPr>
              <a:t>Ясинский Руслан Денисович </a:t>
            </a:r>
            <a:r>
              <a:rPr lang="ru-RU" dirty="0" smtClean="0">
                <a:latin typeface="Comic Sans MS" panose="030F0702030302020204" pitchFamily="66" charset="0"/>
              </a:rPr>
              <a:t>– </a:t>
            </a:r>
            <a:r>
              <a:rPr lang="ru-RU" dirty="0" smtClean="0">
                <a:solidFill>
                  <a:schemeClr val="accent1"/>
                </a:solidFill>
                <a:latin typeface="Comic Sans MS" panose="030F0702030302020204" pitchFamily="66" charset="0"/>
              </a:rPr>
              <a:t>Маркетолог</a:t>
            </a:r>
            <a:r>
              <a:rPr lang="ru-RU" dirty="0" smtClean="0">
                <a:latin typeface="Comic Sans MS" panose="030F0702030302020204" pitchFamily="66" charset="0"/>
              </a:rPr>
              <a:t> (разработка </a:t>
            </a:r>
            <a:r>
              <a:rPr lang="ru-RU" dirty="0">
                <a:latin typeface="Comic Sans MS" panose="030F0702030302020204" pitchFamily="66" charset="0"/>
              </a:rPr>
              <a:t>маркетинговых стратегий и рекламных </a:t>
            </a:r>
            <a:r>
              <a:rPr lang="ru-RU" dirty="0" smtClean="0">
                <a:latin typeface="Comic Sans MS" panose="030F0702030302020204" pitchFamily="66" charset="0"/>
              </a:rPr>
              <a:t>кампаний, анализ рынка и потребительских трендов)</a:t>
            </a:r>
          </a:p>
          <a:p>
            <a:r>
              <a:rPr lang="ru-RU" u="sng" dirty="0" smtClean="0">
                <a:latin typeface="Comic Sans MS" panose="030F0702030302020204" pitchFamily="66" charset="0"/>
              </a:rPr>
              <a:t>Красников Родион Алексеевич </a:t>
            </a:r>
            <a:r>
              <a:rPr lang="ru-RU" dirty="0" smtClean="0">
                <a:latin typeface="Comic Sans MS" panose="030F0702030302020204" pitchFamily="66" charset="0"/>
              </a:rPr>
              <a:t>– </a:t>
            </a:r>
            <a:r>
              <a:rPr lang="ru-RU" dirty="0" smtClean="0">
                <a:solidFill>
                  <a:schemeClr val="accent1"/>
                </a:solidFill>
                <a:latin typeface="Comic Sans MS" panose="030F0702030302020204" pitchFamily="66" charset="0"/>
              </a:rPr>
              <a:t>Специалист по продажам </a:t>
            </a:r>
            <a:r>
              <a:rPr lang="ru-RU" dirty="0" smtClean="0">
                <a:latin typeface="Comic Sans MS" panose="030F0702030302020204" pitchFamily="66" charset="0"/>
              </a:rPr>
              <a:t>(управление каналами сбыта и взаимодействие с дистрибьюторами, работа с клиентами)</a:t>
            </a:r>
          </a:p>
          <a:p>
            <a:r>
              <a:rPr lang="ru-RU" u="sng" dirty="0" smtClean="0">
                <a:latin typeface="Comic Sans MS" panose="030F0702030302020204" pitchFamily="66" charset="0"/>
              </a:rPr>
              <a:t>Попов Георгий Вячеславович </a:t>
            </a:r>
            <a:r>
              <a:rPr lang="ru-RU" dirty="0">
                <a:latin typeface="Comic Sans MS" panose="030F0702030302020204" pitchFamily="66" charset="0"/>
              </a:rPr>
              <a:t>-  </a:t>
            </a:r>
            <a:r>
              <a:rPr lang="ru-RU" dirty="0">
                <a:solidFill>
                  <a:schemeClr val="accent1"/>
                </a:solidFill>
                <a:latin typeface="Comic Sans MS" panose="030F0702030302020204" pitchFamily="66" charset="0"/>
              </a:rPr>
              <a:t>Менеджер по обслуживанию </a:t>
            </a:r>
            <a:r>
              <a:rPr lang="ru-RU" dirty="0" smtClean="0">
                <a:solidFill>
                  <a:schemeClr val="accent1"/>
                </a:solidFill>
                <a:latin typeface="Comic Sans MS" panose="030F0702030302020204" pitchFamily="66" charset="0"/>
              </a:rPr>
              <a:t>клиентов</a:t>
            </a:r>
            <a:r>
              <a:rPr lang="ru-RU" dirty="0" smtClean="0">
                <a:latin typeface="Comic Sans MS" panose="030F0702030302020204" pitchFamily="66" charset="0"/>
              </a:rPr>
              <a:t> (организация </a:t>
            </a:r>
            <a:r>
              <a:rPr lang="ru-RU" dirty="0">
                <a:latin typeface="Comic Sans MS" panose="030F0702030302020204" pitchFamily="66" charset="0"/>
              </a:rPr>
              <a:t>службы поддержки </a:t>
            </a:r>
            <a:r>
              <a:rPr lang="ru-RU" dirty="0" smtClean="0">
                <a:latin typeface="Comic Sans MS" panose="030F0702030302020204" pitchFamily="66" charset="0"/>
              </a:rPr>
              <a:t>пользователей)</a:t>
            </a:r>
          </a:p>
          <a:p>
            <a:r>
              <a:rPr lang="ru-RU" u="sng" dirty="0" smtClean="0">
                <a:latin typeface="Comic Sans MS" panose="030F0702030302020204" pitchFamily="66" charset="0"/>
              </a:rPr>
              <a:t>Евтеев Артём Андреевич </a:t>
            </a:r>
            <a:r>
              <a:rPr lang="ru-RU" dirty="0" smtClean="0">
                <a:latin typeface="Comic Sans MS" panose="030F0702030302020204" pitchFamily="66" charset="0"/>
              </a:rPr>
              <a:t>– </a:t>
            </a:r>
            <a:r>
              <a:rPr lang="ru-RU" dirty="0">
                <a:solidFill>
                  <a:schemeClr val="accent1"/>
                </a:solidFill>
                <a:latin typeface="Comic Sans MS" panose="030F0702030302020204" pitchFamily="66" charset="0"/>
              </a:rPr>
              <a:t>Финансовый </a:t>
            </a:r>
            <a:r>
              <a:rPr lang="ru-RU" dirty="0" smtClean="0">
                <a:solidFill>
                  <a:schemeClr val="accent1"/>
                </a:solidFill>
                <a:latin typeface="Comic Sans MS" panose="030F0702030302020204" pitchFamily="66" charset="0"/>
              </a:rPr>
              <a:t>аналитик (управление </a:t>
            </a:r>
            <a:r>
              <a:rPr lang="ru-RU" dirty="0">
                <a:solidFill>
                  <a:schemeClr val="accent1"/>
                </a:solidFill>
                <a:latin typeface="Comic Sans MS" panose="030F0702030302020204" pitchFamily="66" charset="0"/>
              </a:rPr>
              <a:t>бюджетом </a:t>
            </a:r>
            <a:r>
              <a:rPr lang="ru-RU" dirty="0">
                <a:latin typeface="Comic Sans MS" panose="030F0702030302020204" pitchFamily="66" charset="0"/>
              </a:rPr>
              <a:t>проекта и финансовое </a:t>
            </a:r>
            <a:r>
              <a:rPr lang="ru-RU" dirty="0" smtClean="0">
                <a:latin typeface="Comic Sans MS" panose="030F0702030302020204" pitchFamily="66" charset="0"/>
              </a:rPr>
              <a:t>планирование)</a:t>
            </a:r>
          </a:p>
          <a:p>
            <a:r>
              <a:rPr lang="ru-RU" u="sng" dirty="0" err="1" smtClean="0">
                <a:latin typeface="Comic Sans MS" panose="030F0702030302020204" pitchFamily="66" charset="0"/>
              </a:rPr>
              <a:t>Кулинич</a:t>
            </a:r>
            <a:r>
              <a:rPr lang="ru-RU" u="sng" dirty="0" smtClean="0">
                <a:latin typeface="Comic Sans MS" panose="030F0702030302020204" pitchFamily="66" charset="0"/>
              </a:rPr>
              <a:t> Александр Николаевич</a:t>
            </a:r>
            <a:r>
              <a:rPr lang="ru-RU" u="sng" dirty="0" smtClean="0">
                <a:solidFill>
                  <a:schemeClr val="tx1"/>
                </a:solidFill>
                <a:latin typeface="Comic Sans MS" panose="030F0702030302020204" pitchFamily="66" charset="0"/>
              </a:rPr>
              <a:t> </a:t>
            </a:r>
            <a:r>
              <a:rPr lang="ru-RU" dirty="0" smtClean="0">
                <a:solidFill>
                  <a:schemeClr val="tx1"/>
                </a:solidFill>
                <a:latin typeface="Comic Sans MS" panose="030F0702030302020204" pitchFamily="66" charset="0"/>
              </a:rPr>
              <a:t>– </a:t>
            </a:r>
            <a:r>
              <a:rPr lang="ru-RU" dirty="0" smtClean="0">
                <a:solidFill>
                  <a:schemeClr val="accent1"/>
                </a:solidFill>
                <a:latin typeface="Comic Sans MS" panose="030F0702030302020204" pitchFamily="66" charset="0"/>
              </a:rPr>
              <a:t>Логист </a:t>
            </a:r>
            <a:r>
              <a:rPr lang="ru-RU" dirty="0" smtClean="0">
                <a:latin typeface="Comic Sans MS" panose="030F0702030302020204" pitchFamily="66" charset="0"/>
              </a:rPr>
              <a:t>(организация логистических процессов, включая транспортировку и складирование, оптимизация цепочек поставок)</a:t>
            </a:r>
          </a:p>
          <a:p>
            <a:r>
              <a:rPr lang="ru-RU" u="sng" dirty="0" smtClean="0">
                <a:latin typeface="Comic Sans MS" panose="030F0702030302020204" pitchFamily="66" charset="0"/>
              </a:rPr>
              <a:t>Кононенко Алексей Сергеевич </a:t>
            </a:r>
            <a:r>
              <a:rPr lang="ru-RU" dirty="0" smtClean="0">
                <a:latin typeface="Comic Sans MS" panose="030F0702030302020204" pitchFamily="66" charset="0"/>
              </a:rPr>
              <a:t>– </a:t>
            </a:r>
            <a:r>
              <a:rPr lang="ru-RU" dirty="0" smtClean="0">
                <a:solidFill>
                  <a:schemeClr val="accent1"/>
                </a:solidFill>
                <a:latin typeface="Comic Sans MS" panose="030F0702030302020204" pitchFamily="66" charset="0"/>
              </a:rPr>
              <a:t>Специалист </a:t>
            </a:r>
            <a:r>
              <a:rPr lang="ru-RU" dirty="0">
                <a:solidFill>
                  <a:schemeClr val="accent1"/>
                </a:solidFill>
                <a:latin typeface="Comic Sans MS" panose="030F0702030302020204" pitchFamily="66" charset="0"/>
              </a:rPr>
              <a:t>по </a:t>
            </a:r>
            <a:r>
              <a:rPr lang="ru-RU" dirty="0" smtClean="0">
                <a:solidFill>
                  <a:schemeClr val="accent1"/>
                </a:solidFill>
                <a:latin typeface="Comic Sans MS" panose="030F0702030302020204" pitchFamily="66" charset="0"/>
              </a:rPr>
              <a:t>качеству </a:t>
            </a:r>
            <a:r>
              <a:rPr lang="ru-RU" dirty="0" smtClean="0">
                <a:latin typeface="Comic Sans MS" panose="030F0702030302020204" pitchFamily="66" charset="0"/>
              </a:rPr>
              <a:t>(контроль </a:t>
            </a:r>
            <a:r>
              <a:rPr lang="ru-RU" dirty="0">
                <a:latin typeface="Comic Sans MS" panose="030F0702030302020204" pitchFamily="66" charset="0"/>
              </a:rPr>
              <a:t>качества продукции на всех этапах </a:t>
            </a:r>
            <a:r>
              <a:rPr lang="ru-RU" dirty="0" smtClean="0">
                <a:latin typeface="Comic Sans MS" panose="030F0702030302020204" pitchFamily="66" charset="0"/>
              </a:rPr>
              <a:t>производства)</a:t>
            </a:r>
          </a:p>
          <a:p>
            <a:r>
              <a:rPr lang="ru-RU" u="sng" dirty="0" smtClean="0">
                <a:latin typeface="Comic Sans MS" panose="030F0702030302020204" pitchFamily="66" charset="0"/>
              </a:rPr>
              <a:t>Саакян Эрик </a:t>
            </a:r>
            <a:r>
              <a:rPr lang="ru-RU" u="sng" dirty="0" err="1" smtClean="0">
                <a:latin typeface="Comic Sans MS" panose="030F0702030302020204" pitchFamily="66" charset="0"/>
              </a:rPr>
              <a:t>Ашотович</a:t>
            </a:r>
            <a:r>
              <a:rPr lang="ru-RU" u="sng" dirty="0" smtClean="0">
                <a:latin typeface="Comic Sans MS" panose="030F0702030302020204" pitchFamily="66" charset="0"/>
              </a:rPr>
              <a:t> </a:t>
            </a:r>
            <a:r>
              <a:rPr lang="ru-RU" dirty="0">
                <a:latin typeface="Comic Sans MS" panose="030F0702030302020204" pitchFamily="66" charset="0"/>
              </a:rPr>
              <a:t>- </a:t>
            </a:r>
            <a:r>
              <a:rPr lang="ru-RU" dirty="0">
                <a:solidFill>
                  <a:schemeClr val="accent1"/>
                </a:solidFill>
                <a:latin typeface="Comic Sans MS" panose="030F0702030302020204" pitchFamily="66" charset="0"/>
              </a:rPr>
              <a:t>Разработчик программного </a:t>
            </a:r>
            <a:r>
              <a:rPr lang="ru-RU" dirty="0" smtClean="0">
                <a:solidFill>
                  <a:schemeClr val="accent1"/>
                </a:solidFill>
                <a:latin typeface="Comic Sans MS" panose="030F0702030302020204" pitchFamily="66" charset="0"/>
              </a:rPr>
              <a:t>обеспечения </a:t>
            </a:r>
            <a:r>
              <a:rPr lang="ru-RU" dirty="0" smtClean="0">
                <a:latin typeface="Comic Sans MS" panose="030F0702030302020204" pitchFamily="66" charset="0"/>
              </a:rPr>
              <a:t>(разработка </a:t>
            </a:r>
            <a:r>
              <a:rPr lang="ru-RU" dirty="0">
                <a:latin typeface="Comic Sans MS" panose="030F0702030302020204" pitchFamily="66" charset="0"/>
              </a:rPr>
              <a:t>и поддержка мобильного приложения для управления </a:t>
            </a:r>
            <a:r>
              <a:rPr lang="ru-RU" dirty="0" smtClean="0">
                <a:latin typeface="Comic Sans MS" panose="030F0702030302020204" pitchFamily="66" charset="0"/>
              </a:rPr>
              <a:t>контейнером)</a:t>
            </a:r>
            <a:endParaRPr lang="ru-RU" dirty="0">
              <a:latin typeface="Comic Sans MS" panose="030F0702030302020204" pitchFamily="66" charset="0"/>
            </a:endParaRPr>
          </a:p>
        </p:txBody>
      </p:sp>
      <p:pic>
        <p:nvPicPr>
          <p:cNvPr id="2050" name="Picture 2" descr="Команда: векторные изображения и иллюстрации, которые можно скачать  бесплатно | Freepik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32304" y="832097"/>
            <a:ext cx="2591242" cy="1726115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/>
        </p:spPr>
      </p:pic>
      <p:pic>
        <p:nvPicPr>
          <p:cNvPr id="2052" name="Picture 4" descr="Проект: векторные изображения и иллюстрации, которые можно скачать  бесплатно | Freepik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32304" y="3590660"/>
            <a:ext cx="2591242" cy="2518294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9"/>
          <p:cNvSpPr txBox="1"/>
          <p:nvPr/>
        </p:nvSpPr>
        <p:spPr>
          <a:xfrm>
            <a:off x="237210" y="122980"/>
            <a:ext cx="8472264" cy="4994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6925" rIns="0" bIns="0" anchor="t" anchorCtr="0">
            <a:spAutoFit/>
          </a:bodyPr>
          <a:lstStyle/>
          <a:p>
            <a:pPr marL="7701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200"/>
              <a:buFont typeface="Arial"/>
              <a:buNone/>
            </a:pPr>
            <a:r>
              <a:rPr lang="en-US" sz="3200" b="0" i="0" u="none" strike="noStrike" cap="none" dirty="0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rPr>
              <a:t>ПЛАНЫ РАЗВИТИЯ</a:t>
            </a:r>
            <a:endParaRPr dirty="0"/>
          </a:p>
        </p:txBody>
      </p:sp>
      <p:pic>
        <p:nvPicPr>
          <p:cNvPr id="95" name="Google Shape;95;p9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60040" y="6095049"/>
            <a:ext cx="1926490" cy="463365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Прямоугольник 1"/>
          <p:cNvSpPr/>
          <p:nvPr/>
        </p:nvSpPr>
        <p:spPr>
          <a:xfrm>
            <a:off x="237210" y="622421"/>
            <a:ext cx="11431626" cy="59093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200" dirty="0">
                <a:latin typeface="Comic Sans MS" panose="030F0702030302020204" pitchFamily="66" charset="0"/>
              </a:rPr>
              <a:t>1. Исследование и разработка</a:t>
            </a:r>
          </a:p>
          <a:p>
            <a:r>
              <a:rPr lang="ru-RU" sz="1200" dirty="0" smtClean="0">
                <a:latin typeface="Comic Sans MS" panose="030F0702030302020204" pitchFamily="66" charset="0"/>
              </a:rPr>
              <a:t>Технологические </a:t>
            </a:r>
            <a:r>
              <a:rPr lang="ru-RU" sz="1200" dirty="0">
                <a:latin typeface="Comic Sans MS" panose="030F0702030302020204" pitchFamily="66" charset="0"/>
              </a:rPr>
              <a:t>улучшения: Разработка более точных сенсоров для отслеживания состояния продуктов (свежесть, температура, влажность</a:t>
            </a:r>
            <a:r>
              <a:rPr lang="ru-RU" sz="1200" dirty="0" smtClean="0">
                <a:latin typeface="Comic Sans MS" panose="030F0702030302020204" pitchFamily="66" charset="0"/>
              </a:rPr>
              <a:t>) </a:t>
            </a:r>
            <a:endParaRPr lang="ru-RU" sz="1200" dirty="0" smtClean="0">
              <a:latin typeface="Comic Sans MS" panose="030F0702030302020204" pitchFamily="66" charset="0"/>
            </a:endParaRPr>
          </a:p>
          <a:p>
            <a:r>
              <a:rPr lang="ru-RU" sz="1200" dirty="0" smtClean="0">
                <a:latin typeface="Comic Sans MS" panose="030F0702030302020204" pitchFamily="66" charset="0"/>
              </a:rPr>
              <a:t>– </a:t>
            </a:r>
            <a:r>
              <a:rPr lang="ru-RU" sz="1200" dirty="0" smtClean="0">
                <a:latin typeface="Comic Sans MS" panose="030F0702030302020204" pitchFamily="66" charset="0"/>
              </a:rPr>
              <a:t>февраль 2025 г</a:t>
            </a:r>
            <a:r>
              <a:rPr lang="ru-RU" sz="1200" dirty="0" smtClean="0">
                <a:latin typeface="Comic Sans MS" panose="030F0702030302020204" pitchFamily="66" charset="0"/>
              </a:rPr>
              <a:t>.</a:t>
            </a:r>
            <a:endParaRPr lang="ru-RU" sz="1200" dirty="0">
              <a:latin typeface="Comic Sans MS" panose="030F0702030302020204" pitchFamily="66" charset="0"/>
            </a:endParaRPr>
          </a:p>
          <a:p>
            <a:endParaRPr lang="ru-RU" sz="1200" dirty="0">
              <a:latin typeface="Comic Sans MS" panose="030F0702030302020204" pitchFamily="66" charset="0"/>
            </a:endParaRPr>
          </a:p>
          <a:p>
            <a:r>
              <a:rPr lang="ru-RU" sz="1200" dirty="0" smtClean="0">
                <a:latin typeface="Comic Sans MS" panose="030F0702030302020204" pitchFamily="66" charset="0"/>
              </a:rPr>
              <a:t>2</a:t>
            </a:r>
            <a:r>
              <a:rPr lang="ru-RU" sz="1200" dirty="0">
                <a:latin typeface="Comic Sans MS" panose="030F0702030302020204" pitchFamily="66" charset="0"/>
              </a:rPr>
              <a:t>. Расширение продуктовой линейки</a:t>
            </a:r>
          </a:p>
          <a:p>
            <a:r>
              <a:rPr lang="ru-RU" sz="1200" dirty="0" smtClean="0">
                <a:latin typeface="Comic Sans MS" panose="030F0702030302020204" pitchFamily="66" charset="0"/>
              </a:rPr>
              <a:t>Разнообразие </a:t>
            </a:r>
            <a:r>
              <a:rPr lang="ru-RU" sz="1200" dirty="0">
                <a:latin typeface="Comic Sans MS" panose="030F0702030302020204" pitchFamily="66" charset="0"/>
              </a:rPr>
              <a:t>моделей: Введение контейнеров разных размеров и форматов для различных типов продуктов.</a:t>
            </a:r>
          </a:p>
          <a:p>
            <a:r>
              <a:rPr lang="ru-RU" sz="1200" dirty="0" smtClean="0">
                <a:latin typeface="Comic Sans MS" panose="030F0702030302020204" pitchFamily="66" charset="0"/>
              </a:rPr>
              <a:t>Специальные </a:t>
            </a:r>
            <a:r>
              <a:rPr lang="ru-RU" sz="1200" dirty="0">
                <a:latin typeface="Comic Sans MS" panose="030F0702030302020204" pitchFamily="66" charset="0"/>
              </a:rPr>
              <a:t>функции: Контейнеры с функциями подогрева или </a:t>
            </a:r>
            <a:r>
              <a:rPr lang="ru-RU" sz="1200" dirty="0" smtClean="0">
                <a:latin typeface="Comic Sans MS" panose="030F0702030302020204" pitchFamily="66" charset="0"/>
              </a:rPr>
              <a:t>охлаждения – июль 2025 г.</a:t>
            </a:r>
            <a:endParaRPr lang="ru-RU" sz="1200" dirty="0">
              <a:latin typeface="Comic Sans MS" panose="030F0702030302020204" pitchFamily="66" charset="0"/>
            </a:endParaRPr>
          </a:p>
          <a:p>
            <a:endParaRPr lang="ru-RU" sz="1200" dirty="0" smtClean="0">
              <a:latin typeface="Comic Sans MS" panose="030F0702030302020204" pitchFamily="66" charset="0"/>
            </a:endParaRPr>
          </a:p>
          <a:p>
            <a:r>
              <a:rPr lang="ru-RU" sz="1200" dirty="0" smtClean="0">
                <a:latin typeface="Comic Sans MS" panose="030F0702030302020204" pitchFamily="66" charset="0"/>
              </a:rPr>
              <a:t>3</a:t>
            </a:r>
            <a:r>
              <a:rPr lang="ru-RU" sz="1200" dirty="0">
                <a:latin typeface="Comic Sans MS" panose="030F0702030302020204" pitchFamily="66" charset="0"/>
              </a:rPr>
              <a:t>. Услуги и подписки</a:t>
            </a:r>
          </a:p>
          <a:p>
            <a:r>
              <a:rPr lang="ru-RU" sz="1200" dirty="0" smtClean="0">
                <a:latin typeface="Comic Sans MS" panose="030F0702030302020204" pitchFamily="66" charset="0"/>
              </a:rPr>
              <a:t>Подписка </a:t>
            </a:r>
            <a:r>
              <a:rPr lang="ru-RU" sz="1200" dirty="0">
                <a:latin typeface="Comic Sans MS" panose="030F0702030302020204" pitchFamily="66" charset="0"/>
              </a:rPr>
              <a:t>на рецепты: Предложение клиентам персонализированных рецептов на основе имеющихся у них продуктов.</a:t>
            </a:r>
          </a:p>
          <a:p>
            <a:r>
              <a:rPr lang="ru-RU" sz="1200" dirty="0" smtClean="0">
                <a:latin typeface="Comic Sans MS" panose="030F0702030302020204" pitchFamily="66" charset="0"/>
              </a:rPr>
              <a:t>Обслуживание </a:t>
            </a:r>
            <a:r>
              <a:rPr lang="ru-RU" sz="1200" dirty="0">
                <a:latin typeface="Comic Sans MS" panose="030F0702030302020204" pitchFamily="66" charset="0"/>
              </a:rPr>
              <a:t>и поддержка: Введение пакета услуг по ремонту и замене устройств.</a:t>
            </a:r>
          </a:p>
          <a:p>
            <a:endParaRPr lang="ru-RU" sz="1200" dirty="0" smtClean="0">
              <a:latin typeface="Comic Sans MS" panose="030F0702030302020204" pitchFamily="66" charset="0"/>
            </a:endParaRPr>
          </a:p>
          <a:p>
            <a:r>
              <a:rPr lang="ru-RU" sz="1200" dirty="0" smtClean="0">
                <a:latin typeface="Comic Sans MS" panose="030F0702030302020204" pitchFamily="66" charset="0"/>
              </a:rPr>
              <a:t>4</a:t>
            </a:r>
            <a:r>
              <a:rPr lang="ru-RU" sz="1200" dirty="0">
                <a:latin typeface="Comic Sans MS" panose="030F0702030302020204" pitchFamily="66" charset="0"/>
              </a:rPr>
              <a:t>. Маркетинг и продвижение</a:t>
            </a:r>
          </a:p>
          <a:p>
            <a:r>
              <a:rPr lang="ru-RU" sz="1200" dirty="0" smtClean="0">
                <a:latin typeface="Comic Sans MS" panose="030F0702030302020204" pitchFamily="66" charset="0"/>
              </a:rPr>
              <a:t>Социальные </a:t>
            </a:r>
            <a:r>
              <a:rPr lang="ru-RU" sz="1200" dirty="0">
                <a:latin typeface="Comic Sans MS" panose="030F0702030302020204" pitchFamily="66" charset="0"/>
              </a:rPr>
              <a:t>сети и контент-маркетинг: Создание образовательного контента о правильном хранении продуктов и здоровом питании.</a:t>
            </a:r>
          </a:p>
          <a:p>
            <a:r>
              <a:rPr lang="ru-RU" sz="1200" dirty="0" smtClean="0">
                <a:latin typeface="Comic Sans MS" panose="030F0702030302020204" pitchFamily="66" charset="0"/>
              </a:rPr>
              <a:t>Партнёрства </a:t>
            </a:r>
            <a:r>
              <a:rPr lang="ru-RU" sz="1200" dirty="0">
                <a:latin typeface="Comic Sans MS" panose="030F0702030302020204" pitchFamily="66" charset="0"/>
              </a:rPr>
              <a:t>с </a:t>
            </a:r>
            <a:r>
              <a:rPr lang="ru-RU" sz="1200" dirty="0" err="1">
                <a:latin typeface="Comic Sans MS" panose="030F0702030302020204" pitchFamily="66" charset="0"/>
              </a:rPr>
              <a:t>блогерами</a:t>
            </a:r>
            <a:r>
              <a:rPr lang="ru-RU" sz="1200" dirty="0">
                <a:latin typeface="Comic Sans MS" panose="030F0702030302020204" pitchFamily="66" charset="0"/>
              </a:rPr>
              <a:t>: Сотрудничество с </a:t>
            </a:r>
            <a:r>
              <a:rPr lang="ru-RU" sz="1200" dirty="0" smtClean="0">
                <a:latin typeface="Comic Sans MS" panose="030F0702030302020204" pitchFamily="66" charset="0"/>
              </a:rPr>
              <a:t>лидерами мнений для </a:t>
            </a:r>
            <a:r>
              <a:rPr lang="ru-RU" sz="1200" dirty="0">
                <a:latin typeface="Comic Sans MS" panose="030F0702030302020204" pitchFamily="66" charset="0"/>
              </a:rPr>
              <a:t>продвижения продукта.</a:t>
            </a:r>
          </a:p>
          <a:p>
            <a:endParaRPr lang="ru-RU" sz="1200" dirty="0" smtClean="0">
              <a:latin typeface="Comic Sans MS" panose="030F0702030302020204" pitchFamily="66" charset="0"/>
            </a:endParaRPr>
          </a:p>
          <a:p>
            <a:r>
              <a:rPr lang="ru-RU" sz="1200" dirty="0" smtClean="0">
                <a:latin typeface="Comic Sans MS" panose="030F0702030302020204" pitchFamily="66" charset="0"/>
              </a:rPr>
              <a:t>5</a:t>
            </a:r>
            <a:r>
              <a:rPr lang="ru-RU" sz="1200" dirty="0">
                <a:latin typeface="Comic Sans MS" panose="030F0702030302020204" pitchFamily="66" charset="0"/>
              </a:rPr>
              <a:t>. Расширение на международные рынки</a:t>
            </a:r>
          </a:p>
          <a:p>
            <a:r>
              <a:rPr lang="ru-RU" sz="1200" dirty="0" smtClean="0">
                <a:latin typeface="Comic Sans MS" panose="030F0702030302020204" pitchFamily="66" charset="0"/>
              </a:rPr>
              <a:t>Исследование </a:t>
            </a:r>
            <a:r>
              <a:rPr lang="ru-RU" sz="1200" dirty="0">
                <a:latin typeface="Comic Sans MS" panose="030F0702030302020204" pitchFamily="66" charset="0"/>
              </a:rPr>
              <a:t>новых рынков: Анализ спроса на умные контейнеры в других странах и адаптация продукта под местные предпочтения</a:t>
            </a:r>
            <a:r>
              <a:rPr lang="ru-RU" sz="1200" dirty="0" smtClean="0">
                <a:latin typeface="Comic Sans MS" panose="030F0702030302020204" pitchFamily="66" charset="0"/>
              </a:rPr>
              <a:t>.</a:t>
            </a:r>
          </a:p>
          <a:p>
            <a:r>
              <a:rPr lang="ru-RU" sz="1200" dirty="0">
                <a:latin typeface="Comic Sans MS" panose="030F0702030302020204" pitchFamily="66" charset="0"/>
              </a:rPr>
              <a:t>6. Обратная связь и улучшение</a:t>
            </a:r>
          </a:p>
          <a:p>
            <a:r>
              <a:rPr lang="ru-RU" sz="1200" dirty="0">
                <a:latin typeface="Comic Sans MS" panose="030F0702030302020204" pitchFamily="66" charset="0"/>
              </a:rPr>
              <a:t>Сбор отзывов пользователей: Регулярный анализ отзывов для улучшения продукта и сервиса.</a:t>
            </a:r>
          </a:p>
          <a:p>
            <a:r>
              <a:rPr lang="ru-RU" sz="1200" dirty="0">
                <a:latin typeface="Comic Sans MS" panose="030F0702030302020204" pitchFamily="66" charset="0"/>
              </a:rPr>
              <a:t>Обновления ПО: Постоянное обновление программного обеспечения для добавления новых функций и улучшения пользовательского опыта.</a:t>
            </a:r>
          </a:p>
          <a:p>
            <a:endParaRPr lang="ru-RU" sz="1200" dirty="0">
              <a:latin typeface="Comic Sans MS" panose="030F0702030302020204" pitchFamily="66" charset="0"/>
            </a:endParaRPr>
          </a:p>
          <a:p>
            <a:r>
              <a:rPr lang="ru-RU" sz="1200" dirty="0">
                <a:latin typeface="Comic Sans MS" panose="030F0702030302020204" pitchFamily="66" charset="0"/>
              </a:rPr>
              <a:t>7. Устойчивое развитие</a:t>
            </a:r>
          </a:p>
          <a:p>
            <a:r>
              <a:rPr lang="ru-RU" sz="1200" dirty="0" err="1">
                <a:latin typeface="Comic Sans MS" panose="030F0702030302020204" pitchFamily="66" charset="0"/>
              </a:rPr>
              <a:t>Экологичные</a:t>
            </a:r>
            <a:r>
              <a:rPr lang="ru-RU" sz="1200" dirty="0">
                <a:latin typeface="Comic Sans MS" panose="030F0702030302020204" pitchFamily="66" charset="0"/>
              </a:rPr>
              <a:t> материалы: Использование перерабатываемых или </a:t>
            </a:r>
            <a:r>
              <a:rPr lang="ru-RU" sz="1200" dirty="0" err="1">
                <a:latin typeface="Comic Sans MS" panose="030F0702030302020204" pitchFamily="66" charset="0"/>
              </a:rPr>
              <a:t>биоразлагаемых</a:t>
            </a:r>
            <a:r>
              <a:rPr lang="ru-RU" sz="1200" dirty="0">
                <a:latin typeface="Comic Sans MS" panose="030F0702030302020204" pitchFamily="66" charset="0"/>
              </a:rPr>
              <a:t> материалов в производстве контейнеров.</a:t>
            </a:r>
          </a:p>
          <a:p>
            <a:r>
              <a:rPr lang="ru-RU" sz="1200" dirty="0">
                <a:latin typeface="Comic Sans MS" panose="030F0702030302020204" pitchFamily="66" charset="0"/>
              </a:rPr>
              <a:t>Программы утилизации: Разработка программ по возврату старых контейнеров для переработки.</a:t>
            </a:r>
          </a:p>
          <a:p>
            <a:endParaRPr lang="ru-RU" sz="1200" dirty="0">
              <a:latin typeface="Comic Sans MS" panose="030F0702030302020204" pitchFamily="66" charset="0"/>
            </a:endParaRPr>
          </a:p>
          <a:p>
            <a:r>
              <a:rPr lang="ru-RU" sz="1200" dirty="0">
                <a:latin typeface="Comic Sans MS" panose="030F0702030302020204" pitchFamily="66" charset="0"/>
              </a:rPr>
              <a:t>8. Образовательные инициативы</a:t>
            </a:r>
          </a:p>
          <a:p>
            <a:r>
              <a:rPr lang="ru-RU" sz="1200" dirty="0">
                <a:latin typeface="Comic Sans MS" panose="030F0702030302020204" pitchFamily="66" charset="0"/>
              </a:rPr>
              <a:t>Мастер-классы и </a:t>
            </a:r>
            <a:r>
              <a:rPr lang="ru-RU" sz="1200" dirty="0" err="1">
                <a:latin typeface="Comic Sans MS" panose="030F0702030302020204" pitchFamily="66" charset="0"/>
              </a:rPr>
              <a:t>вебинары</a:t>
            </a:r>
            <a:r>
              <a:rPr lang="ru-RU" sz="1200" dirty="0">
                <a:latin typeface="Comic Sans MS" panose="030F0702030302020204" pitchFamily="66" charset="0"/>
              </a:rPr>
              <a:t>: Проведение мероприятий по теме хранения продуктов и их использования.</a:t>
            </a:r>
          </a:p>
          <a:p>
            <a:r>
              <a:rPr lang="ru-RU" sz="1200" dirty="0">
                <a:latin typeface="Comic Sans MS" panose="030F0702030302020204" pitchFamily="66" charset="0"/>
              </a:rPr>
              <a:t>Сотрудничество с учебными заведениями: Введение образовательных программ для студентов по вопросам питания и экологии.</a:t>
            </a:r>
          </a:p>
          <a:p>
            <a:endParaRPr lang="ru-RU" dirty="0">
              <a:latin typeface="Comic Sans MS" panose="030F0702030302020204" pitchFamily="66" charset="0"/>
            </a:endParaRPr>
          </a:p>
          <a:p>
            <a:endParaRPr lang="ru-RU" sz="1600" dirty="0">
              <a:latin typeface="Comic Sans MS" panose="030F0702030302020204" pitchFamily="66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Google Shape;100;p10"/>
          <p:cNvSpPr/>
          <p:nvPr/>
        </p:nvSpPr>
        <p:spPr>
          <a:xfrm>
            <a:off x="-15875" y="5229200"/>
            <a:ext cx="1503363" cy="1652614"/>
          </a:xfrm>
          <a:prstGeom prst="rect">
            <a:avLst/>
          </a:prstGeom>
          <a:blipFill rotWithShape="1">
            <a:blip r:embed="rId3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25400" tIns="25400" rIns="25400" bIns="254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200" b="0" i="0" u="none" strike="noStrike" cap="none">
              <a:solidFill>
                <a:srgbClr val="5E5E5E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1" name="Google Shape;101;p10"/>
          <p:cNvSpPr/>
          <p:nvPr/>
        </p:nvSpPr>
        <p:spPr>
          <a:xfrm>
            <a:off x="1481138" y="5229200"/>
            <a:ext cx="1501775" cy="1652614"/>
          </a:xfrm>
          <a:prstGeom prst="rect">
            <a:avLst/>
          </a:prstGeom>
          <a:blipFill rotWithShape="1">
            <a:blip r:embed="rId4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25400" tIns="25400" rIns="25400" bIns="254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200" b="0" i="0" u="none" strike="noStrike" cap="none">
              <a:solidFill>
                <a:srgbClr val="5E5E5E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2" name="Google Shape;102;p10"/>
          <p:cNvSpPr/>
          <p:nvPr/>
        </p:nvSpPr>
        <p:spPr>
          <a:xfrm>
            <a:off x="2968625" y="5229200"/>
            <a:ext cx="1501775" cy="1652614"/>
          </a:xfrm>
          <a:prstGeom prst="rect">
            <a:avLst/>
          </a:prstGeom>
          <a:blipFill rotWithShape="1">
            <a:blip r:embed="rId5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25400" tIns="25400" rIns="25400" bIns="254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200" b="0" i="0" u="none" strike="noStrike" cap="none">
              <a:solidFill>
                <a:srgbClr val="5E5E5E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3" name="Google Shape;103;p10"/>
          <p:cNvSpPr/>
          <p:nvPr/>
        </p:nvSpPr>
        <p:spPr>
          <a:xfrm>
            <a:off x="4449763" y="5229200"/>
            <a:ext cx="1503362" cy="1652614"/>
          </a:xfrm>
          <a:prstGeom prst="rect">
            <a:avLst/>
          </a:prstGeom>
          <a:blipFill rotWithShape="1">
            <a:blip r:embed="rId6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25400" tIns="25400" rIns="25400" bIns="254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200" b="0" i="0" u="none" strike="noStrike" cap="none">
              <a:solidFill>
                <a:srgbClr val="5E5E5E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4" name="Google Shape;104;p10"/>
          <p:cNvSpPr/>
          <p:nvPr/>
        </p:nvSpPr>
        <p:spPr>
          <a:xfrm>
            <a:off x="5951538" y="5229200"/>
            <a:ext cx="1501775" cy="1652614"/>
          </a:xfrm>
          <a:prstGeom prst="rect">
            <a:avLst/>
          </a:prstGeom>
          <a:blipFill rotWithShape="1">
            <a:blip r:embed="rId5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25400" tIns="25400" rIns="25400" bIns="254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200" b="0" i="0" u="none" strike="noStrike" cap="none">
              <a:solidFill>
                <a:srgbClr val="5E5E5E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5" name="Google Shape;105;p10"/>
          <p:cNvSpPr/>
          <p:nvPr/>
        </p:nvSpPr>
        <p:spPr>
          <a:xfrm>
            <a:off x="7419975" y="5229200"/>
            <a:ext cx="1501775" cy="1652614"/>
          </a:xfrm>
          <a:prstGeom prst="rect">
            <a:avLst/>
          </a:prstGeom>
          <a:blipFill rotWithShape="1">
            <a:blip r:embed="rId7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25400" tIns="25400" rIns="25400" bIns="254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200" b="0" i="0" u="none" strike="noStrike" cap="none">
              <a:solidFill>
                <a:srgbClr val="5E5E5E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6" name="Google Shape;106;p10"/>
          <p:cNvSpPr/>
          <p:nvPr/>
        </p:nvSpPr>
        <p:spPr>
          <a:xfrm>
            <a:off x="8920163" y="5229200"/>
            <a:ext cx="1503362" cy="1652614"/>
          </a:xfrm>
          <a:prstGeom prst="rect">
            <a:avLst/>
          </a:prstGeom>
          <a:blipFill rotWithShape="1">
            <a:blip r:embed="rId3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25400" tIns="25400" rIns="25400" bIns="254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200" b="0" i="0" u="none" strike="noStrike" cap="none">
              <a:solidFill>
                <a:srgbClr val="5E5E5E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7" name="Google Shape;107;p10"/>
          <p:cNvSpPr/>
          <p:nvPr/>
        </p:nvSpPr>
        <p:spPr>
          <a:xfrm>
            <a:off x="10234613" y="5229200"/>
            <a:ext cx="1503362" cy="1652614"/>
          </a:xfrm>
          <a:prstGeom prst="rect">
            <a:avLst/>
          </a:prstGeom>
          <a:blipFill rotWithShape="1">
            <a:blip r:embed="rId6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25400" tIns="25400" rIns="25400" bIns="254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200" b="0" i="0" u="none" strike="noStrike" cap="none">
              <a:solidFill>
                <a:srgbClr val="5E5E5E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8" name="Google Shape;108;p10"/>
          <p:cNvSpPr/>
          <p:nvPr/>
        </p:nvSpPr>
        <p:spPr>
          <a:xfrm>
            <a:off x="11731625" y="5229200"/>
            <a:ext cx="488950" cy="1652614"/>
          </a:xfrm>
          <a:prstGeom prst="rect">
            <a:avLst/>
          </a:prstGeom>
          <a:blipFill rotWithShape="1">
            <a:blip r:embed="rId3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25400" tIns="25400" rIns="25400" bIns="254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200" b="0" i="0" u="none" strike="noStrike" cap="none">
              <a:solidFill>
                <a:srgbClr val="5E5E5E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9" name="Google Shape;109;p10"/>
          <p:cNvSpPr txBox="1"/>
          <p:nvPr/>
        </p:nvSpPr>
        <p:spPr>
          <a:xfrm>
            <a:off x="532009" y="465469"/>
            <a:ext cx="4831212" cy="45293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norm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6900" b="0" i="0" u="none" strike="noStrike" cap="none" dirty="0">
                <a:solidFill>
                  <a:srgbClr val="8F00FF"/>
                </a:solidFill>
                <a:latin typeface="Arial"/>
                <a:ea typeface="Arial"/>
                <a:cs typeface="Arial"/>
                <a:sym typeface="Arial"/>
              </a:rPr>
              <a:t>СПАСИБО</a:t>
            </a:r>
            <a:r>
              <a:rPr lang="en-US" sz="7200" b="0" i="0" u="none" strike="noStrike" cap="none" dirty="0">
                <a:solidFill>
                  <a:srgbClr val="8F00FF"/>
                </a:solidFill>
                <a:latin typeface="Arial"/>
                <a:ea typeface="Arial"/>
                <a:cs typeface="Arial"/>
                <a:sym typeface="Arial"/>
              </a:rPr>
              <a:t>!</a:t>
            </a:r>
            <a:endParaRPr dirty="0"/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lvl="0">
              <a:lnSpc>
                <a:spcPct val="150000"/>
              </a:lnSpc>
            </a:pPr>
            <a:r>
              <a:rPr lang="en-US" sz="2300" b="0" i="0" u="none" strike="noStrike" cap="none" dirty="0" smtClean="0">
                <a:solidFill>
                  <a:srgbClr val="8F00FF"/>
                </a:solidFill>
                <a:latin typeface="Arial"/>
                <a:ea typeface="Arial"/>
                <a:cs typeface="Arial"/>
                <a:sym typeface="Arial"/>
              </a:rPr>
              <a:t>КОНТАКТЫ</a:t>
            </a:r>
            <a:r>
              <a:rPr lang="ru-RU" sz="2300" b="0" i="0" u="none" strike="noStrike" cap="none" dirty="0" smtClean="0">
                <a:solidFill>
                  <a:srgbClr val="8F00FF"/>
                </a:solidFill>
                <a:latin typeface="Arial"/>
                <a:ea typeface="Arial"/>
                <a:cs typeface="Arial"/>
                <a:sym typeface="Arial"/>
              </a:rPr>
              <a:t>:</a:t>
            </a:r>
            <a:br>
              <a:rPr lang="ru-RU" sz="2300" b="0" i="0" u="none" strike="noStrike" cap="none" dirty="0" smtClean="0">
                <a:solidFill>
                  <a:srgbClr val="8F00FF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lang="en-US" sz="1800" dirty="0">
                <a:solidFill>
                  <a:schemeClr val="tx1"/>
                </a:solidFill>
                <a:latin typeface="Comic Sans MS" panose="030F0702030302020204" pitchFamily="66" charset="0"/>
                <a:hlinkClick r:id="rId8"/>
              </a:rPr>
              <a:t>https://</a:t>
            </a:r>
            <a:r>
              <a:rPr lang="en-US" sz="1800" dirty="0" smtClean="0">
                <a:solidFill>
                  <a:schemeClr val="tx1"/>
                </a:solidFill>
                <a:latin typeface="Comic Sans MS" panose="030F0702030302020204" pitchFamily="66" charset="0"/>
                <a:hlinkClick r:id="rId8"/>
              </a:rPr>
              <a:t>t.me/icanntbreath</a:t>
            </a:r>
            <a:endParaRPr lang="en-US" sz="1800" dirty="0" smtClean="0">
              <a:solidFill>
                <a:schemeClr val="tx1"/>
              </a:solidFill>
              <a:latin typeface="Comic Sans MS" panose="030F0702030302020204" pitchFamily="66" charset="0"/>
            </a:endParaRPr>
          </a:p>
          <a:p>
            <a:pPr>
              <a:lnSpc>
                <a:spcPct val="150000"/>
              </a:lnSpc>
            </a:pPr>
            <a:r>
              <a:rPr lang="en-US" sz="1800" u="sng" dirty="0">
                <a:solidFill>
                  <a:srgbClr val="0563C1"/>
                </a:solidFill>
                <a:latin typeface="Comic Sans MS" panose="030F0702030302020204" pitchFamily="66" charset="0"/>
              </a:rPr>
              <a:t>https://t.me/dontworrycute</a:t>
            </a:r>
            <a:endParaRPr lang="en-US" sz="1800" u="sng" dirty="0" smtClean="0">
              <a:solidFill>
                <a:srgbClr val="0563C1"/>
              </a:solidFill>
              <a:latin typeface="Comic Sans MS" panose="030F0702030302020204" pitchFamily="66" charset="0"/>
            </a:endParaRPr>
          </a:p>
        </p:txBody>
      </p:sp>
      <p:pic>
        <p:nvPicPr>
          <p:cNvPr id="110" name="Google Shape;110;p10"/>
          <p:cNvPicPr preferRelativeResize="0"/>
          <p:nvPr/>
        </p:nvPicPr>
        <p:blipFill rotWithShape="1">
          <a:blip r:embed="rId9">
            <a:alphaModFix/>
          </a:blip>
          <a:srcRect t="3180" b="3180"/>
          <a:stretch/>
        </p:blipFill>
        <p:spPr>
          <a:xfrm>
            <a:off x="7539279" y="0"/>
            <a:ext cx="3970098" cy="5229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1" name="Google Shape;111;p10"/>
          <p:cNvPicPr preferRelativeResize="0"/>
          <p:nvPr/>
        </p:nvPicPr>
        <p:blipFill rotWithShape="1">
          <a:blip r:embed="rId10">
            <a:alphaModFix/>
          </a:blip>
          <a:srcRect/>
          <a:stretch/>
        </p:blipFill>
        <p:spPr>
          <a:xfrm>
            <a:off x="513688" y="4565448"/>
            <a:ext cx="1926490" cy="46336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Другая 13">
      <a:dk1>
        <a:srgbClr val="000000"/>
      </a:dk1>
      <a:lt1>
        <a:srgbClr val="FFFFFF"/>
      </a:lt1>
      <a:dk2>
        <a:srgbClr val="000000"/>
      </a:dk2>
      <a:lt2>
        <a:srgbClr val="E7E6E6"/>
      </a:lt2>
      <a:accent1>
        <a:srgbClr val="8F00FF"/>
      </a:accent1>
      <a:accent2>
        <a:srgbClr val="FD493D"/>
      </a:accent2>
      <a:accent3>
        <a:srgbClr val="FCAF17"/>
      </a:accent3>
      <a:accent4>
        <a:srgbClr val="FBB3C1"/>
      </a:accent4>
      <a:accent5>
        <a:srgbClr val="B5D8E1"/>
      </a:accent5>
      <a:accent6>
        <a:srgbClr val="1B1B1B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206</TotalTime>
  <Words>1478</Words>
  <Application>Microsoft Office PowerPoint</Application>
  <PresentationFormat>Широкоэкранный</PresentationFormat>
  <Paragraphs>192</Paragraphs>
  <Slides>13</Slides>
  <Notes>11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13</vt:i4>
      </vt:variant>
    </vt:vector>
  </HeadingPairs>
  <TitlesOfParts>
    <vt:vector size="18" baseType="lpstr">
      <vt:lpstr>Arial</vt:lpstr>
      <vt:lpstr>Calibri</vt:lpstr>
      <vt:lpstr>Century Gothic</vt:lpstr>
      <vt:lpstr>Comic Sans MS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Mikely</dc:creator>
  <cp:lastModifiedBy>user</cp:lastModifiedBy>
  <cp:revision>27</cp:revision>
  <dcterms:created xsi:type="dcterms:W3CDTF">2022-11-28T09:29:04Z</dcterms:created>
  <dcterms:modified xsi:type="dcterms:W3CDTF">2024-12-06T18:49:04Z</dcterms:modified>
</cp:coreProperties>
</file>