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7" r:id="rId2"/>
    <p:sldMasterId id="2147483652" r:id="rId3"/>
  </p:sldMasterIdLst>
  <p:notesMasterIdLst>
    <p:notesMasterId r:id="rId19"/>
  </p:notesMasterIdLst>
  <p:sldIdLst>
    <p:sldId id="415" r:id="rId4"/>
    <p:sldId id="408" r:id="rId5"/>
    <p:sldId id="416" r:id="rId6"/>
    <p:sldId id="411" r:id="rId7"/>
    <p:sldId id="402" r:id="rId8"/>
    <p:sldId id="405" r:id="rId9"/>
    <p:sldId id="392" r:id="rId10"/>
    <p:sldId id="410" r:id="rId11"/>
    <p:sldId id="412" r:id="rId12"/>
    <p:sldId id="413" r:id="rId13"/>
    <p:sldId id="414" r:id="rId14"/>
    <p:sldId id="418" r:id="rId15"/>
    <p:sldId id="409" r:id="rId16"/>
    <p:sldId id="417" r:id="rId17"/>
    <p:sldId id="3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0" userDrawn="1">
          <p15:clr>
            <a:srgbClr val="A4A3A4"/>
          </p15:clr>
        </p15:guide>
        <p15:guide id="2" pos="7333" userDrawn="1">
          <p15:clr>
            <a:srgbClr val="A4A3A4"/>
          </p15:clr>
        </p15:guide>
        <p15:guide id="3" orient="horz" pos="2772" userDrawn="1">
          <p15:clr>
            <a:srgbClr val="A4A3A4"/>
          </p15:clr>
        </p15:guide>
        <p15:guide id="4" pos="5201" userDrawn="1">
          <p15:clr>
            <a:srgbClr val="A4A3A4"/>
          </p15:clr>
        </p15:guide>
        <p15:guide id="5" pos="758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777" userDrawn="1">
          <p15:clr>
            <a:srgbClr val="A4A3A4"/>
          </p15:clr>
        </p15:guide>
        <p15:guide id="8" pos="6516" userDrawn="1">
          <p15:clr>
            <a:srgbClr val="A4A3A4"/>
          </p15:clr>
        </p15:guide>
        <p15:guide id="9" pos="1073" userDrawn="1">
          <p15:clr>
            <a:srgbClr val="A4A3A4"/>
          </p15:clr>
        </p15:guide>
        <p15:guide id="10" pos="4498" userDrawn="1">
          <p15:clr>
            <a:srgbClr val="A4A3A4"/>
          </p15:clr>
        </p15:guide>
        <p15:guide id="11" orient="horz" pos="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00FF"/>
    <a:srgbClr val="FE4F4F"/>
    <a:srgbClr val="E7E8ED"/>
    <a:srgbClr val="FF4A47"/>
    <a:srgbClr val="FCAF17"/>
    <a:srgbClr val="FF4C4F"/>
    <a:srgbClr val="FFDA65"/>
    <a:srgbClr val="FFD347"/>
    <a:srgbClr val="FBB3C1"/>
    <a:srgbClr val="B5D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26" y="84"/>
      </p:cViewPr>
      <p:guideLst>
        <p:guide orient="horz" pos="3430"/>
        <p:guide pos="7333"/>
        <p:guide orient="horz" pos="2772"/>
        <p:guide pos="5201"/>
        <p:guide pos="7582"/>
        <p:guide pos="211"/>
        <p:guide orient="horz" pos="777"/>
        <p:guide pos="6516"/>
        <p:guide pos="1073"/>
        <p:guide pos="4498"/>
        <p:guide orient="horz" pos="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DE556-DEB7-4B05-A4F0-79AABADC1E42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6BD9C-A00B-4885-9EAA-AB9F68FC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225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1220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960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8377C-C38E-6998-F82C-74BB9967B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0499CE4-D470-1BF6-734B-2AB49EC731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3DFAC5-DF11-6CB0-5961-5444350A3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860FF2-3F27-5859-FF54-AD1A5C39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3D31B2-B90B-DEBB-DE82-3A4129A05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962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A4B5F-9C87-8D37-62FD-F0862ED7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9233AE-98EE-3747-ED83-A4F0FDA07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92AA9F-B1A6-0C76-C3CA-614CA7DA8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D7C37A-6F9A-8CE4-A75F-7EBD2111C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3CE20B-9771-6B55-4CDE-6CB327C51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67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9B44FB5-4700-2101-6ED6-F281EE8C32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BF40B8-AF02-5A32-10F3-B762B9DAC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C94E13-93A5-0202-21EE-F3E39BD7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C272C4-1F9D-FBD3-2ED2-B5C6665DD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48569E-0FAA-7B2C-7613-261A80B3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454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CFC83-327E-4E86-9C42-F6647DFB0A3F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05874-9622-4DF0-A684-34F37BB08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377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33B80AE-7D39-D00D-D169-2F9132902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D4D21A-B16F-74AC-F100-955C20875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A74ED90-14CA-FBAC-8E22-B7B02D731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881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504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E6CBF-D688-77E4-EC07-12D184673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69FE5-DFB7-8B9A-B56E-DD0CA3D83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37F6A2-0CB6-883A-7B8B-17AA6D1AB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BD3A9F-36C0-3BDB-A917-D9FC0A5DF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A9EEDD-817A-65AB-7B53-20C2DD753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069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0E6014-F2D8-A410-A8DA-5FB0AD780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99EB03-B67C-F516-758F-A03922837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E377DD-E0C7-CB38-2F12-D11AD27F9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DA311D-88E3-22AB-2088-7E9A93F78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11FB28-4ABC-B678-4A34-D93623D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482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CC599E-8C1E-43E5-D5EE-77C939537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4F13E3-5BD5-3C16-A5C0-C673ACB9A1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8A4CCE0-B5D7-5AF7-B68B-4269E8D6E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0ABE30-88FF-C149-E3CD-65D1C8BD0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382CEB-BD9C-D3B8-457A-7D747BC1A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B44FAB-F812-C418-1F8F-BC702984E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80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EC771-AFA1-4AAB-338C-5E95B74E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5777AB-8A3A-35A4-EEC8-266244E50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0731B2-7354-C1FA-6BB7-C1F8AC1C9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5550D49-CCA3-C13F-24D0-79F3B7A319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A88C2F1-E08E-F547-FE01-B0ED744457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489E73E-C97B-681B-C214-6C2D7AB7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6DDCF5F-57AC-E872-9395-82520F162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CD95DF-E3A1-7B1F-C821-C9FB3859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713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BF2D03-52CA-2BD8-B960-4A2ABB966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4FF2934-936D-E014-E047-468277514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DE9EF9F-965C-084F-9F6A-2AAA9E0FF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6CECEAC-57A5-F12A-EB23-D8253D187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87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33B80AE-7D39-D00D-D169-2F9132902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D4D21A-B16F-74AC-F100-955C20875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A74ED90-14CA-FBAC-8E22-B7B02D731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40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C75AE-F3B4-5002-639F-1FB74FE1C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299BE6-6E81-BF5D-6E58-EB312EACC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C02AA0-27BC-C221-0A89-2F2DAFF44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491A83-7034-6490-166B-1354C815A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B8733D-E397-2A08-4810-AF4F88C9F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3A5352-4CF7-051E-F0E9-237490D39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723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D71FF-14B0-AAEA-785D-82BF186B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78ED050-C4BA-B8D4-E794-A81954ACD3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7253CB-C1F2-D5AC-20E3-C04A066DC7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D8C74D-0247-94F0-379A-90E37E165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4BE7BA-ED7D-6D57-B75D-360E482E4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174089-39B7-1828-FAA3-843ABCD0F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666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DC54A-3268-C8A8-72A1-AF1DC37DF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C0746F-9436-5214-02A1-5AD0809F3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F33B9-597C-D64D-4D73-F53EAF599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3F344-6B87-4251-9F7E-9143494B6E49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0E2AAD-128B-1B48-4B70-103A691810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BA38B8-416A-57BC-9A19-AC2D91A14B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077FC-661E-42A0-9318-41887EED5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580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711" r:id="rId4"/>
    <p:sldLayoutId id="2147483653" r:id="rId5"/>
    <p:sldLayoutId id="2147483654" r:id="rId6"/>
    <p:sldLayoutId id="2147483655" r:id="rId7"/>
    <p:sldLayoutId id="2147483712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7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10629CF-10CA-8B6A-4733-1DBF04317230}"/>
              </a:ext>
            </a:extLst>
          </p:cNvPr>
          <p:cNvGrpSpPr/>
          <p:nvPr userDrawn="1"/>
        </p:nvGrpSpPr>
        <p:grpSpPr>
          <a:xfrm>
            <a:off x="-15875" y="6554570"/>
            <a:ext cx="12236450" cy="327002"/>
            <a:chOff x="-15875" y="6554788"/>
            <a:chExt cx="12236450" cy="327025"/>
          </a:xfrm>
        </p:grpSpPr>
        <p:sp>
          <p:nvSpPr>
            <p:cNvPr id="8" name="Прямоугольник">
              <a:extLst>
                <a:ext uri="{FF2B5EF4-FFF2-40B4-BE49-F238E27FC236}">
                  <a16:creationId xmlns:a16="http://schemas.microsoft.com/office/drawing/2014/main" id="{A9CABD2D-30FD-9256-79CB-436AF9EE2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75" y="6554788"/>
              <a:ext cx="1503363" cy="327025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9" name="Прямоугольник">
              <a:extLst>
                <a:ext uri="{FF2B5EF4-FFF2-40B4-BE49-F238E27FC236}">
                  <a16:creationId xmlns:a16="http://schemas.microsoft.com/office/drawing/2014/main" id="{47F4E153-CBCE-9309-89EF-F64E69322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1138" y="6554788"/>
              <a:ext cx="1501775" cy="327025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0" name="Прямоугольник">
              <a:extLst>
                <a:ext uri="{FF2B5EF4-FFF2-40B4-BE49-F238E27FC236}">
                  <a16:creationId xmlns:a16="http://schemas.microsoft.com/office/drawing/2014/main" id="{380527E8-3B18-E5E5-0110-9560F3AC8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8625" y="6554788"/>
              <a:ext cx="1501775" cy="327025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1" name="Прямоугольник">
              <a:extLst>
                <a:ext uri="{FF2B5EF4-FFF2-40B4-BE49-F238E27FC236}">
                  <a16:creationId xmlns:a16="http://schemas.microsoft.com/office/drawing/2014/main" id="{CD700213-111B-C0C6-F64C-C31AB6A674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9763" y="6554788"/>
              <a:ext cx="1503362" cy="327025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2" name="Прямоугольник">
              <a:extLst>
                <a:ext uri="{FF2B5EF4-FFF2-40B4-BE49-F238E27FC236}">
                  <a16:creationId xmlns:a16="http://schemas.microsoft.com/office/drawing/2014/main" id="{E8E87C2D-6745-0207-2153-51940CF6B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1538" y="6554788"/>
              <a:ext cx="1501775" cy="327025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3" name="Прямоугольник">
              <a:extLst>
                <a:ext uri="{FF2B5EF4-FFF2-40B4-BE49-F238E27FC236}">
                  <a16:creationId xmlns:a16="http://schemas.microsoft.com/office/drawing/2014/main" id="{FD48D0B4-16E8-BB20-F631-63C06F235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9975" y="6554788"/>
              <a:ext cx="1501775" cy="327025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4" name="Прямоугольник">
              <a:extLst>
                <a:ext uri="{FF2B5EF4-FFF2-40B4-BE49-F238E27FC236}">
                  <a16:creationId xmlns:a16="http://schemas.microsoft.com/office/drawing/2014/main" id="{CE488FD2-63D9-28DD-9402-CDF9039C2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0163" y="6554788"/>
              <a:ext cx="1503362" cy="327025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5" name="Прямоугольник">
              <a:extLst>
                <a:ext uri="{FF2B5EF4-FFF2-40B4-BE49-F238E27FC236}">
                  <a16:creationId xmlns:a16="http://schemas.microsoft.com/office/drawing/2014/main" id="{86D85FBD-EFD2-C6A5-A63D-3360367BFB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4613" y="6554788"/>
              <a:ext cx="1503362" cy="327025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6" name="Прямоугольник">
              <a:extLst>
                <a:ext uri="{FF2B5EF4-FFF2-40B4-BE49-F238E27FC236}">
                  <a16:creationId xmlns:a16="http://schemas.microsoft.com/office/drawing/2014/main" id="{BFD85403-139B-47EA-41BC-C0C072761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31625" y="6554788"/>
              <a:ext cx="488950" cy="327025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1884" tIns="41884" rIns="41884" bIns="41884" anchor="ctr"/>
            <a:lstStyle>
              <a:lvl1pPr defTabSz="1217613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217613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217613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73836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7" name="Прямоугольник">
            <a:extLst>
              <a:ext uri="{FF2B5EF4-FFF2-40B4-BE49-F238E27FC236}">
                <a16:creationId xmlns:a16="http://schemas.microsoft.com/office/drawing/2014/main" id="{FFF8CBD4-87DD-13A3-9A8F-990F8245B4E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96718" y="-7697"/>
            <a:ext cx="696871" cy="176041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38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" name="Прямоугольник">
            <a:extLst>
              <a:ext uri="{FF2B5EF4-FFF2-40B4-BE49-F238E27FC236}">
                <a16:creationId xmlns:a16="http://schemas.microsoft.com/office/drawing/2014/main" id="{1F8319DE-6B1F-876E-A3B0-D65172202FE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96718" y="1751131"/>
            <a:ext cx="696871" cy="176041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38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" name="Прямоугольник">
            <a:extLst>
              <a:ext uri="{FF2B5EF4-FFF2-40B4-BE49-F238E27FC236}">
                <a16:creationId xmlns:a16="http://schemas.microsoft.com/office/drawing/2014/main" id="{2838CEC7-A244-778B-A37A-50A2324147B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96718" y="3505195"/>
            <a:ext cx="696871" cy="176041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38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0" name="Прямоугольник">
            <a:extLst>
              <a:ext uri="{FF2B5EF4-FFF2-40B4-BE49-F238E27FC236}">
                <a16:creationId xmlns:a16="http://schemas.microsoft.com/office/drawing/2014/main" id="{E419DE2C-BC4D-CFD3-59F5-4006E7D3F6D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96718" y="5264021"/>
            <a:ext cx="696871" cy="12905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25398" tIns="25398" rIns="25398" bIns="25398" anchor="ctr"/>
          <a:lstStyle>
            <a:lvl1pPr defTabSz="12176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738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1" name="Номер слайда 135">
            <a:extLst>
              <a:ext uri="{FF2B5EF4-FFF2-40B4-BE49-F238E27FC236}">
                <a16:creationId xmlns:a16="http://schemas.microsoft.com/office/drawing/2014/main" id="{983BEB8E-615E-2599-CF07-A65202253448}"/>
              </a:ext>
            </a:extLst>
          </p:cNvPr>
          <p:cNvSpPr txBox="1">
            <a:spLocks/>
          </p:cNvSpPr>
          <p:nvPr userDrawn="1"/>
        </p:nvSpPr>
        <p:spPr>
          <a:xfrm>
            <a:off x="8988425" y="6564183"/>
            <a:ext cx="2743200" cy="307771"/>
          </a:xfrm>
          <a:prstGeom prst="rect">
            <a:avLst/>
          </a:prstGeom>
        </p:spPr>
        <p:txBody>
          <a:bodyPr vert="horz" wrap="square" lIns="91434" tIns="45717" rIns="91434" bIns="45717" rtlCol="0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89526-BA99-4733-AEC4-101D6143F289}" type="slidenum">
              <a:rPr kumimoji="0" lang="ru-RU" altLang="ru-RU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roy" panose="00000500000000000000" pitchFamily="2" charset="-52"/>
                <a:ea typeface="+mn-ea"/>
                <a:cs typeface="+mn-cs"/>
              </a:rPr>
              <a:pPr marL="0" marR="0" lvl="0" indent="0" algn="r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roy" panose="00000500000000000000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81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35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8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7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6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05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83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62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41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0" indent="-228589" algn="l" defTabSz="9143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9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8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6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5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94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73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52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0" algn="l" defTabSz="914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62">
          <p15:clr>
            <a:srgbClr val="F26B43"/>
          </p15:clr>
        </p15:guide>
        <p15:guide id="2" pos="63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3.pn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4F4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452BC3-8A8A-81DA-4714-87CF2A7542AB}"/>
              </a:ext>
            </a:extLst>
          </p:cNvPr>
          <p:cNvSpPr txBox="1"/>
          <p:nvPr/>
        </p:nvSpPr>
        <p:spPr>
          <a:xfrm>
            <a:off x="605813" y="6134758"/>
            <a:ext cx="11440935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rPr>
              <a:t>в рамках Федерального проекта «Технологии»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0A852F-5469-73DA-7E2D-3569E9629D52}"/>
              </a:ext>
            </a:extLst>
          </p:cNvPr>
          <p:cNvSpPr txBox="1"/>
          <p:nvPr/>
        </p:nvSpPr>
        <p:spPr>
          <a:xfrm>
            <a:off x="583346" y="791368"/>
            <a:ext cx="60974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rPr>
              <a:t>Южный федеральный университет</a:t>
            </a:r>
            <a:endParaRPr lang="en-US" sz="2800" b="1" dirty="0">
              <a:solidFill>
                <a:schemeClr val="bg1"/>
              </a:solidFill>
              <a:latin typeface="AstronC" pitchFamily="82" charset="0"/>
              <a:cs typeface="Calibri Light" panose="020F030202020403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A4C8B72-7CB8-BE0F-C905-6233E765FD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3" r="6056"/>
          <a:stretch/>
        </p:blipFill>
        <p:spPr>
          <a:xfrm>
            <a:off x="7393022" y="2752928"/>
            <a:ext cx="3894746" cy="3093754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A8CC27D-B0D2-43DE-ABE9-F6EDA378ABEA}"/>
              </a:ext>
            </a:extLst>
          </p:cNvPr>
          <p:cNvGrpSpPr/>
          <p:nvPr/>
        </p:nvGrpSpPr>
        <p:grpSpPr>
          <a:xfrm>
            <a:off x="7170530" y="569214"/>
            <a:ext cx="4238969" cy="1046767"/>
            <a:chOff x="7170530" y="569214"/>
            <a:chExt cx="4238969" cy="1046767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D90CF6D2-ED9F-C1A1-C80A-CA4802AD63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4402" r="51976"/>
            <a:stretch>
              <a:fillRect/>
            </a:stretch>
          </p:blipFill>
          <p:spPr bwMode="auto">
            <a:xfrm>
              <a:off x="9802568" y="660769"/>
              <a:ext cx="1606931" cy="748694"/>
            </a:xfrm>
            <a:prstGeom prst="rect">
              <a:avLst/>
            </a:prstGeom>
          </p:spPr>
        </p:pic>
        <p:pic>
          <p:nvPicPr>
            <p:cNvPr id="7" name="Рисунок 6" descr="Изображение выглядит как текст, логотип, символ, Шрифт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1B63F41E-45D9-E499-55DA-44B6DBF86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530" y="636971"/>
              <a:ext cx="853440" cy="772492"/>
            </a:xfrm>
            <a:prstGeom prst="rect">
              <a:avLst/>
            </a:prstGeom>
          </p:spPr>
        </p:pic>
        <p:pic>
          <p:nvPicPr>
            <p:cNvPr id="8" name="Рисунок 7" descr="Изображение выглядит как Шрифт, логотип, Графика, символ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36ACB40A-B142-3151-A050-DECBDE455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5274" y="569214"/>
              <a:ext cx="1046767" cy="1046767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5F27DEF-BBCE-48D3-A9A5-871CB15DB94C}"/>
              </a:ext>
            </a:extLst>
          </p:cNvPr>
          <p:cNvSpPr txBox="1"/>
          <p:nvPr/>
        </p:nvSpPr>
        <p:spPr>
          <a:xfrm>
            <a:off x="605812" y="1935332"/>
            <a:ext cx="609742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rPr>
              <a:t>Программно-аппаратный комплекс с системой продвинутого компьютерного зрения для подводных аппаратов</a:t>
            </a:r>
            <a:endParaRPr lang="en-US" sz="3600" b="1" dirty="0">
              <a:solidFill>
                <a:srgbClr val="FFE600"/>
              </a:solidFill>
              <a:latin typeface="AstronC" pitchFamily="82" charset="0"/>
              <a:cs typeface="Calibri Light" panose="020F03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CDC7E5-191F-AC80-7F16-613D684B1012}"/>
              </a:ext>
            </a:extLst>
          </p:cNvPr>
          <p:cNvSpPr txBox="1"/>
          <p:nvPr/>
        </p:nvSpPr>
        <p:spPr>
          <a:xfrm>
            <a:off x="7067850" y="1861289"/>
            <a:ext cx="46082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rPr>
              <a:t>Акселератор </a:t>
            </a:r>
            <a:r>
              <a:rPr lang="ru-RU" sz="3600" b="1" dirty="0" err="1">
                <a:solidFill>
                  <a:srgbClr val="FFE600"/>
                </a:solidFill>
                <a:latin typeface="AstronC" pitchFamily="82" charset="0"/>
                <a:cs typeface="Calibri Light" panose="020F0302020204030204" pitchFamily="34" charset="0"/>
              </a:rPr>
              <a:t>SBS</a:t>
            </a:r>
            <a:r>
              <a:rPr lang="ru-RU" sz="3600" b="1" dirty="0">
                <a:solidFill>
                  <a:srgbClr val="FFE600"/>
                </a:solidFill>
                <a:latin typeface="AstronC" pitchFamily="82" charset="0"/>
                <a:cs typeface="Calibri Light" panose="020F0302020204030204" pitchFamily="34" charset="0"/>
              </a:rPr>
              <a:t> 2025</a:t>
            </a:r>
            <a:endParaRPr lang="ru-RU" sz="7200" dirty="0">
              <a:solidFill>
                <a:srgbClr val="FFE600"/>
              </a:solidFill>
              <a:latin typeface="Astron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049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E0A77369-6DF7-4C41-9160-BE6C34C71C41}"/>
              </a:ext>
            </a:extLst>
          </p:cNvPr>
          <p:cNvGrpSpPr/>
          <p:nvPr/>
        </p:nvGrpSpPr>
        <p:grpSpPr>
          <a:xfrm>
            <a:off x="-8794" y="-15601"/>
            <a:ext cx="12200794" cy="1466235"/>
            <a:chOff x="-8794" y="-15601"/>
            <a:chExt cx="12200794" cy="146623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82553C1-0578-3083-1A06-C3879B95D295}"/>
                </a:ext>
              </a:extLst>
            </p:cNvPr>
            <p:cNvSpPr txBox="1"/>
            <p:nvPr/>
          </p:nvSpPr>
          <p:spPr>
            <a:xfrm>
              <a:off x="-8794" y="717786"/>
              <a:ext cx="12200794" cy="732848"/>
            </a:xfrm>
            <a:prstGeom prst="rect">
              <a:avLst/>
            </a:prstGeom>
            <a:solidFill>
              <a:srgbClr val="FC5247"/>
            </a:solidFill>
          </p:spPr>
          <p:txBody>
            <a:bodyPr wrap="square" lIns="360000" tIns="180000" rIns="360000" bIns="180000" rtlCol="0" anchor="ctr" anchorCtr="0">
              <a:spAutoFit/>
            </a:bodyPr>
            <a:lstStyle/>
            <a:p>
              <a:pPr marL="182563"/>
              <a:endPara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53A540FF-AE6E-6D79-3266-DBB95FB6B0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434"/>
            <a:stretch/>
          </p:blipFill>
          <p:spPr>
            <a:xfrm>
              <a:off x="1858788" y="-11471"/>
              <a:ext cx="5501309" cy="729257"/>
            </a:xfrm>
            <a:prstGeom prst="rect">
              <a:avLst/>
            </a:prstGeom>
            <a:ln>
              <a:noFill/>
            </a:ln>
          </p:spPr>
        </p:pic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E4DC43F9-9B6C-4062-B940-64DDF74D98EA}"/>
                </a:ext>
              </a:extLst>
            </p:cNvPr>
            <p:cNvSpPr/>
            <p:nvPr/>
          </p:nvSpPr>
          <p:spPr>
            <a:xfrm>
              <a:off x="7359959" y="-15188"/>
              <a:ext cx="2174378" cy="732974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304214AA-838C-30B3-66E4-C08FA8B666A8}"/>
                </a:ext>
              </a:extLst>
            </p:cNvPr>
            <p:cNvSpPr/>
            <p:nvPr/>
          </p:nvSpPr>
          <p:spPr>
            <a:xfrm>
              <a:off x="0" y="-11471"/>
              <a:ext cx="2174378" cy="733799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Изображение выглядит как текст, Шрифт, логотип, символ&#10;&#10;Автоматически созданное описание">
              <a:extLst>
                <a:ext uri="{FF2B5EF4-FFF2-40B4-BE49-F238E27FC236}">
                  <a16:creationId xmlns:a16="http://schemas.microsoft.com/office/drawing/2014/main" id="{82FFBC3C-A886-FEC8-456A-C888636D6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079" y="100591"/>
              <a:ext cx="591735" cy="533747"/>
            </a:xfrm>
            <a:prstGeom prst="rect">
              <a:avLst/>
            </a:prstGeom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CBD847BA-AEB7-F7A0-7D3C-CECFC884B1AE}"/>
                </a:ext>
              </a:extLst>
            </p:cNvPr>
            <p:cNvSpPr/>
            <p:nvPr/>
          </p:nvSpPr>
          <p:spPr>
            <a:xfrm>
              <a:off x="9534337" y="-15601"/>
              <a:ext cx="2657663" cy="733799"/>
            </a:xfrm>
            <a:prstGeom prst="rect">
              <a:avLst/>
            </a:prstGeom>
            <a:solidFill>
              <a:srgbClr val="FC52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 descr="Изображение выглядит как Графика, Шрифт, логотип, красный&#10;&#10;Автоматически созданное описание">
              <a:extLst>
                <a:ext uri="{FF2B5EF4-FFF2-40B4-BE49-F238E27FC236}">
                  <a16:creationId xmlns:a16="http://schemas.microsoft.com/office/drawing/2014/main" id="{85255B13-648C-E48E-8529-018FD0CA24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92"/>
            <a:stretch/>
          </p:blipFill>
          <p:spPr>
            <a:xfrm>
              <a:off x="9718765" y="0"/>
              <a:ext cx="2288805" cy="1444315"/>
            </a:xfrm>
            <a:prstGeom prst="rect">
              <a:avLst/>
            </a:prstGeom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8DCA08E6-8D92-4390-88EE-CD513A7DB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4402" r="51976"/>
            <a:stretch>
              <a:fillRect/>
            </a:stretch>
          </p:blipFill>
          <p:spPr bwMode="auto">
            <a:xfrm>
              <a:off x="7837760" y="70111"/>
              <a:ext cx="1238413" cy="576997"/>
            </a:xfrm>
            <a:prstGeom prst="rect">
              <a:avLst/>
            </a:prstGeom>
          </p:spPr>
        </p:pic>
      </p:grpSp>
      <p:sp>
        <p:nvSpPr>
          <p:cNvPr id="4" name="object 5">
            <a:extLst>
              <a:ext uri="{FF2B5EF4-FFF2-40B4-BE49-F238E27FC236}">
                <a16:creationId xmlns:a16="http://schemas.microsoft.com/office/drawing/2014/main" id="{E068B821-1878-876F-1C49-3393B306C858}"/>
              </a:ext>
            </a:extLst>
          </p:cNvPr>
          <p:cNvSpPr txBox="1">
            <a:spLocks/>
          </p:cNvSpPr>
          <p:nvPr/>
        </p:nvSpPr>
        <p:spPr>
          <a:xfrm>
            <a:off x="247868" y="758936"/>
            <a:ext cx="8472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600" b="1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dirty="0"/>
              <a:t>ТЕКУЩИЕ РЕЗУЛЬТАТЫ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BB8B50-3D2A-F3E7-057E-E8E0077FB5C9}"/>
              </a:ext>
            </a:extLst>
          </p:cNvPr>
          <p:cNvSpPr txBox="1"/>
          <p:nvPr/>
        </p:nvSpPr>
        <p:spPr>
          <a:xfrm>
            <a:off x="3898900" y="1514993"/>
            <a:ext cx="8293100" cy="5219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80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8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Мастерская с большинством необходимого оборудования;</a:t>
            </a:r>
          </a:p>
          <a:p>
            <a:pPr marL="4680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8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Договорились о сотрудничестве с Ельнинской Промышленной компанией для создания прототипа;</a:t>
            </a:r>
          </a:p>
          <a:p>
            <a:pPr marL="4680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8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Налажен контакт с ЮФУ для проведения испытаний устройства;</a:t>
            </a:r>
          </a:p>
          <a:p>
            <a:pPr marL="4680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8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Налажен контакт с производителями НПА </a:t>
            </a:r>
          </a:p>
          <a:p>
            <a:pPr marL="4680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8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Опыт членов команды</a:t>
            </a:r>
          </a:p>
          <a:p>
            <a:pPr marL="4680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ru-RU" sz="28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919D254-A745-606E-B12C-E1C76F696A2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834" t="26387" r="56396" b="41593"/>
          <a:stretch/>
        </p:blipFill>
        <p:spPr>
          <a:xfrm>
            <a:off x="530324" y="1616994"/>
            <a:ext cx="2844800" cy="1721158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логотип, Шрифт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C5E438C-09E1-FE27-A52D-E83029CE1C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24" y="3912609"/>
            <a:ext cx="28448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46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9022C541-346B-901E-3B01-7CBD630351FE}"/>
              </a:ext>
            </a:extLst>
          </p:cNvPr>
          <p:cNvSpPr txBox="1">
            <a:spLocks/>
          </p:cNvSpPr>
          <p:nvPr/>
        </p:nvSpPr>
        <p:spPr>
          <a:xfrm>
            <a:off x="243392" y="759907"/>
            <a:ext cx="8472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600" b="1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dirty="0">
                <a:solidFill>
                  <a:srgbClr val="9D00FF"/>
                </a:solidFill>
              </a:rPr>
              <a:t>ДАЛЬНЕЙШИЕ ШАГИ, запрос на ресурсы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6589574-8C23-4D14-899C-72B9541A4426}"/>
              </a:ext>
            </a:extLst>
          </p:cNvPr>
          <p:cNvGrpSpPr/>
          <p:nvPr/>
        </p:nvGrpSpPr>
        <p:grpSpPr>
          <a:xfrm>
            <a:off x="0" y="-1"/>
            <a:ext cx="12192000" cy="743314"/>
            <a:chOff x="0" y="-1"/>
            <a:chExt cx="12192000" cy="743314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4F99A8D4-EDCB-467B-AC67-21586C741D80}"/>
                </a:ext>
              </a:extLst>
            </p:cNvPr>
            <p:cNvSpPr/>
            <p:nvPr/>
          </p:nvSpPr>
          <p:spPr>
            <a:xfrm>
              <a:off x="0" y="-1"/>
              <a:ext cx="3376397" cy="720000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F38E8540-B2F3-48B5-9955-81E5E18E25A4}"/>
                </a:ext>
              </a:extLst>
            </p:cNvPr>
            <p:cNvSpPr/>
            <p:nvPr/>
          </p:nvSpPr>
          <p:spPr>
            <a:xfrm>
              <a:off x="6735480" y="-1"/>
              <a:ext cx="2882669" cy="720000"/>
            </a:xfrm>
            <a:prstGeom prst="rect">
              <a:avLst/>
            </a:prstGeom>
            <a:solidFill>
              <a:srgbClr val="FE4F4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19421929-4DF6-4BDF-9133-581EE063573B}"/>
                </a:ext>
              </a:extLst>
            </p:cNvPr>
            <p:cNvSpPr/>
            <p:nvPr/>
          </p:nvSpPr>
          <p:spPr>
            <a:xfrm>
              <a:off x="9618149" y="-1"/>
              <a:ext cx="2573851" cy="720000"/>
            </a:xfrm>
            <a:prstGeom prst="rect">
              <a:avLst/>
            </a:prstGeom>
            <a:solidFill>
              <a:srgbClr val="8D00F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0D919CF4-5C83-402B-B078-EF876195426E}"/>
                </a:ext>
              </a:extLst>
            </p:cNvPr>
            <p:cNvSpPr/>
            <p:nvPr/>
          </p:nvSpPr>
          <p:spPr>
            <a:xfrm>
              <a:off x="5052881" y="-1"/>
              <a:ext cx="1682329" cy="720000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875187B3-15C2-4249-AC67-5B7D4B5A81A1}"/>
                </a:ext>
              </a:extLst>
            </p:cNvPr>
            <p:cNvSpPr/>
            <p:nvPr/>
          </p:nvSpPr>
          <p:spPr>
            <a:xfrm>
              <a:off x="3376667" y="-1"/>
              <a:ext cx="1682329" cy="720000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8DB0021C-B1B8-447A-97A7-9B36C42479DB}"/>
                </a:ext>
              </a:extLst>
            </p:cNvPr>
            <p:cNvGrpSpPr/>
            <p:nvPr/>
          </p:nvGrpSpPr>
          <p:grpSpPr>
            <a:xfrm>
              <a:off x="8026565" y="56721"/>
              <a:ext cx="3814623" cy="686592"/>
              <a:chOff x="8153025" y="338826"/>
              <a:chExt cx="3814623" cy="686592"/>
            </a:xfrm>
          </p:grpSpPr>
          <p:pic>
            <p:nvPicPr>
              <p:cNvPr id="22" name="Рисунок 21">
                <a:extLst>
                  <a:ext uri="{FF2B5EF4-FFF2-40B4-BE49-F238E27FC236}">
                    <a16:creationId xmlns:a16="http://schemas.microsoft.com/office/drawing/2014/main" id="{CB9D5C03-0CAF-422B-BFCD-F86B586073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91946" y="338826"/>
                <a:ext cx="938531" cy="625198"/>
              </a:xfrm>
              <a:prstGeom prst="rect">
                <a:avLst/>
              </a:prstGeom>
            </p:spPr>
          </p:pic>
          <p:pic>
            <p:nvPicPr>
              <p:cNvPr id="23" name="Рисунок 22">
                <a:extLst>
                  <a:ext uri="{FF2B5EF4-FFF2-40B4-BE49-F238E27FC236}">
                    <a16:creationId xmlns:a16="http://schemas.microsoft.com/office/drawing/2014/main" id="{FBDD5075-2530-424C-A1D8-8FD6F7AABB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402" r="51413"/>
              <a:stretch>
                <a:fillRect/>
              </a:stretch>
            </p:blipFill>
            <p:spPr bwMode="auto">
              <a:xfrm>
                <a:off x="10593752" y="338827"/>
                <a:ext cx="1373896" cy="625197"/>
              </a:xfrm>
              <a:prstGeom prst="rect">
                <a:avLst/>
              </a:prstGeom>
            </p:spPr>
          </p:pic>
          <p:pic>
            <p:nvPicPr>
              <p:cNvPr id="24" name="Рисунок 23" descr="Изображение выглядит как текст, логотип, символ, Шрифт&#10;&#10;Содержимое, созданное искусственным интеллектом, может быть неверным.">
                <a:extLst>
                  <a:ext uri="{FF2B5EF4-FFF2-40B4-BE49-F238E27FC236}">
                    <a16:creationId xmlns:a16="http://schemas.microsoft.com/office/drawing/2014/main" id="{DD0A2D60-367E-4259-A933-403AC6D8E1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3025" y="374712"/>
                <a:ext cx="611420" cy="553427"/>
              </a:xfrm>
              <a:prstGeom prst="rect">
                <a:avLst/>
              </a:prstGeom>
            </p:spPr>
          </p:pic>
          <p:pic>
            <p:nvPicPr>
              <p:cNvPr id="25" name="Рисунок 24" descr="Изображение выглядит как Шрифт, логотип, Графика, символ&#10;&#10;Содержимое, созданное искусственным интеллектом, может быть неверным.">
                <a:extLst>
                  <a:ext uri="{FF2B5EF4-FFF2-40B4-BE49-F238E27FC236}">
                    <a16:creationId xmlns:a16="http://schemas.microsoft.com/office/drawing/2014/main" id="{1FE6C528-F136-404F-863C-A0650935EA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393" b="14393"/>
              <a:stretch/>
            </p:blipFill>
            <p:spPr>
              <a:xfrm>
                <a:off x="9738371" y="374712"/>
                <a:ext cx="913744" cy="650706"/>
              </a:xfrm>
              <a:prstGeom prst="rect">
                <a:avLst/>
              </a:prstGeom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CE85A9F-B9F6-A0CE-F756-E1AE2CBC236A}"/>
              </a:ext>
            </a:extLst>
          </p:cNvPr>
          <p:cNvSpPr txBox="1"/>
          <p:nvPr/>
        </p:nvSpPr>
        <p:spPr>
          <a:xfrm>
            <a:off x="243392" y="1446146"/>
            <a:ext cx="5954208" cy="5373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" algn="just">
              <a:lnSpc>
                <a:spcPct val="120000"/>
              </a:lnSpc>
            </a:pPr>
            <a:r>
              <a:rPr lang="ru-RU" sz="24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3 месяца: </a:t>
            </a: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разработка программного обеспечения, его тестирование на симуляторах;</a:t>
            </a:r>
          </a:p>
          <a:p>
            <a:pPr marL="10800" algn="just">
              <a:lnSpc>
                <a:spcPct val="120000"/>
              </a:lnSpc>
            </a:pPr>
            <a:r>
              <a:rPr lang="ru-RU" sz="24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6 месяцев: </a:t>
            </a: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сборка опытного ТНПА для практического тестирования программно-аппаратного комплекса;</a:t>
            </a:r>
          </a:p>
          <a:p>
            <a:pPr marL="10800" algn="just">
              <a:lnSpc>
                <a:spcPct val="120000"/>
              </a:lnSpc>
            </a:pPr>
            <a:r>
              <a:rPr lang="ru-RU" sz="24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9 месяцев:  </a:t>
            </a: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сборка ПАК, интеграция в тестовый подводный аппарат, тестирование и отладка системы;</a:t>
            </a:r>
          </a:p>
          <a:p>
            <a:pPr marL="10800" algn="just">
              <a:lnSpc>
                <a:spcPct val="120000"/>
              </a:lnSpc>
            </a:pPr>
            <a:r>
              <a:rPr lang="ru-RU" sz="24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1 год: </a:t>
            </a: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устранение недочетов и подготовка отчетности, готовность продукта к продаже;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B6A8F7-69C7-338B-C1F0-A86594578E9D}"/>
              </a:ext>
            </a:extLst>
          </p:cNvPr>
          <p:cNvSpPr txBox="1"/>
          <p:nvPr/>
        </p:nvSpPr>
        <p:spPr>
          <a:xfrm>
            <a:off x="5667656" y="1254555"/>
            <a:ext cx="6096000" cy="5225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" algn="r">
              <a:lnSpc>
                <a:spcPct val="200000"/>
              </a:lnSpc>
            </a:pPr>
            <a:r>
              <a:rPr lang="ru-RU" sz="32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Затраты на проект:</a:t>
            </a:r>
          </a:p>
          <a:p>
            <a:pPr marL="10800" algn="r">
              <a:lnSpc>
                <a:spcPct val="200000"/>
              </a:lnSpc>
            </a:pPr>
            <a:r>
              <a:rPr lang="ru-RU" sz="32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1.500.000 руб.</a:t>
            </a:r>
          </a:p>
          <a:p>
            <a:pPr marL="10800" algn="r">
              <a:lnSpc>
                <a:spcPct val="200000"/>
              </a:lnSpc>
            </a:pPr>
            <a:r>
              <a:rPr lang="ru-RU" sz="32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Смета:</a:t>
            </a:r>
            <a:endParaRPr lang="ru-RU" sz="32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 marL="10800" algn="r">
              <a:lnSpc>
                <a:spcPct val="120000"/>
              </a:lnSpc>
            </a:pP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Покупка материалов для ТНПА</a:t>
            </a:r>
          </a:p>
          <a:p>
            <a:pPr marL="10800" algn="r">
              <a:lnSpc>
                <a:spcPct val="120000"/>
              </a:lnSpc>
            </a:pP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Покупка материалов для ПАК</a:t>
            </a:r>
          </a:p>
          <a:p>
            <a:pPr marL="10800" algn="r">
              <a:lnSpc>
                <a:spcPct val="120000"/>
              </a:lnSpc>
            </a:pP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Вознаграждение за работу</a:t>
            </a:r>
          </a:p>
          <a:p>
            <a:pPr marL="10800" algn="r">
              <a:lnSpc>
                <a:spcPct val="120000"/>
              </a:lnSpc>
            </a:pP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Логистические расходы</a:t>
            </a:r>
          </a:p>
          <a:p>
            <a:pPr marL="10800" algn="r">
              <a:lnSpc>
                <a:spcPct val="120000"/>
              </a:lnSpc>
            </a:pP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Амортизационные расходы</a:t>
            </a:r>
          </a:p>
        </p:txBody>
      </p:sp>
    </p:spTree>
    <p:extLst>
      <p:ext uri="{BB962C8B-B14F-4D97-AF65-F5344CB8AC3E}">
        <p14:creationId xmlns:p14="http://schemas.microsoft.com/office/powerpoint/2010/main" val="107306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9022C541-346B-901E-3B01-7CBD630351FE}"/>
              </a:ext>
            </a:extLst>
          </p:cNvPr>
          <p:cNvSpPr txBox="1">
            <a:spLocks/>
          </p:cNvSpPr>
          <p:nvPr/>
        </p:nvSpPr>
        <p:spPr>
          <a:xfrm>
            <a:off x="243392" y="759907"/>
            <a:ext cx="8472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600" b="1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dirty="0">
                <a:solidFill>
                  <a:srgbClr val="9D00FF"/>
                </a:solidFill>
              </a:rPr>
              <a:t>ДАЛЬНЕЙШИЕ ШАГИ, защита ИС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6589574-8C23-4D14-899C-72B9541A4426}"/>
              </a:ext>
            </a:extLst>
          </p:cNvPr>
          <p:cNvGrpSpPr/>
          <p:nvPr/>
        </p:nvGrpSpPr>
        <p:grpSpPr>
          <a:xfrm>
            <a:off x="0" y="-1"/>
            <a:ext cx="12192000" cy="743314"/>
            <a:chOff x="0" y="-1"/>
            <a:chExt cx="12192000" cy="743314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4F99A8D4-EDCB-467B-AC67-21586C741D80}"/>
                </a:ext>
              </a:extLst>
            </p:cNvPr>
            <p:cNvSpPr/>
            <p:nvPr/>
          </p:nvSpPr>
          <p:spPr>
            <a:xfrm>
              <a:off x="0" y="-1"/>
              <a:ext cx="3376397" cy="720000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F38E8540-B2F3-48B5-9955-81E5E18E25A4}"/>
                </a:ext>
              </a:extLst>
            </p:cNvPr>
            <p:cNvSpPr/>
            <p:nvPr/>
          </p:nvSpPr>
          <p:spPr>
            <a:xfrm>
              <a:off x="6735480" y="-1"/>
              <a:ext cx="2882669" cy="720000"/>
            </a:xfrm>
            <a:prstGeom prst="rect">
              <a:avLst/>
            </a:prstGeom>
            <a:solidFill>
              <a:srgbClr val="FE4F4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19421929-4DF6-4BDF-9133-581EE063573B}"/>
                </a:ext>
              </a:extLst>
            </p:cNvPr>
            <p:cNvSpPr/>
            <p:nvPr/>
          </p:nvSpPr>
          <p:spPr>
            <a:xfrm>
              <a:off x="9618149" y="-1"/>
              <a:ext cx="2573851" cy="720000"/>
            </a:xfrm>
            <a:prstGeom prst="rect">
              <a:avLst/>
            </a:prstGeom>
            <a:solidFill>
              <a:srgbClr val="8D00F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0D919CF4-5C83-402B-B078-EF876195426E}"/>
                </a:ext>
              </a:extLst>
            </p:cNvPr>
            <p:cNvSpPr/>
            <p:nvPr/>
          </p:nvSpPr>
          <p:spPr>
            <a:xfrm>
              <a:off x="5052881" y="-1"/>
              <a:ext cx="1682329" cy="720000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875187B3-15C2-4249-AC67-5B7D4B5A81A1}"/>
                </a:ext>
              </a:extLst>
            </p:cNvPr>
            <p:cNvSpPr/>
            <p:nvPr/>
          </p:nvSpPr>
          <p:spPr>
            <a:xfrm>
              <a:off x="3376667" y="-1"/>
              <a:ext cx="1682329" cy="720000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8DB0021C-B1B8-447A-97A7-9B36C42479DB}"/>
                </a:ext>
              </a:extLst>
            </p:cNvPr>
            <p:cNvGrpSpPr/>
            <p:nvPr/>
          </p:nvGrpSpPr>
          <p:grpSpPr>
            <a:xfrm>
              <a:off x="8026565" y="56721"/>
              <a:ext cx="3814623" cy="686592"/>
              <a:chOff x="8153025" y="338826"/>
              <a:chExt cx="3814623" cy="686592"/>
            </a:xfrm>
          </p:grpSpPr>
          <p:pic>
            <p:nvPicPr>
              <p:cNvPr id="22" name="Рисунок 21">
                <a:extLst>
                  <a:ext uri="{FF2B5EF4-FFF2-40B4-BE49-F238E27FC236}">
                    <a16:creationId xmlns:a16="http://schemas.microsoft.com/office/drawing/2014/main" id="{CB9D5C03-0CAF-422B-BFCD-F86B586073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91946" y="338826"/>
                <a:ext cx="938531" cy="625198"/>
              </a:xfrm>
              <a:prstGeom prst="rect">
                <a:avLst/>
              </a:prstGeom>
            </p:spPr>
          </p:pic>
          <p:pic>
            <p:nvPicPr>
              <p:cNvPr id="23" name="Рисунок 22">
                <a:extLst>
                  <a:ext uri="{FF2B5EF4-FFF2-40B4-BE49-F238E27FC236}">
                    <a16:creationId xmlns:a16="http://schemas.microsoft.com/office/drawing/2014/main" id="{FBDD5075-2530-424C-A1D8-8FD6F7AABB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402" r="51413"/>
              <a:stretch>
                <a:fillRect/>
              </a:stretch>
            </p:blipFill>
            <p:spPr bwMode="auto">
              <a:xfrm>
                <a:off x="10593752" y="338827"/>
                <a:ext cx="1373896" cy="625197"/>
              </a:xfrm>
              <a:prstGeom prst="rect">
                <a:avLst/>
              </a:prstGeom>
            </p:spPr>
          </p:pic>
          <p:pic>
            <p:nvPicPr>
              <p:cNvPr id="24" name="Рисунок 23" descr="Изображение выглядит как текст, логотип, символ, Шрифт&#10;&#10;Содержимое, созданное искусственным интеллектом, может быть неверным.">
                <a:extLst>
                  <a:ext uri="{FF2B5EF4-FFF2-40B4-BE49-F238E27FC236}">
                    <a16:creationId xmlns:a16="http://schemas.microsoft.com/office/drawing/2014/main" id="{DD0A2D60-367E-4259-A933-403AC6D8E1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3025" y="374712"/>
                <a:ext cx="611420" cy="553427"/>
              </a:xfrm>
              <a:prstGeom prst="rect">
                <a:avLst/>
              </a:prstGeom>
            </p:spPr>
          </p:pic>
          <p:pic>
            <p:nvPicPr>
              <p:cNvPr id="25" name="Рисунок 24" descr="Изображение выглядит как Шрифт, логотип, Графика, символ&#10;&#10;Содержимое, созданное искусственным интеллектом, может быть неверным.">
                <a:extLst>
                  <a:ext uri="{FF2B5EF4-FFF2-40B4-BE49-F238E27FC236}">
                    <a16:creationId xmlns:a16="http://schemas.microsoft.com/office/drawing/2014/main" id="{1FE6C528-F136-404F-863C-A0650935EA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393" b="14393"/>
              <a:stretch/>
            </p:blipFill>
            <p:spPr>
              <a:xfrm>
                <a:off x="9738371" y="374712"/>
                <a:ext cx="913744" cy="650706"/>
              </a:xfrm>
              <a:prstGeom prst="rect">
                <a:avLst/>
              </a:prstGeom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2331C5E-6007-62F0-64C2-7D713794C8D4}"/>
              </a:ext>
            </a:extLst>
          </p:cNvPr>
          <p:cNvSpPr txBox="1"/>
          <p:nvPr/>
        </p:nvSpPr>
        <p:spPr>
          <a:xfrm>
            <a:off x="6037288" y="1440067"/>
            <a:ext cx="5803900" cy="5361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">
              <a:lnSpc>
                <a:spcPct val="120000"/>
              </a:lnSpc>
            </a:pPr>
            <a:r>
              <a:rPr lang="ru-RU" sz="3200" dirty="0">
                <a:solidFill>
                  <a:srgbClr val="002060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Создаваемый продукт – встраиваемое устройство, программное обеспечение к нему планируется зарегистрировать как программу для ЭВМ "Система продвинутого компьютерного зрения для подводных аппаратов". </a:t>
            </a:r>
          </a:p>
        </p:txBody>
      </p:sp>
      <p:pic>
        <p:nvPicPr>
          <p:cNvPr id="6" name="Рисунок 5" descr="Изображение выглядит как громкоговорител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1D5F34C-B44B-5185-E404-60029A7F2F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56" y="1460796"/>
            <a:ext cx="4675544" cy="25492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F20106-47C9-CCF1-B598-FA6DF9C8F2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457" y="4064576"/>
            <a:ext cx="4675544" cy="254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97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CB21BAB0-CC23-05EF-2118-7E06E5F45E62}"/>
              </a:ext>
            </a:extLst>
          </p:cNvPr>
          <p:cNvSpPr txBox="1">
            <a:spLocks/>
          </p:cNvSpPr>
          <p:nvPr/>
        </p:nvSpPr>
        <p:spPr>
          <a:xfrm>
            <a:off x="214125" y="322928"/>
            <a:ext cx="8472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600" b="1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dirty="0">
                <a:solidFill>
                  <a:srgbClr val="9D00FF"/>
                </a:solidFill>
              </a:rPr>
              <a:t>КОМАНДА СТАРТАПА «Атлантида»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9E909EE-4941-66DC-783D-8E097D6C9F8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429" t="19550" r="51407" b="35283"/>
          <a:stretch/>
        </p:blipFill>
        <p:spPr>
          <a:xfrm>
            <a:off x="8959907" y="1450387"/>
            <a:ext cx="2569840" cy="1710779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, логотип, Шрифт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F551B45-8220-87B8-388A-3C56494D2D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708" y="4062908"/>
            <a:ext cx="1760237" cy="1760237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06E7154-E406-2DF8-98A9-FA2A048EE9C5}"/>
              </a:ext>
            </a:extLst>
          </p:cNvPr>
          <p:cNvSpPr/>
          <p:nvPr/>
        </p:nvSpPr>
        <p:spPr>
          <a:xfrm>
            <a:off x="106760" y="4903856"/>
            <a:ext cx="89859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134271"/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Команда студентов и выпускников ЮФУ с опытом разработки инженерных проектов в области компьютерного зрения. У нас есть несколько проектов по разработке встраиваемых систем и робототехнических устройств, в одном из которых зарегистрирована программа для ЭВМ.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579B48-5A2F-9CD4-0ABD-402EA00119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4466" y="1181914"/>
            <a:ext cx="2315774" cy="2315774"/>
          </a:xfrm>
          <a:prstGeom prst="ellipse">
            <a:avLst/>
          </a:prstGeom>
          <a:ln w="28575">
            <a:solidFill>
              <a:srgbClr val="002060"/>
            </a:solidFill>
            <a:prstDash val="dash"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6DEE0C1-B976-6E17-47CB-2CF0937072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7" t="246" r="6894" b="14694"/>
          <a:stretch/>
        </p:blipFill>
        <p:spPr>
          <a:xfrm>
            <a:off x="6370151" y="1141190"/>
            <a:ext cx="2315774" cy="2315774"/>
          </a:xfrm>
          <a:prstGeom prst="ellipse">
            <a:avLst/>
          </a:prstGeom>
          <a:ln w="28575">
            <a:solidFill>
              <a:srgbClr val="002060"/>
            </a:solidFill>
            <a:prstDash val="dash"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D677A4D-F748-13A0-98E5-1D49BDBC849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7" t="17215" r="27442" b="33318"/>
          <a:stretch/>
        </p:blipFill>
        <p:spPr>
          <a:xfrm>
            <a:off x="3497308" y="1181914"/>
            <a:ext cx="2315774" cy="2315774"/>
          </a:xfrm>
          <a:prstGeom prst="ellipse">
            <a:avLst/>
          </a:prstGeom>
          <a:ln w="28575">
            <a:solidFill>
              <a:srgbClr val="002060"/>
            </a:solidFill>
            <a:prstDash val="dash"/>
          </a:ln>
        </p:spPr>
      </p:pic>
      <p:sp>
        <p:nvSpPr>
          <p:cNvPr id="18" name="TextBox 10">
            <a:extLst>
              <a:ext uri="{FF2B5EF4-FFF2-40B4-BE49-F238E27FC236}">
                <a16:creationId xmlns:a16="http://schemas.microsoft.com/office/drawing/2014/main" id="{9224EECF-9C6D-6084-859D-BA1B8A69A776}"/>
              </a:ext>
            </a:extLst>
          </p:cNvPr>
          <p:cNvSpPr txBox="1"/>
          <p:nvPr/>
        </p:nvSpPr>
        <p:spPr>
          <a:xfrm>
            <a:off x="214125" y="3571864"/>
            <a:ext cx="3136456" cy="4307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" algn="ctr">
              <a:lnSpc>
                <a:spcPct val="120000"/>
              </a:lnSpc>
            </a:pPr>
            <a:r>
              <a:rPr lang="ru-RU" sz="2000" dirty="0">
                <a:solidFill>
                  <a:srgbClr val="002060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Малиновский Федор</a:t>
            </a:r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6D31C24F-D65B-AFA2-4DE1-285585FD0F20}"/>
              </a:ext>
            </a:extLst>
          </p:cNvPr>
          <p:cNvSpPr txBox="1"/>
          <p:nvPr/>
        </p:nvSpPr>
        <p:spPr>
          <a:xfrm>
            <a:off x="3205632" y="3579407"/>
            <a:ext cx="2835295" cy="4307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" algn="ctr">
              <a:lnSpc>
                <a:spcPct val="120000"/>
              </a:lnSpc>
            </a:pPr>
            <a:r>
              <a:rPr lang="ru-RU" sz="2000" dirty="0">
                <a:solidFill>
                  <a:srgbClr val="002060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Семенов Владимир</a:t>
            </a:r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3EB8BD14-C20C-F557-D52D-CE889686DE9C}"/>
              </a:ext>
            </a:extLst>
          </p:cNvPr>
          <p:cNvSpPr txBox="1"/>
          <p:nvPr/>
        </p:nvSpPr>
        <p:spPr>
          <a:xfrm>
            <a:off x="6108255" y="3579407"/>
            <a:ext cx="2835295" cy="4307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" algn="ctr">
              <a:lnSpc>
                <a:spcPct val="120000"/>
              </a:lnSpc>
            </a:pPr>
            <a:r>
              <a:rPr lang="ru-RU" sz="2000" dirty="0" err="1">
                <a:solidFill>
                  <a:srgbClr val="002060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Диченсков</a:t>
            </a:r>
            <a:r>
              <a:rPr lang="ru-RU" sz="2000" dirty="0">
                <a:solidFill>
                  <a:srgbClr val="002060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 Дмитрий</a:t>
            </a: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071672D2-A6C8-99CF-A767-8251521FCB0E}"/>
              </a:ext>
            </a:extLst>
          </p:cNvPr>
          <p:cNvSpPr txBox="1"/>
          <p:nvPr/>
        </p:nvSpPr>
        <p:spPr>
          <a:xfrm>
            <a:off x="439130" y="3986827"/>
            <a:ext cx="2835295" cy="72930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" algn="ctr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Инженер систем управления</a:t>
            </a: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C7A10732-DA56-9C4A-A8AA-6D5E4DD64755}"/>
              </a:ext>
            </a:extLst>
          </p:cNvPr>
          <p:cNvSpPr txBox="1"/>
          <p:nvPr/>
        </p:nvSpPr>
        <p:spPr>
          <a:xfrm>
            <a:off x="3091216" y="4002623"/>
            <a:ext cx="3136457" cy="72930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" algn="ctr"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Капитан команды</a:t>
            </a:r>
          </a:p>
          <a:p>
            <a:pPr marL="10800" algn="ctr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ИИ-разработчик</a:t>
            </a:r>
          </a:p>
        </p:txBody>
      </p:sp>
      <p:sp>
        <p:nvSpPr>
          <p:cNvPr id="23" name="TextBox 16">
            <a:extLst>
              <a:ext uri="{FF2B5EF4-FFF2-40B4-BE49-F238E27FC236}">
                <a16:creationId xmlns:a16="http://schemas.microsoft.com/office/drawing/2014/main" id="{662668B6-5BD2-A313-2BFB-B8E71371C7C7}"/>
              </a:ext>
            </a:extLst>
          </p:cNvPr>
          <p:cNvSpPr txBox="1"/>
          <p:nvPr/>
        </p:nvSpPr>
        <p:spPr>
          <a:xfrm>
            <a:off x="5957673" y="4153026"/>
            <a:ext cx="3136457" cy="39690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" algn="ctr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Инженер-конструктор</a:t>
            </a:r>
          </a:p>
        </p:txBody>
      </p:sp>
    </p:spTree>
    <p:extLst>
      <p:ext uri="{BB962C8B-B14F-4D97-AF65-F5344CB8AC3E}">
        <p14:creationId xmlns:p14="http://schemas.microsoft.com/office/powerpoint/2010/main" val="23926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CB21BAB0-CC23-05EF-2118-7E06E5F45E62}"/>
              </a:ext>
            </a:extLst>
          </p:cNvPr>
          <p:cNvSpPr txBox="1">
            <a:spLocks/>
          </p:cNvSpPr>
          <p:nvPr/>
        </p:nvSpPr>
        <p:spPr>
          <a:xfrm>
            <a:off x="214125" y="322928"/>
            <a:ext cx="8472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600" b="1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dirty="0">
                <a:solidFill>
                  <a:srgbClr val="9D00FF"/>
                </a:solidFill>
              </a:rPr>
              <a:t>КОМАНДА СТАРТАПА «Атлантида»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4997E1-2BE3-14DF-5EFA-58DE3EADC4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0" t="17743" r="15300" b="25699"/>
          <a:stretch/>
        </p:blipFill>
        <p:spPr>
          <a:xfrm>
            <a:off x="623034" y="1217560"/>
            <a:ext cx="2315774" cy="2315774"/>
          </a:xfrm>
          <a:prstGeom prst="ellipse">
            <a:avLst/>
          </a:prstGeom>
          <a:ln w="28575">
            <a:solidFill>
              <a:srgbClr val="4147C0"/>
            </a:solidFill>
            <a:prstDash val="dash"/>
          </a:ln>
        </p:spPr>
      </p:pic>
      <p:pic>
        <p:nvPicPr>
          <p:cNvPr id="4" name="Рисунок 3" descr="Изображение выглядит как Человеческое лицо, одежда, человек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BDBE136-69AF-EF61-7279-2C49C6B524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56" t="21938" r="15461" b="33751"/>
          <a:stretch/>
        </p:blipFill>
        <p:spPr>
          <a:xfrm>
            <a:off x="6368719" y="1176836"/>
            <a:ext cx="2315774" cy="2315774"/>
          </a:xfrm>
          <a:prstGeom prst="ellipse">
            <a:avLst/>
          </a:prstGeom>
          <a:ln w="28575">
            <a:solidFill>
              <a:srgbClr val="4147C0"/>
            </a:solidFill>
            <a:prstDash val="dash"/>
          </a:ln>
        </p:spPr>
      </p:pic>
      <p:pic>
        <p:nvPicPr>
          <p:cNvPr id="5" name="Рисунок 4" descr="Изображение выглядит как одежда, человек, Человеческое лицо, строитель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E4B4570-1371-D7FC-F446-1B2ADB5476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5" t="11863" r="19386" b="26418"/>
          <a:stretch/>
        </p:blipFill>
        <p:spPr>
          <a:xfrm>
            <a:off x="3495876" y="1217560"/>
            <a:ext cx="2315774" cy="2315774"/>
          </a:xfrm>
          <a:prstGeom prst="ellipse">
            <a:avLst/>
          </a:prstGeom>
          <a:ln w="28575">
            <a:solidFill>
              <a:srgbClr val="4147C0"/>
            </a:solidFill>
            <a:prstDash val="dash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B515BA-3DD4-ECDE-CFAB-DC4490E83AE6}"/>
              </a:ext>
            </a:extLst>
          </p:cNvPr>
          <p:cNvSpPr txBox="1"/>
          <p:nvPr/>
        </p:nvSpPr>
        <p:spPr>
          <a:xfrm>
            <a:off x="520952" y="3587289"/>
            <a:ext cx="2615920" cy="498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" algn="ctr">
              <a:lnSpc>
                <a:spcPct val="120000"/>
              </a:lnSpc>
            </a:pPr>
            <a:r>
              <a:rPr lang="ru-RU" sz="2400" dirty="0">
                <a:solidFill>
                  <a:srgbClr val="002060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Ткаченко Тарас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FC88D2-7EE5-35A1-18AB-084CDD424B12}"/>
              </a:ext>
            </a:extLst>
          </p:cNvPr>
          <p:cNvSpPr txBox="1"/>
          <p:nvPr/>
        </p:nvSpPr>
        <p:spPr>
          <a:xfrm>
            <a:off x="3204200" y="3615053"/>
            <a:ext cx="2835295" cy="498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" algn="ctr">
              <a:lnSpc>
                <a:spcPct val="120000"/>
              </a:lnSpc>
            </a:pPr>
            <a:r>
              <a:rPr lang="ru-RU" sz="2400" dirty="0">
                <a:solidFill>
                  <a:srgbClr val="002060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Гладких Богдан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AA1987-BBBB-900A-F6AF-A53AC2FE9CBD}"/>
              </a:ext>
            </a:extLst>
          </p:cNvPr>
          <p:cNvSpPr txBox="1"/>
          <p:nvPr/>
        </p:nvSpPr>
        <p:spPr>
          <a:xfrm>
            <a:off x="6106823" y="3615053"/>
            <a:ext cx="2835295" cy="498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" algn="ctr">
              <a:lnSpc>
                <a:spcPct val="120000"/>
              </a:lnSpc>
            </a:pPr>
            <a:r>
              <a:rPr lang="ru-RU" sz="2400" dirty="0">
                <a:solidFill>
                  <a:srgbClr val="002060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Ледерер Пётр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04B00E-B63F-98A5-C6B4-C92957088B7C}"/>
              </a:ext>
            </a:extLst>
          </p:cNvPr>
          <p:cNvSpPr txBox="1"/>
          <p:nvPr/>
        </p:nvSpPr>
        <p:spPr>
          <a:xfrm>
            <a:off x="437698" y="4022473"/>
            <a:ext cx="2835295" cy="72930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0800" algn="ctr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Инженер-схемотехник, электроник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C1B8A1-12B9-868B-6BC8-8A2CCBD9F4ED}"/>
              </a:ext>
            </a:extLst>
          </p:cNvPr>
          <p:cNvSpPr txBox="1"/>
          <p:nvPr/>
        </p:nvSpPr>
        <p:spPr>
          <a:xfrm>
            <a:off x="3089784" y="4204468"/>
            <a:ext cx="3136457" cy="3969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10800" algn="ctr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Проектный менеджер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5F764A-B45A-EFAC-FE26-DC30190FFB3C}"/>
              </a:ext>
            </a:extLst>
          </p:cNvPr>
          <p:cNvSpPr txBox="1"/>
          <p:nvPr/>
        </p:nvSpPr>
        <p:spPr>
          <a:xfrm>
            <a:off x="5956241" y="4022473"/>
            <a:ext cx="3136457" cy="729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" algn="ctr"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 Специалист по компьютерному зрению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9E909EE-4941-66DC-783D-8E097D6C9F8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429" t="19550" r="51407" b="35283"/>
          <a:stretch/>
        </p:blipFill>
        <p:spPr>
          <a:xfrm>
            <a:off x="8959907" y="1450387"/>
            <a:ext cx="2569840" cy="1710779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, логотип, Шрифт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F551B45-8220-87B8-388A-3C56494D2D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708" y="4062908"/>
            <a:ext cx="1760237" cy="1760237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06E7154-E406-2DF8-98A9-FA2A048EE9C5}"/>
              </a:ext>
            </a:extLst>
          </p:cNvPr>
          <p:cNvSpPr/>
          <p:nvPr/>
        </p:nvSpPr>
        <p:spPr>
          <a:xfrm>
            <a:off x="106760" y="4903856"/>
            <a:ext cx="89859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134271"/>
                </a:solidFill>
                <a:latin typeface="Inter Light" panose="02000403000000020004" pitchFamily="50" charset="0"/>
                <a:ea typeface="Inter Light" panose="02000403000000020004" pitchFamily="50" charset="0"/>
                <a:cs typeface="Inter Light" panose="02000403000000020004" pitchFamily="50" charset="0"/>
              </a:rPr>
              <a:t>Команда студентов и выпускников ЮФУ с опытом разработки инженерных проектов в области компьютерного зрения. У нас есть несколько проектов по разработке встраиваемых систем и робототехнических устройств, в одном из которых зарегистрирована программа для ЭВМ.</a:t>
            </a:r>
          </a:p>
        </p:txBody>
      </p:sp>
    </p:spTree>
    <p:extLst>
      <p:ext uri="{BB962C8B-B14F-4D97-AF65-F5344CB8AC3E}">
        <p14:creationId xmlns:p14="http://schemas.microsoft.com/office/powerpoint/2010/main" val="1540994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7">
            <a:extLst>
              <a:ext uri="{FF2B5EF4-FFF2-40B4-BE49-F238E27FC236}">
                <a16:creationId xmlns:a16="http://schemas.microsoft.com/office/drawing/2014/main" id="{111EDB80-834F-876E-BCC4-549E7DB360AA}"/>
              </a:ext>
            </a:extLst>
          </p:cNvPr>
          <p:cNvSpPr/>
          <p:nvPr/>
        </p:nvSpPr>
        <p:spPr>
          <a:xfrm>
            <a:off x="4211149" y="4359"/>
            <a:ext cx="4989397" cy="1748294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9F00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1DD7BB6-F6B7-766F-D97A-93801E0AE40A}"/>
              </a:ext>
            </a:extLst>
          </p:cNvPr>
          <p:cNvSpPr/>
          <p:nvPr/>
        </p:nvSpPr>
        <p:spPr>
          <a:xfrm>
            <a:off x="0" y="-4063"/>
            <a:ext cx="4224338" cy="6862063"/>
          </a:xfrm>
          <a:prstGeom prst="rect">
            <a:avLst/>
          </a:prstGeom>
          <a:solidFill>
            <a:srgbClr val="FE4F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196DD6-CAC3-6514-931C-475C5008973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47" y="188919"/>
            <a:ext cx="2247664" cy="1497272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D6D405-F699-915E-80D5-1CFDF10D0C2C}"/>
              </a:ext>
            </a:extLst>
          </p:cNvPr>
          <p:cNvSpPr/>
          <p:nvPr/>
        </p:nvSpPr>
        <p:spPr>
          <a:xfrm>
            <a:off x="0" y="1752653"/>
            <a:ext cx="12192000" cy="1155329"/>
          </a:xfrm>
          <a:prstGeom prst="rect">
            <a:avLst/>
          </a:prstGeom>
          <a:solidFill>
            <a:srgbClr val="8D00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D00FF"/>
              </a:solidFill>
            </a:endParaRPr>
          </a:p>
        </p:txBody>
      </p:sp>
      <p:pic>
        <p:nvPicPr>
          <p:cNvPr id="15" name="Рисунок 14" descr="Изображение выглядит как человек, одежда, Человеческое лицо, плечо&#10;&#10;Автоматически созданное описание">
            <a:extLst>
              <a:ext uri="{FF2B5EF4-FFF2-40B4-BE49-F238E27FC236}">
                <a16:creationId xmlns:a16="http://schemas.microsoft.com/office/drawing/2014/main" id="{BCBE673C-F4D7-FD67-4150-B27C863ED1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39"/>
          <a:stretch/>
        </p:blipFill>
        <p:spPr>
          <a:xfrm>
            <a:off x="9200546" y="2907201"/>
            <a:ext cx="2991454" cy="3950799"/>
          </a:xfrm>
          <a:prstGeom prst="rect">
            <a:avLst/>
          </a:prstGeom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576DEC54-9931-F72D-92DF-7B45B29303A3}"/>
              </a:ext>
            </a:extLst>
          </p:cNvPr>
          <p:cNvSpPr txBox="1">
            <a:spLocks/>
          </p:cNvSpPr>
          <p:nvPr/>
        </p:nvSpPr>
        <p:spPr>
          <a:xfrm>
            <a:off x="925847" y="1942578"/>
            <a:ext cx="26418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600" b="1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dirty="0"/>
              <a:t>КОНТАКТЫ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BA9004-6639-EE3E-6402-0CF19866C75F}"/>
              </a:ext>
            </a:extLst>
          </p:cNvPr>
          <p:cNvSpPr txBox="1"/>
          <p:nvPr/>
        </p:nvSpPr>
        <p:spPr>
          <a:xfrm>
            <a:off x="550626" y="3248940"/>
            <a:ext cx="4831212" cy="1155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>
              <a:lnSpc>
                <a:spcPct val="150000"/>
              </a:lnSpc>
              <a:defRPr sz="23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3200" dirty="0">
                <a:solidFill>
                  <a:schemeClr val="bg1"/>
                </a:solidFill>
              </a:rPr>
              <a:t>+7 (988) 586-22-04</a:t>
            </a: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9A3BFD10-89EF-E80D-2CB5-1F4C43FF44A0}"/>
              </a:ext>
            </a:extLst>
          </p:cNvPr>
          <p:cNvSpPr txBox="1"/>
          <p:nvPr/>
        </p:nvSpPr>
        <p:spPr>
          <a:xfrm>
            <a:off x="4515949" y="2900426"/>
            <a:ext cx="4989397" cy="2547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>
              <a:lnSpc>
                <a:spcPct val="150000"/>
              </a:lnSpc>
              <a:defRPr sz="23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3200" dirty="0"/>
              <a:t>vse@sfedu.ru</a:t>
            </a:r>
          </a:p>
          <a:p>
            <a:pPr>
              <a:lnSpc>
                <a:spcPct val="150000"/>
              </a:lnSpc>
              <a:defRPr sz="23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2600" dirty="0"/>
              <a:t>Семенов Владимир Евгеньевич</a:t>
            </a:r>
            <a:endParaRPr sz="2600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C679356-11E8-46F0-96EF-24A2119D9D40}"/>
              </a:ext>
            </a:extLst>
          </p:cNvPr>
          <p:cNvGrpSpPr/>
          <p:nvPr/>
        </p:nvGrpSpPr>
        <p:grpSpPr>
          <a:xfrm>
            <a:off x="9200546" y="4359"/>
            <a:ext cx="2991454" cy="2911808"/>
            <a:chOff x="9200546" y="4359"/>
            <a:chExt cx="2991454" cy="2911808"/>
          </a:xfrm>
        </p:grpSpPr>
        <p:sp>
          <p:nvSpPr>
            <p:cNvPr id="9" name="Прямоугольник 9">
              <a:extLst>
                <a:ext uri="{FF2B5EF4-FFF2-40B4-BE49-F238E27FC236}">
                  <a16:creationId xmlns:a16="http://schemas.microsoft.com/office/drawing/2014/main" id="{8B9DCC5A-144E-C5EE-81B0-F7D5410F5AB5}"/>
                </a:ext>
              </a:extLst>
            </p:cNvPr>
            <p:cNvSpPr/>
            <p:nvPr/>
          </p:nvSpPr>
          <p:spPr>
            <a:xfrm>
              <a:off x="9200546" y="4359"/>
              <a:ext cx="2991454" cy="2911808"/>
            </a:xfrm>
            <a:prstGeom prst="rect">
              <a:avLst/>
            </a:prstGeom>
            <a:solidFill>
              <a:srgbClr val="FCAF17"/>
            </a:solidFill>
            <a:ln w="12700">
              <a:miter lim="400000"/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ADDAE3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EE56C8C2-2C3E-4E82-BB0E-079633554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4402" r="51413"/>
            <a:stretch>
              <a:fillRect/>
            </a:stretch>
          </p:blipFill>
          <p:spPr bwMode="auto">
            <a:xfrm>
              <a:off x="9673828" y="1547404"/>
              <a:ext cx="2270322" cy="1033117"/>
            </a:xfrm>
            <a:prstGeom prst="rect">
              <a:avLst/>
            </a:prstGeom>
          </p:spPr>
        </p:pic>
        <p:pic>
          <p:nvPicPr>
            <p:cNvPr id="16" name="Рисунок 15" descr="Изображение выглядит как текст, логотип, символ, Шрифт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0E13671B-A07A-4DBB-9DEE-8738ED32F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800" y="440331"/>
              <a:ext cx="899294" cy="813994"/>
            </a:xfrm>
            <a:prstGeom prst="rect">
              <a:avLst/>
            </a:prstGeom>
          </p:spPr>
        </p:pic>
        <p:pic>
          <p:nvPicPr>
            <p:cNvPr id="18" name="Рисунок 17" descr="Изображение выглядит как Шрифт, логотип, Графика, символ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BFF3E8F1-DD4B-40FF-8DE3-24A099E372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393" b="14393"/>
            <a:stretch/>
          </p:blipFill>
          <p:spPr>
            <a:xfrm>
              <a:off x="10532094" y="459017"/>
              <a:ext cx="1343960" cy="957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90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4834036A-68D1-9251-8305-FE83B36CFECF}"/>
              </a:ext>
            </a:extLst>
          </p:cNvPr>
          <p:cNvSpPr txBox="1">
            <a:spLocks/>
          </p:cNvSpPr>
          <p:nvPr/>
        </p:nvSpPr>
        <p:spPr>
          <a:xfrm>
            <a:off x="243307" y="322929"/>
            <a:ext cx="8472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sz="3600" dirty="0">
                <a:solidFill>
                  <a:srgbClr val="9D00FF"/>
                </a:solidFill>
              </a:rPr>
              <a:t>АКТУАЛЬНОСТЬ ИДЕИ</a:t>
            </a:r>
          </a:p>
        </p:txBody>
      </p:sp>
      <p:pic>
        <p:nvPicPr>
          <p:cNvPr id="3" name="Рисунок 2" descr="Изображение выглядит как небо, вода, на открытом воздухе, транспортное сред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3EBD52E-9F4B-59AB-4789-7C6E655EA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973"/>
          <a:stretch/>
        </p:blipFill>
        <p:spPr>
          <a:xfrm>
            <a:off x="6771696" y="1427941"/>
            <a:ext cx="4453280" cy="25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Изображение выглядит как вода, на открытом воздухе, земля, маши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159D057-1F2E-1BCD-1180-4FDA699A5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707" b="-19"/>
          <a:stretch/>
        </p:blipFill>
        <p:spPr>
          <a:xfrm>
            <a:off x="6533453" y="2056357"/>
            <a:ext cx="4464440" cy="2354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785499-21D8-DDC3-5DD7-513CDEE6709B}"/>
              </a:ext>
            </a:extLst>
          </p:cNvPr>
          <p:cNvSpPr txBox="1"/>
          <p:nvPr/>
        </p:nvSpPr>
        <p:spPr>
          <a:xfrm>
            <a:off x="167449" y="1062870"/>
            <a:ext cx="595069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Исследование океанов и морей становится все более актуальным, растет спрос на телеуправляемые (ТНПА) и автономные (АНПА) подводные аппараты, оснащенные интеллектуальными системами. </a:t>
            </a:r>
            <a:b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</a:br>
            <a:endParaRPr lang="ru-RU" sz="24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Они позволяют </a:t>
            </a:r>
            <a:r>
              <a:rPr lang="ru-RU" sz="24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упростить</a:t>
            </a: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 и </a:t>
            </a:r>
            <a:r>
              <a:rPr lang="ru-RU" sz="24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удешевить</a:t>
            </a: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 исследование вод, а также поиск объектов на дне, что будет полезно для нефтегазовой промышленности, судоходства и аквакультурного промысла.</a:t>
            </a:r>
          </a:p>
          <a:p>
            <a:endParaRPr lang="ru-RU" sz="24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  <p:pic>
        <p:nvPicPr>
          <p:cNvPr id="7" name="Рисунок 6" descr="Изображение выглядит как вода, небо, на открытом воздухе, озер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737CFBB-5437-64D9-D754-F9E6B90759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662" y="2799887"/>
            <a:ext cx="4456707" cy="2968853"/>
          </a:xfrm>
          <a:prstGeom prst="rect">
            <a:avLst/>
          </a:prstGeom>
          <a:ln>
            <a:noFill/>
          </a:ln>
          <a:effectLst>
            <a:glow rad="520700">
              <a:srgbClr val="A0A3E0">
                <a:alpha val="18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6511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4834036A-68D1-9251-8305-FE83B36CFECF}"/>
              </a:ext>
            </a:extLst>
          </p:cNvPr>
          <p:cNvSpPr txBox="1">
            <a:spLocks/>
          </p:cNvSpPr>
          <p:nvPr/>
        </p:nvSpPr>
        <p:spPr>
          <a:xfrm>
            <a:off x="243307" y="322929"/>
            <a:ext cx="8472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800" b="1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sz="3600" dirty="0">
                <a:solidFill>
                  <a:srgbClr val="9D00FF"/>
                </a:solidFill>
              </a:rPr>
              <a:t>ТЕХНОЛОГИЯ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785499-21D8-DDC3-5DD7-513CDEE6709B}"/>
              </a:ext>
            </a:extLst>
          </p:cNvPr>
          <p:cNvSpPr txBox="1"/>
          <p:nvPr/>
        </p:nvSpPr>
        <p:spPr>
          <a:xfrm>
            <a:off x="167449" y="1062870"/>
            <a:ext cx="59506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TechNet + </a:t>
            </a:r>
            <a:r>
              <a:rPr lang="en-US" sz="3600" b="1" dirty="0" err="1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MariNet</a:t>
            </a:r>
            <a:endParaRPr lang="ru-RU" sz="3600" b="1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1D755E-D3F5-716F-D62C-0C9268C7F7B4}"/>
              </a:ext>
            </a:extLst>
          </p:cNvPr>
          <p:cNvSpPr txBox="1"/>
          <p:nvPr/>
        </p:nvSpPr>
        <p:spPr>
          <a:xfrm>
            <a:off x="167449" y="1918144"/>
            <a:ext cx="4696651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Соответствие нацпроектам:</a:t>
            </a:r>
            <a:endParaRPr lang="en-US" sz="22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Технологическое обеспечение продовольственной безопасности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Промышленное обеспечение транспортной мобильности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Эффективная транспортная система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Средства производства и автоматизации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2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86D618-FEAD-4114-D625-7440758105D0}"/>
              </a:ext>
            </a:extLst>
          </p:cNvPr>
          <p:cNvSpPr txBox="1"/>
          <p:nvPr/>
        </p:nvSpPr>
        <p:spPr>
          <a:xfrm>
            <a:off x="4634144" y="497035"/>
            <a:ext cx="6585480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 Inter Medium"/>
                <a:ea typeface="Inter" panose="02000503000000020004" pitchFamily="50" charset="0"/>
                <a:cs typeface="Inter" panose="02000503000000020004" pitchFamily="50" charset="0"/>
              </a:rPr>
              <a:t>Технологии:</a:t>
            </a:r>
          </a:p>
          <a:p>
            <a:pPr algn="r"/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 Inter Medium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algn="r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 Inter Medium"/>
                <a:ea typeface="Inter" panose="02000503000000020004" pitchFamily="50" charset="0"/>
                <a:cs typeface="Inter" panose="02000503000000020004" pitchFamily="50" charset="0"/>
              </a:rPr>
              <a:t>С4) ИИ В ЭКОНОМИКЕ И СОЦИАЛЬНОЙ СФЕРЕ</a:t>
            </a:r>
          </a:p>
          <a:p>
            <a:pPr algn="r"/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 Inter Medium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algn="r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 Inter Medium"/>
                <a:ea typeface="Inter" panose="02000503000000020004" pitchFamily="50" charset="0"/>
                <a:cs typeface="Inter" panose="02000503000000020004" pitchFamily="50" charset="0"/>
              </a:rPr>
              <a:t>С5) ТЕХНОЛОГИИ СОЗДАНИЯ ОТЕЧЕСТВЕННЫХ СРЕДСТВ ПРОИЗВОДСТВА И НАУЧНОГО ПРИБОРОСТРОЕНИЯ</a:t>
            </a:r>
          </a:p>
          <a:p>
            <a:pPr algn="r"/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 Inter Medium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algn="r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 Inter Medium"/>
                <a:ea typeface="Inter" panose="02000503000000020004" pitchFamily="50" charset="0"/>
                <a:cs typeface="Inter" panose="02000503000000020004" pitchFamily="50" charset="0"/>
              </a:rPr>
              <a:t>П5) ИНТЕЛЛЕКТУАЛЬНЫЕ ТРАНСПОРТНЫЕ И ТЕЛЕКОММУНИКАЦИОННЫЕ СИСТЕМЫ, ВКЛЮЧАЯ АВТОНОМНЫЕ ТРАНСПОРТНЫЕ СРЕДСТВА</a:t>
            </a:r>
          </a:p>
          <a:p>
            <a:pPr algn="r"/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 Inter Medium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algn="r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 Inter Medium"/>
                <a:ea typeface="Inter" panose="02000503000000020004" pitchFamily="50" charset="0"/>
                <a:cs typeface="Inter" panose="02000503000000020004" pitchFamily="50" charset="0"/>
              </a:rPr>
              <a:t>К14) ТРАНСПОРТНЫЕ ТЕХНОЛОГИИ, БЕСПИЛОТНЫЕ СИСТЕМЫ, АВТОНОМНЫЕ СИСТЕМЫ</a:t>
            </a:r>
          </a:p>
          <a:p>
            <a:pPr algn="r"/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 Inter Medium"/>
              <a:ea typeface="Inter" panose="02000503000000020004" pitchFamily="50" charset="0"/>
              <a:cs typeface="Inter" panose="02000503000000020004" pitchFamily="50" charset="0"/>
            </a:endParaRPr>
          </a:p>
          <a:p>
            <a:pPr algn="r"/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 Inter Medium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911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>
            <a:extLst>
              <a:ext uri="{FF2B5EF4-FFF2-40B4-BE49-F238E27FC236}">
                <a16:creationId xmlns:a16="http://schemas.microsoft.com/office/drawing/2014/main" id="{0C28AFD9-EAC4-CC42-7A99-FDB89135950D}"/>
              </a:ext>
            </a:extLst>
          </p:cNvPr>
          <p:cNvSpPr txBox="1"/>
          <p:nvPr/>
        </p:nvSpPr>
        <p:spPr>
          <a:xfrm>
            <a:off x="365061" y="980728"/>
            <a:ext cx="4970419" cy="315942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 defTabSz="554492" rtl="0">
              <a:spcBef>
                <a:spcPts val="64"/>
              </a:spcBef>
              <a:buClrTx/>
              <a:tabLst>
                <a:tab pos="6054361" algn="l"/>
              </a:tabLst>
            </a:pPr>
            <a:r>
              <a:rPr lang="ru-RU" sz="2000" b="1" kern="1200" cap="all" dirty="0">
                <a:solidFill>
                  <a:prstClr val="black"/>
                </a:solidFill>
                <a:latin typeface="Gilroy"/>
                <a:ea typeface="+mn-ea"/>
                <a:cs typeface="Trebuchet MS"/>
              </a:rPr>
              <a:t>Кому и для чего хотим продавать?</a:t>
            </a:r>
            <a:endParaRPr sz="2000" kern="1200" cap="all" dirty="0">
              <a:solidFill>
                <a:prstClr val="black"/>
              </a:solidFill>
              <a:latin typeface="Gilroy"/>
              <a:ea typeface="+mn-ea"/>
              <a:cs typeface="Trebuchet MS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3035EA5-CF0C-77EB-93BD-1F7CDD4EA0C3}"/>
              </a:ext>
            </a:extLst>
          </p:cNvPr>
          <p:cNvSpPr txBox="1">
            <a:spLocks/>
          </p:cNvSpPr>
          <p:nvPr/>
        </p:nvSpPr>
        <p:spPr>
          <a:xfrm>
            <a:off x="223849" y="332656"/>
            <a:ext cx="8472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600" b="1">
                <a:solidFill>
                  <a:srgbClr val="9D00FF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dirty="0"/>
              <a:t>ЦЕЛЕВАЯ АУДИТОРИЯ</a:t>
            </a:r>
          </a:p>
        </p:txBody>
      </p:sp>
      <p:pic>
        <p:nvPicPr>
          <p:cNvPr id="6" name="Рисунок 5" descr="Изображение выглядит как Масштабная модель, желтый, земл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0C9387D-F821-1CEC-C83A-46693E99D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3" t="-1" r="4575" b="-620"/>
          <a:stretch/>
        </p:blipFill>
        <p:spPr>
          <a:xfrm>
            <a:off x="6337300" y="1423670"/>
            <a:ext cx="4851400" cy="4380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427881-0B4B-1091-90D0-667B7753186A}"/>
              </a:ext>
            </a:extLst>
          </p:cNvPr>
          <p:cNvSpPr txBox="1"/>
          <p:nvPr/>
        </p:nvSpPr>
        <p:spPr>
          <a:xfrm>
            <a:off x="226198" y="1423670"/>
            <a:ext cx="595069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B2B + B2G</a:t>
            </a:r>
          </a:p>
          <a:p>
            <a:endParaRPr lang="en-US" sz="2400" b="1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r>
              <a:rPr lang="ru-RU" sz="24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Стейкхолдеры – компании, которые:</a:t>
            </a:r>
          </a:p>
          <a:p>
            <a:endParaRPr lang="ru-RU" sz="2400" b="1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 marL="457200" indent="-457200">
              <a:buAutoNum type="arabicParenR"/>
            </a:pP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Производят НПА</a:t>
            </a:r>
          </a:p>
          <a:p>
            <a:pPr marL="457200" indent="-457200">
              <a:buAutoNum type="arabicParenR"/>
            </a:pP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Занимаются проверкой качества подводных сооружений</a:t>
            </a:r>
          </a:p>
          <a:p>
            <a:pPr marL="457200" indent="-457200">
              <a:buAutoNum type="arabicParenR"/>
            </a:pP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Занимаются аквакультурным промыслом</a:t>
            </a:r>
          </a:p>
          <a:p>
            <a:pPr marL="457200" indent="-457200">
              <a:buAutoNum type="arabicParenR"/>
            </a:pPr>
            <a:r>
              <a:rPr lang="ru-RU" sz="24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Занимаются добычей нефти и газа</a:t>
            </a:r>
          </a:p>
          <a:p>
            <a:endParaRPr lang="ru-RU" sz="24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078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111331-7160-BEBE-55D1-CF95CE913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BB30433-2927-4A32-8007-0182B9EF8F90}"/>
              </a:ext>
            </a:extLst>
          </p:cNvPr>
          <p:cNvGrpSpPr/>
          <p:nvPr/>
        </p:nvGrpSpPr>
        <p:grpSpPr>
          <a:xfrm>
            <a:off x="0" y="-19610"/>
            <a:ext cx="12186795" cy="1332000"/>
            <a:chOff x="0" y="-19610"/>
            <a:chExt cx="12186795" cy="1332000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C080A984-DD70-1B9A-41E0-51B590958E1D}"/>
                </a:ext>
              </a:extLst>
            </p:cNvPr>
            <p:cNvSpPr/>
            <p:nvPr/>
          </p:nvSpPr>
          <p:spPr>
            <a:xfrm>
              <a:off x="0" y="-19610"/>
              <a:ext cx="7879406" cy="1332000"/>
            </a:xfrm>
            <a:prstGeom prst="rect">
              <a:avLst/>
            </a:prstGeom>
            <a:solidFill>
              <a:srgbClr val="8D00F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201A4AE-248F-70B3-5050-E847F90D33F8}"/>
                </a:ext>
              </a:extLst>
            </p:cNvPr>
            <p:cNvSpPr/>
            <p:nvPr/>
          </p:nvSpPr>
          <p:spPr>
            <a:xfrm>
              <a:off x="7879405" y="-19610"/>
              <a:ext cx="4307390" cy="1332000"/>
            </a:xfrm>
            <a:prstGeom prst="rect">
              <a:avLst/>
            </a:prstGeom>
            <a:solidFill>
              <a:srgbClr val="FE4F4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E99059A0-8B67-46AF-804B-C7CAB1EE1FA5}"/>
                </a:ext>
              </a:extLst>
            </p:cNvPr>
            <p:cNvGrpSpPr/>
            <p:nvPr/>
          </p:nvGrpSpPr>
          <p:grpSpPr>
            <a:xfrm>
              <a:off x="8153025" y="338826"/>
              <a:ext cx="3814623" cy="686592"/>
              <a:chOff x="8153025" y="338826"/>
              <a:chExt cx="3814623" cy="686592"/>
            </a:xfrm>
          </p:grpSpPr>
          <p:pic>
            <p:nvPicPr>
              <p:cNvPr id="16" name="Рисунок 15">
                <a:extLst>
                  <a:ext uri="{FF2B5EF4-FFF2-40B4-BE49-F238E27FC236}">
                    <a16:creationId xmlns:a16="http://schemas.microsoft.com/office/drawing/2014/main" id="{78A27396-1FFF-DB21-6BBD-975CE9DFCD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91946" y="338826"/>
                <a:ext cx="938531" cy="625198"/>
              </a:xfrm>
              <a:prstGeom prst="rect">
                <a:avLst/>
              </a:prstGeom>
            </p:spPr>
          </p:pic>
          <p:pic>
            <p:nvPicPr>
              <p:cNvPr id="15" name="Рисунок 14">
                <a:extLst>
                  <a:ext uri="{FF2B5EF4-FFF2-40B4-BE49-F238E27FC236}">
                    <a16:creationId xmlns:a16="http://schemas.microsoft.com/office/drawing/2014/main" id="{D91DC761-6613-A39F-F264-8B3859B4A6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402" r="51413"/>
              <a:stretch>
                <a:fillRect/>
              </a:stretch>
            </p:blipFill>
            <p:spPr bwMode="auto">
              <a:xfrm>
                <a:off x="10593752" y="338827"/>
                <a:ext cx="1373896" cy="625197"/>
              </a:xfrm>
              <a:prstGeom prst="rect">
                <a:avLst/>
              </a:prstGeom>
            </p:spPr>
          </p:pic>
          <p:pic>
            <p:nvPicPr>
              <p:cNvPr id="17" name="Рисунок 16" descr="Изображение выглядит как текст, логотип, символ, Шрифт&#10;&#10;Содержимое, созданное искусственным интеллектом, может быть неверным.">
                <a:extLst>
                  <a:ext uri="{FF2B5EF4-FFF2-40B4-BE49-F238E27FC236}">
                    <a16:creationId xmlns:a16="http://schemas.microsoft.com/office/drawing/2014/main" id="{C2C8A970-C040-47A2-83B5-FDF68D2CE0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3025" y="374712"/>
                <a:ext cx="611420" cy="553427"/>
              </a:xfrm>
              <a:prstGeom prst="rect">
                <a:avLst/>
              </a:prstGeom>
            </p:spPr>
          </p:pic>
          <p:pic>
            <p:nvPicPr>
              <p:cNvPr id="18" name="Рисунок 17" descr="Изображение выглядит как Шрифт, логотип, Графика, символ&#10;&#10;Содержимое, созданное искусственным интеллектом, может быть неверным.">
                <a:extLst>
                  <a:ext uri="{FF2B5EF4-FFF2-40B4-BE49-F238E27FC236}">
                    <a16:creationId xmlns:a16="http://schemas.microsoft.com/office/drawing/2014/main" id="{FF5C44DC-7167-4185-AA5A-54CEA996BC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393" b="14393"/>
              <a:stretch/>
            </p:blipFill>
            <p:spPr>
              <a:xfrm>
                <a:off x="9738371" y="374712"/>
                <a:ext cx="913744" cy="650706"/>
              </a:xfrm>
              <a:prstGeom prst="rect">
                <a:avLst/>
              </a:prstGeom>
            </p:spPr>
          </p:pic>
        </p:grp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9DD7FB0F-D046-79A3-F2F8-733427115BB5}"/>
              </a:ext>
            </a:extLst>
          </p:cNvPr>
          <p:cNvGrpSpPr/>
          <p:nvPr/>
        </p:nvGrpSpPr>
        <p:grpSpPr>
          <a:xfrm>
            <a:off x="0" y="6255100"/>
            <a:ext cx="12186794" cy="606969"/>
            <a:chOff x="0" y="6255100"/>
            <a:chExt cx="12186794" cy="606969"/>
          </a:xfrm>
        </p:grpSpPr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D15DB61F-9906-9413-EB00-D18114D44251}"/>
                </a:ext>
              </a:extLst>
            </p:cNvPr>
            <p:cNvSpPr/>
            <p:nvPr/>
          </p:nvSpPr>
          <p:spPr>
            <a:xfrm>
              <a:off x="0" y="6255100"/>
              <a:ext cx="3787426" cy="606969"/>
            </a:xfrm>
            <a:prstGeom prst="rect">
              <a:avLst/>
            </a:prstGeom>
            <a:solidFill>
              <a:srgbClr val="FE4F4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7DB1F13F-4833-D047-69AF-BDC5CF5CE189}"/>
                </a:ext>
              </a:extLst>
            </p:cNvPr>
            <p:cNvSpPr/>
            <p:nvPr/>
          </p:nvSpPr>
          <p:spPr>
            <a:xfrm>
              <a:off x="3787965" y="6255100"/>
              <a:ext cx="1682329" cy="606969"/>
            </a:xfrm>
            <a:prstGeom prst="rect">
              <a:avLst/>
            </a:prstGeom>
            <a:solidFill>
              <a:srgbClr val="8D00F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19899C8D-5537-5F5D-85FE-4F5DDAB23421}"/>
                </a:ext>
              </a:extLst>
            </p:cNvPr>
            <p:cNvSpPr/>
            <p:nvPr/>
          </p:nvSpPr>
          <p:spPr>
            <a:xfrm>
              <a:off x="5469474" y="6255100"/>
              <a:ext cx="1682329" cy="606969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54DA59FC-1F00-9D61-AB77-CD4E4B9DC8C4}"/>
                </a:ext>
              </a:extLst>
            </p:cNvPr>
            <p:cNvSpPr/>
            <p:nvPr/>
          </p:nvSpPr>
          <p:spPr>
            <a:xfrm>
              <a:off x="7144445" y="6255100"/>
              <a:ext cx="1682329" cy="606969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28C55234-AB8A-4F23-C92E-C661ED71532C}"/>
                </a:ext>
              </a:extLst>
            </p:cNvPr>
            <p:cNvSpPr/>
            <p:nvPr/>
          </p:nvSpPr>
          <p:spPr>
            <a:xfrm>
              <a:off x="8827313" y="6255100"/>
              <a:ext cx="1682329" cy="606969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CF4EFB5D-573A-70CA-48A8-0B9F2BB7A9B8}"/>
                </a:ext>
              </a:extLst>
            </p:cNvPr>
            <p:cNvSpPr/>
            <p:nvPr/>
          </p:nvSpPr>
          <p:spPr>
            <a:xfrm>
              <a:off x="10504465" y="6255100"/>
              <a:ext cx="1682329" cy="606969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4" name="object 5">
            <a:extLst>
              <a:ext uri="{FF2B5EF4-FFF2-40B4-BE49-F238E27FC236}">
                <a16:creationId xmlns:a16="http://schemas.microsoft.com/office/drawing/2014/main" id="{350C7402-C2C3-D542-E6FF-40F874FDCF05}"/>
              </a:ext>
            </a:extLst>
          </p:cNvPr>
          <p:cNvSpPr txBox="1">
            <a:spLocks/>
          </p:cNvSpPr>
          <p:nvPr/>
        </p:nvSpPr>
        <p:spPr>
          <a:xfrm>
            <a:off x="223853" y="322928"/>
            <a:ext cx="25874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600" b="1">
                <a:solidFill>
                  <a:srgbClr val="9D00FF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dirty="0">
                <a:solidFill>
                  <a:schemeClr val="bg1"/>
                </a:solidFill>
              </a:rPr>
              <a:t>ПРОБЛЕМА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CA6731-3F9D-140B-367C-4924D65B33D1}"/>
              </a:ext>
            </a:extLst>
          </p:cNvPr>
          <p:cNvSpPr txBox="1"/>
          <p:nvPr/>
        </p:nvSpPr>
        <p:spPr>
          <a:xfrm>
            <a:off x="5295900" y="1419740"/>
            <a:ext cx="667174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Проблема</a:t>
            </a:r>
            <a:r>
              <a:rPr lang="ru-RU" sz="28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: отсутствие налаженного производства модулей с продвинутым компьютерным зрением для АНПА и ТНПА.</a:t>
            </a:r>
            <a:endParaRPr lang="en-US" sz="28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endParaRPr lang="en-US" sz="28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r>
              <a:rPr lang="ru-RU" sz="28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Признаки</a:t>
            </a:r>
            <a:r>
              <a:rPr lang="ru-RU" sz="28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: В России системы с подводными камерами и системами визуализации представлены аппаратами подводного видеонаблюдения и камерами для рыбалки.</a:t>
            </a:r>
          </a:p>
          <a:p>
            <a:endParaRPr lang="ru-RU" sz="28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  <p:pic>
        <p:nvPicPr>
          <p:cNvPr id="9" name="Рисунок 8" descr="Изображение выглядит как спорт, дайвинг, Оборудование для дайвинга, Инструктор по дайвингу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84DFD34-8EF5-1F3E-5D8D-D36C810C4E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3" r="14970"/>
          <a:stretch/>
        </p:blipFill>
        <p:spPr>
          <a:xfrm>
            <a:off x="468030" y="1568121"/>
            <a:ext cx="4608724" cy="44312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1963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2553C1-0578-3083-1A06-C3879B95D295}"/>
              </a:ext>
            </a:extLst>
          </p:cNvPr>
          <p:cNvSpPr txBox="1"/>
          <p:nvPr/>
        </p:nvSpPr>
        <p:spPr>
          <a:xfrm>
            <a:off x="-8794" y="717786"/>
            <a:ext cx="12200794" cy="732848"/>
          </a:xfrm>
          <a:prstGeom prst="rect">
            <a:avLst/>
          </a:prstGeom>
          <a:solidFill>
            <a:srgbClr val="FC5247"/>
          </a:solidFill>
        </p:spPr>
        <p:txBody>
          <a:bodyPr wrap="square" lIns="360000" tIns="180000" rIns="360000" bIns="180000" rtlCol="0" anchor="ctr" anchorCtr="0">
            <a:spAutoFit/>
          </a:bodyPr>
          <a:lstStyle/>
          <a:p>
            <a:pPr marL="182563"/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A540FF-AE6E-6D79-3266-DBB95FB6B0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34"/>
          <a:stretch/>
        </p:blipFill>
        <p:spPr>
          <a:xfrm>
            <a:off x="1858788" y="-11471"/>
            <a:ext cx="5501309" cy="729257"/>
          </a:xfrm>
          <a:prstGeom prst="rect">
            <a:avLst/>
          </a:prstGeom>
          <a:ln>
            <a:noFill/>
          </a:ln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E4DC43F9-9B6C-4062-B940-64DDF74D98EA}"/>
              </a:ext>
            </a:extLst>
          </p:cNvPr>
          <p:cNvSpPr/>
          <p:nvPr/>
        </p:nvSpPr>
        <p:spPr>
          <a:xfrm>
            <a:off x="7359959" y="-15188"/>
            <a:ext cx="2174378" cy="732974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04214AA-838C-30B3-66E4-C08FA8B666A8}"/>
              </a:ext>
            </a:extLst>
          </p:cNvPr>
          <p:cNvSpPr/>
          <p:nvPr/>
        </p:nvSpPr>
        <p:spPr>
          <a:xfrm>
            <a:off x="0" y="-11471"/>
            <a:ext cx="2174378" cy="73379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Изображение выглядит как текст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82FFBC3C-A886-FEC8-456A-C888636D6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79" y="100591"/>
            <a:ext cx="591735" cy="53374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D847BA-AEB7-F7A0-7D3C-CECFC884B1AE}"/>
              </a:ext>
            </a:extLst>
          </p:cNvPr>
          <p:cNvSpPr/>
          <p:nvPr/>
        </p:nvSpPr>
        <p:spPr>
          <a:xfrm>
            <a:off x="9534337" y="-15601"/>
            <a:ext cx="2657663" cy="733799"/>
          </a:xfrm>
          <a:prstGeom prst="rect">
            <a:avLst/>
          </a:prstGeom>
          <a:solidFill>
            <a:srgbClr val="FC52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Изображение выглядит как Графика, Шрифт, логотип, красный&#10;&#10;Автоматически созданное описание">
            <a:extLst>
              <a:ext uri="{FF2B5EF4-FFF2-40B4-BE49-F238E27FC236}">
                <a16:creationId xmlns:a16="http://schemas.microsoft.com/office/drawing/2014/main" id="{85255B13-648C-E48E-8529-018FD0CA24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2"/>
          <a:stretch/>
        </p:blipFill>
        <p:spPr>
          <a:xfrm>
            <a:off x="9718765" y="0"/>
            <a:ext cx="2288805" cy="1444315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8DCA08E6-8D92-4390-88EE-CD513A7DB3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402" r="51976"/>
          <a:stretch>
            <a:fillRect/>
          </a:stretch>
        </p:blipFill>
        <p:spPr bwMode="auto">
          <a:xfrm>
            <a:off x="7837760" y="70111"/>
            <a:ext cx="1238413" cy="576997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E068B821-1878-876F-1C49-3393B306C858}"/>
              </a:ext>
            </a:extLst>
          </p:cNvPr>
          <p:cNvSpPr txBox="1">
            <a:spLocks/>
          </p:cNvSpPr>
          <p:nvPr/>
        </p:nvSpPr>
        <p:spPr>
          <a:xfrm>
            <a:off x="228408" y="758936"/>
            <a:ext cx="8472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600" b="1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dirty="0"/>
              <a:t>РЕШЕНИЕ</a:t>
            </a:r>
          </a:p>
        </p:txBody>
      </p:sp>
      <p:sp>
        <p:nvSpPr>
          <p:cNvPr id="8" name="Google Shape;118;p17">
            <a:extLst>
              <a:ext uri="{FF2B5EF4-FFF2-40B4-BE49-F238E27FC236}">
                <a16:creationId xmlns:a16="http://schemas.microsoft.com/office/drawing/2014/main" id="{0E188A4D-FCF5-7CEC-55E3-4A87087A553B}"/>
              </a:ext>
            </a:extLst>
          </p:cNvPr>
          <p:cNvSpPr txBox="1"/>
          <p:nvPr/>
        </p:nvSpPr>
        <p:spPr>
          <a:xfrm>
            <a:off x="-10894748" y="351298"/>
            <a:ext cx="10870433" cy="285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750" tIns="77750" rIns="77750" bIns="77750" anchor="t" anchorCtr="0">
            <a:spAutoFit/>
          </a:bodyPr>
          <a:lstStyle/>
          <a:p>
            <a:pPr marL="457200" lvl="0" indent="-317500" algn="l" rtl="0">
              <a:spcAft>
                <a:spcPts val="1800"/>
              </a:spcAft>
              <a:buClr>
                <a:srgbClr val="9D00FF"/>
              </a:buClr>
              <a:buSzPts val="1400"/>
              <a:buFont typeface="Raleway"/>
              <a:buChar char="●"/>
            </a:pPr>
            <a:r>
              <a:rPr lang="ru" i="1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Какая технология будет использоваться для разработки продукта</a:t>
            </a:r>
            <a:endParaRPr i="1" dirty="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Aft>
                <a:spcPts val="1800"/>
              </a:spcAft>
              <a:buClr>
                <a:srgbClr val="9D00FF"/>
              </a:buClr>
              <a:buSzPts val="1400"/>
              <a:buFont typeface="Raleway"/>
              <a:buChar char="●"/>
            </a:pPr>
            <a:r>
              <a:rPr lang="ru" i="1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Основное свойство/характеристика продукта, которая решает проблему потребителя</a:t>
            </a:r>
            <a:endParaRPr i="1" dirty="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Aft>
                <a:spcPts val="1800"/>
              </a:spcAft>
              <a:buClr>
                <a:srgbClr val="9D00FF"/>
              </a:buClr>
              <a:buSzPts val="1400"/>
              <a:buFont typeface="Raleway"/>
              <a:buChar char="●"/>
            </a:pPr>
            <a:r>
              <a:rPr lang="ru" i="1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Чем ваш продукт по функциям и характеристикам отличается от других?</a:t>
            </a:r>
            <a:endParaRPr i="1" dirty="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Aft>
                <a:spcPts val="1800"/>
              </a:spcAft>
              <a:buClr>
                <a:srgbClr val="9D00FF"/>
              </a:buClr>
              <a:buSzPts val="1400"/>
              <a:buFont typeface="Raleway"/>
              <a:buChar char="●"/>
            </a:pPr>
            <a:r>
              <a:rPr lang="ru" i="1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Дополнительные выгоды, которые потребитель может получить</a:t>
            </a:r>
            <a:endParaRPr sz="1000" i="1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Aft>
                <a:spcPts val="1800"/>
              </a:spcAft>
              <a:buNone/>
            </a:pPr>
            <a:endParaRPr sz="1000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" name="Рисунок 4" descr="Изображение выглядит как цилиндр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10DDA7C-7874-938B-C26F-E4EA2AC3E7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6" b="-176"/>
          <a:stretch/>
        </p:blipFill>
        <p:spPr>
          <a:xfrm>
            <a:off x="-24316" y="1450760"/>
            <a:ext cx="12305215" cy="62286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9C2A87-2C04-6FD7-8C3A-6860C6ACA119}"/>
              </a:ext>
            </a:extLst>
          </p:cNvPr>
          <p:cNvSpPr txBox="1"/>
          <p:nvPr/>
        </p:nvSpPr>
        <p:spPr>
          <a:xfrm>
            <a:off x="253927" y="1642139"/>
            <a:ext cx="524517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FCFFFE"/>
                </a:solidFill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Интегрируемый ПАК с системой компьютерного зрения упростит и удешевит исследование вод, а также поиск объектов на дне благодаря интеллектуальной обработке данных с камер и гидролокаторов.</a:t>
            </a:r>
          </a:p>
        </p:txBody>
      </p:sp>
    </p:spTree>
    <p:extLst>
      <p:ext uri="{BB962C8B-B14F-4D97-AF65-F5344CB8AC3E}">
        <p14:creationId xmlns:p14="http://schemas.microsoft.com/office/powerpoint/2010/main" val="1645563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9022C541-346B-901E-3B01-7CBD630351FE}"/>
              </a:ext>
            </a:extLst>
          </p:cNvPr>
          <p:cNvSpPr txBox="1">
            <a:spLocks/>
          </p:cNvSpPr>
          <p:nvPr/>
        </p:nvSpPr>
        <p:spPr>
          <a:xfrm>
            <a:off x="223936" y="759907"/>
            <a:ext cx="8472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600" b="1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dirty="0">
                <a:solidFill>
                  <a:srgbClr val="9D00FF"/>
                </a:solidFill>
              </a:rPr>
              <a:t>ЦЕННОСТНОЕ ПРЕДЛОЖЕНИЕ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8C49026-8DE5-4A4B-A41C-07E3E7FB0446}"/>
              </a:ext>
            </a:extLst>
          </p:cNvPr>
          <p:cNvGrpSpPr/>
          <p:nvPr/>
        </p:nvGrpSpPr>
        <p:grpSpPr>
          <a:xfrm>
            <a:off x="0" y="-1"/>
            <a:ext cx="12192000" cy="743314"/>
            <a:chOff x="0" y="-1"/>
            <a:chExt cx="12192000" cy="743314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9B7E437-9780-DE75-1712-4687E7CC382B}"/>
                </a:ext>
              </a:extLst>
            </p:cNvPr>
            <p:cNvSpPr/>
            <p:nvPr/>
          </p:nvSpPr>
          <p:spPr>
            <a:xfrm>
              <a:off x="0" y="-1"/>
              <a:ext cx="3376397" cy="720000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93167A97-2F4B-E171-981C-AFE5376853B0}"/>
                </a:ext>
              </a:extLst>
            </p:cNvPr>
            <p:cNvSpPr/>
            <p:nvPr/>
          </p:nvSpPr>
          <p:spPr>
            <a:xfrm>
              <a:off x="6735480" y="-1"/>
              <a:ext cx="2882669" cy="720000"/>
            </a:xfrm>
            <a:prstGeom prst="rect">
              <a:avLst/>
            </a:prstGeom>
            <a:solidFill>
              <a:srgbClr val="FE4F4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B23C178E-F2A2-A04E-28CA-E9CB7239C61B}"/>
                </a:ext>
              </a:extLst>
            </p:cNvPr>
            <p:cNvSpPr/>
            <p:nvPr/>
          </p:nvSpPr>
          <p:spPr>
            <a:xfrm>
              <a:off x="9618149" y="-1"/>
              <a:ext cx="2573851" cy="720000"/>
            </a:xfrm>
            <a:prstGeom prst="rect">
              <a:avLst/>
            </a:prstGeom>
            <a:solidFill>
              <a:srgbClr val="8D00F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70121920-0426-BF62-DD83-D88868C3F517}"/>
                </a:ext>
              </a:extLst>
            </p:cNvPr>
            <p:cNvSpPr/>
            <p:nvPr/>
          </p:nvSpPr>
          <p:spPr>
            <a:xfrm>
              <a:off x="5052881" y="-1"/>
              <a:ext cx="1682329" cy="720000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AF00FE14-B88A-267D-7F64-91160BEE5177}"/>
                </a:ext>
              </a:extLst>
            </p:cNvPr>
            <p:cNvSpPr/>
            <p:nvPr/>
          </p:nvSpPr>
          <p:spPr>
            <a:xfrm>
              <a:off x="3376667" y="-1"/>
              <a:ext cx="1682329" cy="720000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EE3593D0-A0B4-4394-90C4-16BB3641DD44}"/>
                </a:ext>
              </a:extLst>
            </p:cNvPr>
            <p:cNvGrpSpPr/>
            <p:nvPr/>
          </p:nvGrpSpPr>
          <p:grpSpPr>
            <a:xfrm>
              <a:off x="8026565" y="56721"/>
              <a:ext cx="3814623" cy="686592"/>
              <a:chOff x="8153025" y="338826"/>
              <a:chExt cx="3814623" cy="686592"/>
            </a:xfrm>
          </p:grpSpPr>
          <p:pic>
            <p:nvPicPr>
              <p:cNvPr id="12" name="Рисунок 11">
                <a:extLst>
                  <a:ext uri="{FF2B5EF4-FFF2-40B4-BE49-F238E27FC236}">
                    <a16:creationId xmlns:a16="http://schemas.microsoft.com/office/drawing/2014/main" id="{7D84D03C-EAEE-49EA-B84D-3A03FF15B2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91946" y="338826"/>
                <a:ext cx="938531" cy="625198"/>
              </a:xfrm>
              <a:prstGeom prst="rect">
                <a:avLst/>
              </a:prstGeom>
            </p:spPr>
          </p:pic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6C189E6F-1CAF-4E06-8C1E-576021A96F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402" r="51413"/>
              <a:stretch>
                <a:fillRect/>
              </a:stretch>
            </p:blipFill>
            <p:spPr bwMode="auto">
              <a:xfrm>
                <a:off x="10593752" y="338827"/>
                <a:ext cx="1373896" cy="625197"/>
              </a:xfrm>
              <a:prstGeom prst="rect">
                <a:avLst/>
              </a:prstGeom>
            </p:spPr>
          </p:pic>
          <p:pic>
            <p:nvPicPr>
              <p:cNvPr id="17" name="Рисунок 16" descr="Изображение выглядит как текст, логотип, символ, Шрифт&#10;&#10;Содержимое, созданное искусственным интеллектом, может быть неверным.">
                <a:extLst>
                  <a:ext uri="{FF2B5EF4-FFF2-40B4-BE49-F238E27FC236}">
                    <a16:creationId xmlns:a16="http://schemas.microsoft.com/office/drawing/2014/main" id="{E452A809-3A91-4FC9-BFE2-0DF986EEA1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3025" y="374712"/>
                <a:ext cx="611420" cy="553427"/>
              </a:xfrm>
              <a:prstGeom prst="rect">
                <a:avLst/>
              </a:prstGeom>
            </p:spPr>
          </p:pic>
          <p:pic>
            <p:nvPicPr>
              <p:cNvPr id="20" name="Рисунок 19" descr="Изображение выглядит как Шрифт, логотип, Графика, символ&#10;&#10;Содержимое, созданное искусственным интеллектом, может быть неверным.">
                <a:extLst>
                  <a:ext uri="{FF2B5EF4-FFF2-40B4-BE49-F238E27FC236}">
                    <a16:creationId xmlns:a16="http://schemas.microsoft.com/office/drawing/2014/main" id="{A7920608-F44A-41D2-B142-195A4C1122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393" b="14393"/>
              <a:stretch/>
            </p:blipFill>
            <p:spPr>
              <a:xfrm>
                <a:off x="9738371" y="374712"/>
                <a:ext cx="913744" cy="650706"/>
              </a:xfrm>
              <a:prstGeom prst="rect">
                <a:avLst/>
              </a:prstGeom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3D34DDE-C1FA-E4D8-F7C4-B6FF75AD9F46}"/>
              </a:ext>
            </a:extLst>
          </p:cNvPr>
          <p:cNvSpPr txBox="1"/>
          <p:nvPr/>
        </p:nvSpPr>
        <p:spPr>
          <a:xfrm>
            <a:off x="6354664" y="1420746"/>
            <a:ext cx="5613400" cy="5219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Компьютерное зрение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Искусственный интеллект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Отечественное производство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Легкая интеграция с существующими решениями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Гибкая настройка устройства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Поддержка автономности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5B57D3-D543-FC28-0FB9-6ED29F8677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70" y="1879600"/>
            <a:ext cx="5743853" cy="410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7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CB21BAB0-CC23-05EF-2118-7E06E5F45E62}"/>
              </a:ext>
            </a:extLst>
          </p:cNvPr>
          <p:cNvSpPr txBox="1">
            <a:spLocks/>
          </p:cNvSpPr>
          <p:nvPr/>
        </p:nvSpPr>
        <p:spPr>
          <a:xfrm>
            <a:off x="276305" y="171167"/>
            <a:ext cx="8472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600" b="1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dirty="0">
                <a:solidFill>
                  <a:srgbClr val="9D00FF"/>
                </a:solidFill>
              </a:rPr>
              <a:t>АНАЛИЗ РЫНКА И КОНКУРЕНТОВ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23B7C-9DC8-D6B9-2071-B46B292BC596}"/>
              </a:ext>
            </a:extLst>
          </p:cNvPr>
          <p:cNvSpPr txBox="1"/>
          <p:nvPr/>
        </p:nvSpPr>
        <p:spPr>
          <a:xfrm>
            <a:off x="360040" y="1578539"/>
            <a:ext cx="1182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tabLst>
                <a:tab pos="810260" algn="l"/>
              </a:tabLst>
            </a:pPr>
            <a:r>
              <a:rPr kumimoji="0" lang="ru-RU" sz="1800" b="0" i="0" u="none" strike="noStrike" kern="1200" cap="none" spc="-2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Gilroy"/>
                <a:ea typeface="+mn-ea"/>
                <a:cs typeface="Trebuchet MS"/>
              </a:rPr>
              <a:t>Текст</a:t>
            </a:r>
            <a:endParaRPr lang="ru-RU" sz="1800" b="0" i="0" u="none" strike="noStrike" kern="1200" cap="none" spc="-2" dirty="0">
              <a:solidFill>
                <a:srgbClr val="333333"/>
              </a:solidFill>
              <a:latin typeface="+mn-lt"/>
              <a:ea typeface="+mn-ea"/>
              <a:cs typeface="Trebuchet M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FBF3984-6A96-1415-BA21-F8E48FD3283A}"/>
              </a:ext>
            </a:extLst>
          </p:cNvPr>
          <p:cNvSpPr txBox="1"/>
          <p:nvPr/>
        </p:nvSpPr>
        <p:spPr>
          <a:xfrm>
            <a:off x="2032617" y="1900637"/>
            <a:ext cx="41888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Мировой рынок НПА: 9</a:t>
            </a:r>
            <a:r>
              <a:rPr lang="en-US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  <a:r>
              <a:rPr lang="ru-RU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25</a:t>
            </a:r>
            <a:r>
              <a:rPr lang="en-US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0.000.000$</a:t>
            </a:r>
            <a:endParaRPr lang="ru-RU" sz="2000" dirty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24002" y="116632"/>
            <a:ext cx="4499991" cy="7780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240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8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A26E001D-AB2B-8E0B-F989-4A9172871487}"/>
              </a:ext>
            </a:extLst>
          </p:cNvPr>
          <p:cNvGrpSpPr/>
          <p:nvPr/>
        </p:nvGrpSpPr>
        <p:grpSpPr>
          <a:xfrm>
            <a:off x="-2302493" y="1062840"/>
            <a:ext cx="4569184" cy="5398951"/>
            <a:chOff x="-2302493" y="1062840"/>
            <a:chExt cx="4569184" cy="5398951"/>
          </a:xfrm>
        </p:grpSpPr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DFBEC15F-DA85-2732-48EC-5FDB44C4ABF0}"/>
                </a:ext>
              </a:extLst>
            </p:cNvPr>
            <p:cNvSpPr/>
            <p:nvPr/>
          </p:nvSpPr>
          <p:spPr>
            <a:xfrm>
              <a:off x="-2302493" y="1062840"/>
              <a:ext cx="4569184" cy="5398951"/>
            </a:xfrm>
            <a:prstGeom prst="ellipse">
              <a:avLst/>
            </a:prstGeom>
            <a:solidFill>
              <a:srgbClr val="D9DAF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FA246160-42F9-BBB6-8276-408085440211}"/>
                </a:ext>
              </a:extLst>
            </p:cNvPr>
            <p:cNvSpPr/>
            <p:nvPr/>
          </p:nvSpPr>
          <p:spPr>
            <a:xfrm>
              <a:off x="-1875145" y="1819599"/>
              <a:ext cx="3721801" cy="4571097"/>
            </a:xfrm>
            <a:prstGeom prst="ellipse">
              <a:avLst/>
            </a:prstGeom>
            <a:solidFill>
              <a:srgbClr val="A0A3E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F97E2E25-84EF-D1A8-9F87-AD58C5420CC4}"/>
                </a:ext>
              </a:extLst>
            </p:cNvPr>
            <p:cNvSpPr/>
            <p:nvPr/>
          </p:nvSpPr>
          <p:spPr>
            <a:xfrm>
              <a:off x="-1527248" y="2566352"/>
              <a:ext cx="2974466" cy="3653224"/>
            </a:xfrm>
            <a:prstGeom prst="ellipse">
              <a:avLst/>
            </a:prstGeom>
            <a:solidFill>
              <a:srgbClr val="8B88F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E89AA1B8-EDFD-4F60-A3C8-30D990F5B7BE}"/>
                </a:ext>
              </a:extLst>
            </p:cNvPr>
            <p:cNvSpPr/>
            <p:nvPr/>
          </p:nvSpPr>
          <p:spPr>
            <a:xfrm>
              <a:off x="-1009615" y="3590495"/>
              <a:ext cx="1990743" cy="2445020"/>
            </a:xfrm>
            <a:prstGeom prst="ellipse">
              <a:avLst/>
            </a:prstGeom>
            <a:solidFill>
              <a:srgbClr val="C0BA4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EA4BF32-6545-DF68-45E4-E58D1D9EED3D}"/>
              </a:ext>
            </a:extLst>
          </p:cNvPr>
          <p:cNvCxnSpPr>
            <a:cxnSpLocks/>
          </p:cNvCxnSpPr>
          <p:nvPr/>
        </p:nvCxnSpPr>
        <p:spPr>
          <a:xfrm flipV="1">
            <a:off x="1236949" y="1578736"/>
            <a:ext cx="301896" cy="41687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94DC6B6-A52A-2D60-5A03-A09D690F45C8}"/>
              </a:ext>
            </a:extLst>
          </p:cNvPr>
          <p:cNvCxnSpPr>
            <a:cxnSpLocks/>
          </p:cNvCxnSpPr>
          <p:nvPr/>
        </p:nvCxnSpPr>
        <p:spPr>
          <a:xfrm>
            <a:off x="1538845" y="1578736"/>
            <a:ext cx="325152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BF36FD9-D378-26FE-41B0-099299150982}"/>
              </a:ext>
            </a:extLst>
          </p:cNvPr>
          <p:cNvCxnSpPr>
            <a:cxnSpLocks/>
          </p:cNvCxnSpPr>
          <p:nvPr/>
        </p:nvCxnSpPr>
        <p:spPr>
          <a:xfrm flipV="1">
            <a:off x="1314266" y="2580651"/>
            <a:ext cx="987459" cy="683156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458D701C-5A0D-43F7-1DFC-E75347697804}"/>
              </a:ext>
            </a:extLst>
          </p:cNvPr>
          <p:cNvCxnSpPr>
            <a:cxnSpLocks/>
          </p:cNvCxnSpPr>
          <p:nvPr/>
        </p:nvCxnSpPr>
        <p:spPr>
          <a:xfrm>
            <a:off x="2301725" y="2581344"/>
            <a:ext cx="2574532" cy="23201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661C39FE-3347-4514-E475-8BB18E2154B4}"/>
              </a:ext>
            </a:extLst>
          </p:cNvPr>
          <p:cNvCxnSpPr>
            <a:cxnSpLocks/>
          </p:cNvCxnSpPr>
          <p:nvPr/>
        </p:nvCxnSpPr>
        <p:spPr>
          <a:xfrm flipV="1">
            <a:off x="1225936" y="3614430"/>
            <a:ext cx="1281298" cy="490718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564E6CF-C6D5-892C-BCA6-89E64606758B}"/>
              </a:ext>
            </a:extLst>
          </p:cNvPr>
          <p:cNvCxnSpPr>
            <a:cxnSpLocks/>
          </p:cNvCxnSpPr>
          <p:nvPr/>
        </p:nvCxnSpPr>
        <p:spPr>
          <a:xfrm>
            <a:off x="2506092" y="3615710"/>
            <a:ext cx="2337665" cy="7082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976BBEB-1016-F29C-D7DD-7F04FC3C296A}"/>
              </a:ext>
            </a:extLst>
          </p:cNvPr>
          <p:cNvCxnSpPr>
            <a:cxnSpLocks/>
          </p:cNvCxnSpPr>
          <p:nvPr/>
        </p:nvCxnSpPr>
        <p:spPr>
          <a:xfrm flipV="1">
            <a:off x="546118" y="4690193"/>
            <a:ext cx="2221839" cy="655284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A1030A9-006C-4DCD-319F-D2B2DE431158}"/>
              </a:ext>
            </a:extLst>
          </p:cNvPr>
          <p:cNvCxnSpPr>
            <a:cxnSpLocks/>
          </p:cNvCxnSpPr>
          <p:nvPr/>
        </p:nvCxnSpPr>
        <p:spPr>
          <a:xfrm>
            <a:off x="2768365" y="4687371"/>
            <a:ext cx="2075392" cy="12262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906B875B-5385-F118-1675-A64958F7736A}"/>
              </a:ext>
            </a:extLst>
          </p:cNvPr>
          <p:cNvSpPr txBox="1"/>
          <p:nvPr/>
        </p:nvSpPr>
        <p:spPr>
          <a:xfrm>
            <a:off x="1225936" y="842713"/>
            <a:ext cx="46955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Мировой рынок судоходства: 120</a:t>
            </a:r>
            <a:r>
              <a:rPr lang="en-US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.</a:t>
            </a:r>
            <a:r>
              <a:rPr lang="ru-RU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00</a:t>
            </a:r>
            <a:r>
              <a:rPr lang="en-US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0.000.000$</a:t>
            </a:r>
            <a:endParaRPr lang="ru-RU" sz="2000" dirty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49395F5-54B3-F34E-9395-97E7FCC35178}"/>
              </a:ext>
            </a:extLst>
          </p:cNvPr>
          <p:cNvSpPr txBox="1"/>
          <p:nvPr/>
        </p:nvSpPr>
        <p:spPr>
          <a:xfrm>
            <a:off x="2418012" y="2882609"/>
            <a:ext cx="41888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Российский рынок НПА: 555.000.</a:t>
            </a:r>
            <a:r>
              <a:rPr lang="en-US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000$</a:t>
            </a:r>
            <a:endParaRPr lang="ru-RU" sz="2000" dirty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3A322B0-F229-1FA6-4FE9-1136A76266D3}"/>
              </a:ext>
            </a:extLst>
          </p:cNvPr>
          <p:cNvSpPr txBox="1"/>
          <p:nvPr/>
        </p:nvSpPr>
        <p:spPr>
          <a:xfrm>
            <a:off x="2440226" y="3925271"/>
            <a:ext cx="41888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10% от рынка АНПА и ТНПА</a:t>
            </a:r>
            <a:endParaRPr lang="en-US" sz="2000" dirty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  <a:p>
            <a:r>
              <a:rPr lang="ru-RU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В России: 55.000.000</a:t>
            </a:r>
            <a:r>
              <a:rPr lang="en-US" sz="20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$</a:t>
            </a:r>
            <a:endParaRPr lang="ru-RU" sz="2000" dirty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C41E916-AD44-78BB-64C2-95D1CC524410}"/>
              </a:ext>
            </a:extLst>
          </p:cNvPr>
          <p:cNvSpPr txBox="1"/>
          <p:nvPr/>
        </p:nvSpPr>
        <p:spPr>
          <a:xfrm>
            <a:off x="6946551" y="811368"/>
            <a:ext cx="4914112" cy="4850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" algn="just">
              <a:lnSpc>
                <a:spcPct val="120000"/>
              </a:lnSpc>
            </a:pPr>
            <a:r>
              <a:rPr lang="ru-RU" sz="28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Рынок: </a:t>
            </a:r>
            <a:r>
              <a:rPr lang="en-US" sz="36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B2B</a:t>
            </a:r>
            <a:r>
              <a:rPr lang="ru-RU" sz="36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, </a:t>
            </a:r>
            <a:r>
              <a:rPr lang="en-US" sz="36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B2G</a:t>
            </a:r>
            <a:endParaRPr lang="en-US" sz="2800" b="1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 marL="10800" algn="just">
              <a:lnSpc>
                <a:spcPct val="120000"/>
              </a:lnSpc>
            </a:pPr>
            <a:r>
              <a:rPr lang="ru-RU" sz="28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Потребители:</a:t>
            </a:r>
          </a:p>
          <a:p>
            <a:pPr marL="468000" indent="-457200" algn="just">
              <a:lnSpc>
                <a:spcPct val="120000"/>
              </a:lnSpc>
              <a:buAutoNum type="arabicParenR"/>
            </a:pPr>
            <a:r>
              <a:rPr lang="ru-RU" sz="28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Нефтегазовая отрасль</a:t>
            </a:r>
          </a:p>
          <a:p>
            <a:pPr marL="468000" indent="-457200" algn="just">
              <a:lnSpc>
                <a:spcPct val="120000"/>
              </a:lnSpc>
              <a:buAutoNum type="arabicParenR"/>
            </a:pPr>
            <a:r>
              <a:rPr lang="ru-RU" sz="28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Аквакультурный промысел</a:t>
            </a:r>
          </a:p>
          <a:p>
            <a:pPr marL="468000" indent="-457200" algn="just">
              <a:lnSpc>
                <a:spcPct val="120000"/>
              </a:lnSpc>
              <a:buAutoNum type="arabicParenR"/>
            </a:pPr>
            <a:r>
              <a:rPr lang="ru-RU" sz="28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Археологическая сфера</a:t>
            </a:r>
            <a:endParaRPr lang="en-US" sz="28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 marL="468000" indent="-457200" algn="just">
              <a:lnSpc>
                <a:spcPct val="120000"/>
              </a:lnSpc>
              <a:buAutoNum type="arabicParenR"/>
            </a:pPr>
            <a:endParaRPr lang="en-US" sz="28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 marL="10800" algn="just">
              <a:lnSpc>
                <a:spcPct val="120000"/>
              </a:lnSpc>
            </a:pPr>
            <a:endParaRPr lang="ru-RU" sz="28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20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111331-7160-BEBE-55D1-CF95CE913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8ED4EF0-BE05-44B4-98DE-12DBF89D6E03}"/>
              </a:ext>
            </a:extLst>
          </p:cNvPr>
          <p:cNvGrpSpPr/>
          <p:nvPr/>
        </p:nvGrpSpPr>
        <p:grpSpPr>
          <a:xfrm>
            <a:off x="0" y="-19610"/>
            <a:ext cx="12186795" cy="1332000"/>
            <a:chOff x="0" y="-19610"/>
            <a:chExt cx="12186795" cy="1332000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201A4AE-248F-70B3-5050-E847F90D33F8}"/>
                </a:ext>
              </a:extLst>
            </p:cNvPr>
            <p:cNvSpPr/>
            <p:nvPr/>
          </p:nvSpPr>
          <p:spPr>
            <a:xfrm>
              <a:off x="7928673" y="-19610"/>
              <a:ext cx="4258122" cy="1332000"/>
            </a:xfrm>
            <a:prstGeom prst="rect">
              <a:avLst/>
            </a:prstGeom>
            <a:solidFill>
              <a:srgbClr val="FE4F4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C080A984-DD70-1B9A-41E0-51B590958E1D}"/>
                </a:ext>
              </a:extLst>
            </p:cNvPr>
            <p:cNvSpPr/>
            <p:nvPr/>
          </p:nvSpPr>
          <p:spPr>
            <a:xfrm>
              <a:off x="0" y="-19610"/>
              <a:ext cx="7928672" cy="1332000"/>
            </a:xfrm>
            <a:prstGeom prst="rect">
              <a:avLst/>
            </a:prstGeom>
            <a:solidFill>
              <a:srgbClr val="8D00F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30F0DD22-4E92-4530-859C-1105B35AA365}"/>
                </a:ext>
              </a:extLst>
            </p:cNvPr>
            <p:cNvGrpSpPr/>
            <p:nvPr/>
          </p:nvGrpSpPr>
          <p:grpSpPr>
            <a:xfrm>
              <a:off x="8153025" y="338826"/>
              <a:ext cx="3814623" cy="686592"/>
              <a:chOff x="8153025" y="338826"/>
              <a:chExt cx="3814623" cy="686592"/>
            </a:xfrm>
          </p:grpSpPr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id="{93D3BEC4-0A06-4CA5-887A-9C82A022C6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91946" y="338826"/>
                <a:ext cx="938531" cy="625198"/>
              </a:xfrm>
              <a:prstGeom prst="rect">
                <a:avLst/>
              </a:prstGeom>
            </p:spPr>
          </p:pic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411649BC-4E9B-4F38-ACAA-042842C822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4402" r="51413"/>
              <a:stretch>
                <a:fillRect/>
              </a:stretch>
            </p:blipFill>
            <p:spPr bwMode="auto">
              <a:xfrm>
                <a:off x="10593752" y="338827"/>
                <a:ext cx="1373896" cy="625197"/>
              </a:xfrm>
              <a:prstGeom prst="rect">
                <a:avLst/>
              </a:prstGeom>
            </p:spPr>
          </p:pic>
          <p:pic>
            <p:nvPicPr>
              <p:cNvPr id="30" name="Рисунок 29" descr="Изображение выглядит как текст, логотип, символ, Шрифт&#10;&#10;Содержимое, созданное искусственным интеллектом, может быть неверным.">
                <a:extLst>
                  <a:ext uri="{FF2B5EF4-FFF2-40B4-BE49-F238E27FC236}">
                    <a16:creationId xmlns:a16="http://schemas.microsoft.com/office/drawing/2014/main" id="{3043E62B-F660-4788-ABED-3D8CE47C09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3025" y="374712"/>
                <a:ext cx="611420" cy="553427"/>
              </a:xfrm>
              <a:prstGeom prst="rect">
                <a:avLst/>
              </a:prstGeom>
            </p:spPr>
          </p:pic>
          <p:pic>
            <p:nvPicPr>
              <p:cNvPr id="31" name="Рисунок 30" descr="Изображение выглядит как Шрифт, логотип, Графика, символ&#10;&#10;Содержимое, созданное искусственным интеллектом, может быть неверным.">
                <a:extLst>
                  <a:ext uri="{FF2B5EF4-FFF2-40B4-BE49-F238E27FC236}">
                    <a16:creationId xmlns:a16="http://schemas.microsoft.com/office/drawing/2014/main" id="{6A3C3777-E88B-42CB-B125-527F887278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393" b="14393"/>
              <a:stretch/>
            </p:blipFill>
            <p:spPr>
              <a:xfrm>
                <a:off x="9738371" y="374712"/>
                <a:ext cx="913744" cy="650706"/>
              </a:xfrm>
              <a:prstGeom prst="rect">
                <a:avLst/>
              </a:prstGeom>
            </p:spPr>
          </p:pic>
        </p:grp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9DD7FB0F-D046-79A3-F2F8-733427115BB5}"/>
              </a:ext>
            </a:extLst>
          </p:cNvPr>
          <p:cNvGrpSpPr/>
          <p:nvPr/>
        </p:nvGrpSpPr>
        <p:grpSpPr>
          <a:xfrm>
            <a:off x="0" y="6255100"/>
            <a:ext cx="12186794" cy="606969"/>
            <a:chOff x="0" y="6255100"/>
            <a:chExt cx="12186794" cy="606969"/>
          </a:xfrm>
        </p:grpSpPr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D15DB61F-9906-9413-EB00-D18114D44251}"/>
                </a:ext>
              </a:extLst>
            </p:cNvPr>
            <p:cNvSpPr/>
            <p:nvPr/>
          </p:nvSpPr>
          <p:spPr>
            <a:xfrm>
              <a:off x="0" y="6255100"/>
              <a:ext cx="3787426" cy="606969"/>
            </a:xfrm>
            <a:prstGeom prst="rect">
              <a:avLst/>
            </a:prstGeom>
            <a:solidFill>
              <a:srgbClr val="FE4F4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7DB1F13F-4833-D047-69AF-BDC5CF5CE189}"/>
                </a:ext>
              </a:extLst>
            </p:cNvPr>
            <p:cNvSpPr/>
            <p:nvPr/>
          </p:nvSpPr>
          <p:spPr>
            <a:xfrm>
              <a:off x="3787965" y="6255100"/>
              <a:ext cx="1682329" cy="606969"/>
            </a:xfrm>
            <a:prstGeom prst="rect">
              <a:avLst/>
            </a:prstGeom>
            <a:solidFill>
              <a:srgbClr val="8D00F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19899C8D-5537-5F5D-85FE-4F5DDAB23421}"/>
                </a:ext>
              </a:extLst>
            </p:cNvPr>
            <p:cNvSpPr/>
            <p:nvPr/>
          </p:nvSpPr>
          <p:spPr>
            <a:xfrm>
              <a:off x="5469474" y="6255100"/>
              <a:ext cx="1682329" cy="606969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54DA59FC-1F00-9D61-AB77-CD4E4B9DC8C4}"/>
                </a:ext>
              </a:extLst>
            </p:cNvPr>
            <p:cNvSpPr/>
            <p:nvPr/>
          </p:nvSpPr>
          <p:spPr>
            <a:xfrm>
              <a:off x="7144445" y="6255100"/>
              <a:ext cx="1682329" cy="606969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28C55234-AB8A-4F23-C92E-C661ED71532C}"/>
                </a:ext>
              </a:extLst>
            </p:cNvPr>
            <p:cNvSpPr/>
            <p:nvPr/>
          </p:nvSpPr>
          <p:spPr>
            <a:xfrm>
              <a:off x="8827313" y="6255100"/>
              <a:ext cx="1682329" cy="606969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CF4EFB5D-573A-70CA-48A8-0B9F2BB7A9B8}"/>
                </a:ext>
              </a:extLst>
            </p:cNvPr>
            <p:cNvSpPr/>
            <p:nvPr/>
          </p:nvSpPr>
          <p:spPr>
            <a:xfrm>
              <a:off x="10504465" y="6255100"/>
              <a:ext cx="1682329" cy="606969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31B3C10-9595-7DFA-7935-4ACF9A63645E}"/>
              </a:ext>
            </a:extLst>
          </p:cNvPr>
          <p:cNvSpPr txBox="1"/>
          <p:nvPr/>
        </p:nvSpPr>
        <p:spPr>
          <a:xfrm>
            <a:off x="8061786" y="1758097"/>
            <a:ext cx="3195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12-13 декабря 2025</a:t>
            </a: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350C7402-C2C3-D542-E6FF-40F874FDCF05}"/>
              </a:ext>
            </a:extLst>
          </p:cNvPr>
          <p:cNvSpPr txBox="1">
            <a:spLocks/>
          </p:cNvSpPr>
          <p:nvPr/>
        </p:nvSpPr>
        <p:spPr>
          <a:xfrm>
            <a:off x="214122" y="322928"/>
            <a:ext cx="8472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3600" b="1">
                <a:solidFill>
                  <a:schemeClr val="bg1"/>
                </a:solidFill>
                <a:latin typeface="AstronC" pitchFamily="82" charset="0"/>
                <a:cs typeface="Calibri Light" panose="020F0302020204030204" pitchFamily="34" charset="0"/>
              </a:defRPr>
            </a:lvl1pPr>
          </a:lstStyle>
          <a:p>
            <a:r>
              <a:rPr lang="ru-RU" dirty="0"/>
              <a:t>БИЗНЕС-МОДЕЛЬ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B41A3FD7-4BAD-A176-A408-56BB87162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3964">
            <a:off x="10112278" y="4641413"/>
            <a:ext cx="1796816" cy="1796816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44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Picture background">
            <a:extLst>
              <a:ext uri="{FF2B5EF4-FFF2-40B4-BE49-F238E27FC236}">
                <a16:creationId xmlns:a16="http://schemas.microsoft.com/office/drawing/2014/main" id="{D8A3FEA8-1188-CA1F-278D-3EACDE79A9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80421" y="307604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024" name="Заголовок 1">
            <a:extLst>
              <a:ext uri="{FF2B5EF4-FFF2-40B4-BE49-F238E27FC236}">
                <a16:creationId xmlns:a16="http://schemas.microsoft.com/office/drawing/2014/main" id="{9A0557F3-A7A4-CE0E-E0E6-2B5217AF1BCB}"/>
              </a:ext>
            </a:extLst>
          </p:cNvPr>
          <p:cNvSpPr txBox="1">
            <a:spLocks/>
          </p:cNvSpPr>
          <p:nvPr/>
        </p:nvSpPr>
        <p:spPr>
          <a:xfrm>
            <a:off x="5768078" y="1401520"/>
            <a:ext cx="5350795" cy="238212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200" dirty="0">
              <a:solidFill>
                <a:srgbClr val="692132"/>
              </a:solidFill>
              <a:latin typeface="Book Antiqua" pitchFamily="18" charset="0"/>
            </a:endParaRPr>
          </a:p>
        </p:txBody>
      </p:sp>
      <p:sp>
        <p:nvSpPr>
          <p:cNvPr id="1025" name="Заголовок 1">
            <a:extLst>
              <a:ext uri="{FF2B5EF4-FFF2-40B4-BE49-F238E27FC236}">
                <a16:creationId xmlns:a16="http://schemas.microsoft.com/office/drawing/2014/main" id="{A8D90C2E-1FD7-04C2-FED2-8D8D6E64BC04}"/>
              </a:ext>
            </a:extLst>
          </p:cNvPr>
          <p:cNvSpPr txBox="1">
            <a:spLocks/>
          </p:cNvSpPr>
          <p:nvPr/>
        </p:nvSpPr>
        <p:spPr>
          <a:xfrm>
            <a:off x="7403881" y="1419741"/>
            <a:ext cx="2584267" cy="170379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200" dirty="0">
              <a:solidFill>
                <a:srgbClr val="20282B"/>
              </a:solidFill>
              <a:latin typeface="Book Antiqua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898780F-B959-1DDB-8FFF-CC34F2B6FE0F}"/>
              </a:ext>
            </a:extLst>
          </p:cNvPr>
          <p:cNvSpPr txBox="1">
            <a:spLocks/>
          </p:cNvSpPr>
          <p:nvPr/>
        </p:nvSpPr>
        <p:spPr>
          <a:xfrm>
            <a:off x="415002" y="1419740"/>
            <a:ext cx="5484595" cy="2062699"/>
          </a:xfrm>
          <a:prstGeom prst="rect">
            <a:avLst/>
          </a:prstGeom>
        </p:spPr>
        <p:txBody>
          <a:bodyPr vert="horz" lIns="121920" tIns="60960" rIns="121920" bIns="60960" rtlCol="0" anchor="t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Производители</a:t>
            </a:r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:</a:t>
            </a:r>
          </a:p>
          <a:p>
            <a:pPr algn="l"/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Поставщики электроники</a:t>
            </a:r>
          </a:p>
          <a:p>
            <a:pPr algn="l"/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Изготовители корпуса</a:t>
            </a:r>
          </a:p>
          <a:p>
            <a:pPr algn="l"/>
            <a:endParaRPr lang="ru-RU" sz="32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 algn="l"/>
            <a:endParaRPr lang="ru-RU" sz="32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 algn="l"/>
            <a:endParaRPr lang="ru-RU" sz="32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 algn="l"/>
            <a:endParaRPr lang="ru-RU" sz="32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4B4878F-7B26-D7FA-AD76-8D89FE0D7DD7}"/>
              </a:ext>
            </a:extLst>
          </p:cNvPr>
          <p:cNvSpPr txBox="1">
            <a:spLocks/>
          </p:cNvSpPr>
          <p:nvPr/>
        </p:nvSpPr>
        <p:spPr>
          <a:xfrm>
            <a:off x="6751709" y="1625946"/>
            <a:ext cx="5000397" cy="2382124"/>
          </a:xfrm>
          <a:prstGeom prst="rect">
            <a:avLst/>
          </a:prstGeom>
        </p:spPr>
        <p:txBody>
          <a:bodyPr vert="horz" lIns="121920" tIns="60960" rIns="121920" bIns="60960" rtlCol="0" anchor="t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200" dirty="0">
              <a:solidFill>
                <a:schemeClr val="accent5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48941503-8492-3294-BC4A-8A666EE1C102}"/>
              </a:ext>
            </a:extLst>
          </p:cNvPr>
          <p:cNvSpPr txBox="1">
            <a:spLocks/>
          </p:cNvSpPr>
          <p:nvPr/>
        </p:nvSpPr>
        <p:spPr>
          <a:xfrm>
            <a:off x="6551843" y="1401522"/>
            <a:ext cx="5000397" cy="2080919"/>
          </a:xfrm>
          <a:prstGeom prst="rect">
            <a:avLst/>
          </a:prstGeom>
        </p:spPr>
        <p:txBody>
          <a:bodyPr vert="horz" lIns="121920" tIns="60960" rIns="121920" bIns="60960" rtlCol="0" anchor="t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Пути получения прибыли</a:t>
            </a:r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:</a:t>
            </a:r>
          </a:p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Прямые продажи</a:t>
            </a:r>
          </a:p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Аренда устройства</a:t>
            </a:r>
          </a:p>
          <a:p>
            <a:pPr marL="457189" indent="-457189" algn="l">
              <a:buFontTx/>
              <a:buChar char="-"/>
            </a:pPr>
            <a:endParaRPr lang="ru-RU" sz="32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 marL="457189" indent="-457189" algn="l">
              <a:buFontTx/>
              <a:buChar char="-"/>
            </a:pPr>
            <a:endParaRPr lang="ru-RU" sz="32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7F73BFB6-F01C-A31B-50AE-F8F10C2804A1}"/>
              </a:ext>
            </a:extLst>
          </p:cNvPr>
          <p:cNvSpPr txBox="1">
            <a:spLocks/>
          </p:cNvSpPr>
          <p:nvPr/>
        </p:nvSpPr>
        <p:spPr>
          <a:xfrm>
            <a:off x="6498376" y="3567081"/>
            <a:ext cx="5053864" cy="2592479"/>
          </a:xfrm>
          <a:prstGeom prst="rect">
            <a:avLst/>
          </a:prstGeom>
        </p:spPr>
        <p:txBody>
          <a:bodyPr vert="horz" lIns="121920" tIns="60960" rIns="121920" bIns="60960" rtlCol="0" anchor="t" anchorCtr="0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Привлечение капитала</a:t>
            </a:r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:</a:t>
            </a:r>
            <a:b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</a:br>
            <a:endParaRPr lang="ru-RU" sz="32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Гранты</a:t>
            </a:r>
          </a:p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Инвестиции</a:t>
            </a:r>
          </a:p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Краудфандинг</a:t>
            </a:r>
          </a:p>
          <a:p>
            <a:pPr marL="457189" indent="-457189" algn="l">
              <a:buFontTx/>
              <a:buChar char="-"/>
            </a:pPr>
            <a:endParaRPr lang="ru-RU" sz="32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2E1213FF-5BA6-771A-67FA-0B8EBB524524}"/>
              </a:ext>
            </a:extLst>
          </p:cNvPr>
          <p:cNvSpPr txBox="1">
            <a:spLocks/>
          </p:cNvSpPr>
          <p:nvPr/>
        </p:nvSpPr>
        <p:spPr>
          <a:xfrm>
            <a:off x="415002" y="3567081"/>
            <a:ext cx="5484596" cy="2592480"/>
          </a:xfrm>
          <a:prstGeom prst="rect">
            <a:avLst/>
          </a:prstGeom>
        </p:spPr>
        <p:txBody>
          <a:bodyPr vert="horz" lIns="121920" tIns="60960" rIns="121920" bIns="60960" rtlCol="0" anchor="t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Потребители:</a:t>
            </a:r>
          </a:p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НИИ</a:t>
            </a:r>
          </a:p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Компании</a:t>
            </a:r>
          </a:p>
          <a:p>
            <a:pPr marL="457189" indent="-457189" algn="l">
              <a:buFont typeface="Arial" panose="020B0604020202020204" pitchFamily="34" charset="0"/>
              <a:buChar char="•"/>
            </a:pPr>
            <a:r>
              <a:rPr lang="ru-RU" sz="3200" dirty="0">
                <a:latin typeface="Inter Medium" panose="02000603000000020004" pitchFamily="50" charset="0"/>
                <a:ea typeface="Inter Medium" panose="02000603000000020004" pitchFamily="50" charset="0"/>
                <a:cs typeface="Inter Medium" panose="02000603000000020004" pitchFamily="50" charset="0"/>
              </a:rPr>
              <a:t>Морфлот РФ</a:t>
            </a:r>
          </a:p>
          <a:p>
            <a:pPr algn="l"/>
            <a:endParaRPr lang="ru-RU" sz="3200" dirty="0">
              <a:latin typeface="Inter Medium" panose="02000603000000020004" pitchFamily="50" charset="0"/>
              <a:ea typeface="Inter Medium" panose="02000603000000020004" pitchFamily="50" charset="0"/>
              <a:cs typeface="Inter Medium" panose="02000603000000020004" pitchFamily="50" charset="0"/>
            </a:endParaRPr>
          </a:p>
        </p:txBody>
      </p:sp>
      <p:pic>
        <p:nvPicPr>
          <p:cNvPr id="2058" name="Picture 10" descr="Picture background">
            <a:extLst>
              <a:ext uri="{FF2B5EF4-FFF2-40B4-BE49-F238E27FC236}">
                <a16:creationId xmlns:a16="http://schemas.microsoft.com/office/drawing/2014/main" id="{75E6C2D7-B711-19FB-08DF-1BE427078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676" y="4142885"/>
            <a:ext cx="2028148" cy="2028148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31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3944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 2013–2022">
  <a:themeElements>
    <a:clrScheme name="Тема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–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8F00FF"/>
      </a:accent1>
      <a:accent2>
        <a:srgbClr val="FD493D"/>
      </a:accent2>
      <a:accent3>
        <a:srgbClr val="FCAF17"/>
      </a:accent3>
      <a:accent4>
        <a:srgbClr val="FBB3C1"/>
      </a:accent4>
      <a:accent5>
        <a:srgbClr val="B5D8E1"/>
      </a:accent5>
      <a:accent6>
        <a:srgbClr val="1B1B1B"/>
      </a:accent6>
      <a:hlink>
        <a:srgbClr val="0563C1"/>
      </a:hlink>
      <a:folHlink>
        <a:srgbClr val="954F72"/>
      </a:folHlink>
    </a:clrScheme>
    <a:fontScheme name="Другая 4">
      <a:majorFont>
        <a:latin typeface="Gilroy-Black"/>
        <a:ea typeface=""/>
        <a:cs typeface=""/>
      </a:majorFont>
      <a:minorFont>
        <a:latin typeface="Gilro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5613</TotalTime>
  <Words>661</Words>
  <Application>Microsoft Office PowerPoint</Application>
  <PresentationFormat>Широкоэкранный</PresentationFormat>
  <Paragraphs>123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31" baseType="lpstr">
      <vt:lpstr> Inter Medium</vt:lpstr>
      <vt:lpstr>Arial</vt:lpstr>
      <vt:lpstr>AstronC</vt:lpstr>
      <vt:lpstr>Book Antiqua</vt:lpstr>
      <vt:lpstr>Calibri</vt:lpstr>
      <vt:lpstr>Calibri Light</vt:lpstr>
      <vt:lpstr>Gilroy</vt:lpstr>
      <vt:lpstr>Inter</vt:lpstr>
      <vt:lpstr>Inter Light</vt:lpstr>
      <vt:lpstr>Inter Medium</vt:lpstr>
      <vt:lpstr>Inter Medium</vt:lpstr>
      <vt:lpstr>Raleway</vt:lpstr>
      <vt:lpstr>Wingdings</vt:lpstr>
      <vt:lpstr>Тема Office</vt:lpstr>
      <vt:lpstr>1_Тема Office 2013–2022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Платформа УниверТехПред</dc:title>
  <dc:creator>Труфанов Станислав Алексеевич</dc:creator>
  <cp:lastModifiedBy>Sheo</cp:lastModifiedBy>
  <cp:revision>841</cp:revision>
  <dcterms:created xsi:type="dcterms:W3CDTF">2022-09-16T20:15:23Z</dcterms:created>
  <dcterms:modified xsi:type="dcterms:W3CDTF">2025-10-27T17:32:57Z</dcterms:modified>
</cp:coreProperties>
</file>