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</p:sldMasterIdLst>
  <p:notesMasterIdLst>
    <p:notesMasterId r:id="rId16"/>
  </p:notesMasterIdLst>
  <p:handoutMasterIdLst>
    <p:handoutMasterId r:id="rId17"/>
  </p:handoutMasterIdLst>
  <p:sldIdLst>
    <p:sldId id="338" r:id="rId5"/>
    <p:sldId id="352" r:id="rId6"/>
    <p:sldId id="347" r:id="rId7"/>
    <p:sldId id="340" r:id="rId8"/>
    <p:sldId id="333" r:id="rId9"/>
    <p:sldId id="353" r:id="rId10"/>
    <p:sldId id="355" r:id="rId11"/>
    <p:sldId id="354" r:id="rId12"/>
    <p:sldId id="265" r:id="rId13"/>
    <p:sldId id="351" r:id="rId14"/>
    <p:sldId id="350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2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507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08916B-8145-4DD4-A4F0-4944307B25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8868C6-14E0-456B-8627-6ED3D5EA25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FFC2EDB-1546-403D-9892-6100F2C5B5A9}" type="datetime1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0B6480-DE26-42CA-B861-D6EFA45FC70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31DDB9B3-0030-40C0-AFA9-FACA7EA513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D5F12C2-4DB0-4437-81E7-A0C89F24AD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292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54DEAA-7907-43B0-A481-284270061EAF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F8442E7-1E35-4707-8504-AE37222ED57D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716827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8442E7-1E35-4707-8504-AE37222ED57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011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8442E7-1E35-4707-8504-AE37222ED57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47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8442E7-1E35-4707-8504-AE37222ED57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041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8442E7-1E35-4707-8504-AE37222ED57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330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8442E7-1E35-4707-8504-AE37222ED57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19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8442E7-1E35-4707-8504-AE37222ED57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340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1190" y="3085764"/>
            <a:ext cx="10993550" cy="333814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30482D-37AD-4C14-ABA6-C7BE78304D81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id="{5688E5B1-4139-AD48-BA45-9CE6A55A1ED0}"/>
              </a:ext>
            </a:extLst>
          </p:cNvPr>
          <p:cNvSpPr/>
          <p:nvPr userDrawn="1"/>
        </p:nvSpPr>
        <p:spPr>
          <a:xfrm>
            <a:off x="109259" y="4564339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20804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81192" y="1890876"/>
            <a:ext cx="11029615" cy="4084474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1D66D6-B7B3-4AAB-A1C5-19CCC158BBBD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C8660979-B6F8-480C-AAC7-48903CC3ECFC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96164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390CC524-3900-1041-BDBF-D0ABD37D8E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24500" cy="6858000"/>
          </a:xfrm>
          <a:custGeom>
            <a:avLst/>
            <a:gdLst>
              <a:gd name="connsiteX0" fmla="*/ 0 w 5524500"/>
              <a:gd name="connsiteY0" fmla="*/ 0 h 6858000"/>
              <a:gd name="connsiteX1" fmla="*/ 5524500 w 5524500"/>
              <a:gd name="connsiteY1" fmla="*/ 0 h 6858000"/>
              <a:gd name="connsiteX2" fmla="*/ 5524500 w 5524500"/>
              <a:gd name="connsiteY2" fmla="*/ 806538 h 6858000"/>
              <a:gd name="connsiteX3" fmla="*/ 4952408 w 5524500"/>
              <a:gd name="connsiteY3" fmla="*/ 806538 h 6858000"/>
              <a:gd name="connsiteX4" fmla="*/ 4952408 w 5524500"/>
              <a:gd name="connsiteY4" fmla="*/ 1187539 h 6858000"/>
              <a:gd name="connsiteX5" fmla="*/ 5524500 w 5524500"/>
              <a:gd name="connsiteY5" fmla="*/ 1187539 h 6858000"/>
              <a:gd name="connsiteX6" fmla="*/ 5524500 w 5524500"/>
              <a:gd name="connsiteY6" fmla="*/ 6858000 h 6858000"/>
              <a:gd name="connsiteX7" fmla="*/ 0 w 55245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24500" h="6858000">
                <a:moveTo>
                  <a:pt x="0" y="0"/>
                </a:moveTo>
                <a:lnTo>
                  <a:pt x="5524500" y="0"/>
                </a:lnTo>
                <a:lnTo>
                  <a:pt x="5524500" y="806538"/>
                </a:lnTo>
                <a:lnTo>
                  <a:pt x="4952408" y="806538"/>
                </a:lnTo>
                <a:lnTo>
                  <a:pt x="4952408" y="1187539"/>
                </a:lnTo>
                <a:lnTo>
                  <a:pt x="5524500" y="1187539"/>
                </a:lnTo>
                <a:lnTo>
                  <a:pt x="55245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223592" y="1890876"/>
            <a:ext cx="5387215" cy="4084474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40EF17-9956-419F-BE58-18C66C2DA055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1D49B377-6CF8-9E4B-8973-3F8057D7DF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592" y="702156"/>
            <a:ext cx="5387215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19" name="Прямоугольник 1">
            <a:extLst>
              <a:ext uri="{FF2B5EF4-FFF2-40B4-BE49-F238E27FC236}">
                <a16:creationId xmlns:a16="http://schemas.microsoft.com/office/drawing/2014/main" id="{E11F091D-EBC7-D743-82DA-0E177FD421D4}"/>
              </a:ext>
            </a:extLst>
          </p:cNvPr>
          <p:cNvSpPr/>
          <p:nvPr userDrawn="1"/>
        </p:nvSpPr>
        <p:spPr>
          <a:xfrm>
            <a:off x="4952408" y="806538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91183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spect="1"/>
          </p:cNvSpPr>
          <p:nvPr/>
        </p:nvSpPr>
        <p:spPr>
          <a:xfrm>
            <a:off x="581191" y="5141974"/>
            <a:ext cx="11029615" cy="125882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06CEF3-DEF7-4813-BA54-85805FF11B00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id="{5DC1E635-F6E7-F248-9B85-120581E81180}"/>
              </a:ext>
            </a:extLst>
          </p:cNvPr>
          <p:cNvSpPr/>
          <p:nvPr userDrawn="1"/>
        </p:nvSpPr>
        <p:spPr>
          <a:xfrm>
            <a:off x="109259" y="5552029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66143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581194" y="1956391"/>
            <a:ext cx="3863216" cy="4467523"/>
          </a:xfrm>
        </p:spPr>
        <p:txBody>
          <a:bodyPr rtlCol="0"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4693599" y="1956391"/>
            <a:ext cx="6917210" cy="4467523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A49F66-789B-43D9-BA5A-8D839A7F6CDE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4C75DA6C-B626-714A-8BBC-6FDDB6BE4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Прямоугольник 1">
            <a:extLst>
              <a:ext uri="{FF2B5EF4-FFF2-40B4-BE49-F238E27FC236}">
                <a16:creationId xmlns:a16="http://schemas.microsoft.com/office/drawing/2014/main" id="{72B4D55A-70C8-E04B-B7E3-3355A1131891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30166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81192" y="2847885"/>
            <a:ext cx="4757482" cy="557784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8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Место для заголовка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581194" y="3523046"/>
            <a:ext cx="4757479" cy="2131499"/>
          </a:xfrm>
        </p:spPr>
        <p:txBody>
          <a:bodyPr rtlCol="0" anchor="t">
            <a:norm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604002" y="2847886"/>
            <a:ext cx="4757483" cy="553373"/>
          </a:xfrm>
        </p:spPr>
        <p:txBody>
          <a:bodyPr rtlCol="0"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8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Место для заголовка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604001" y="3523046"/>
            <a:ext cx="4757484" cy="2131499"/>
          </a:xfrm>
        </p:spPr>
        <p:txBody>
          <a:bodyPr rtlCol="0" anchor="t">
            <a:norm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D8C7B4-6503-463B-BD7E-2989DC53ECDF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0" name="Заголовок 1">
            <a:extLst>
              <a:ext uri="{FF2B5EF4-FFF2-40B4-BE49-F238E27FC236}">
                <a16:creationId xmlns:a16="http://schemas.microsoft.com/office/drawing/2014/main" id="{73CA278B-C101-7F4E-B11A-7B91B0C8E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id="{FE5F6035-AACE-6847-8AF4-EB3C4D79EE95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D914FC0-3771-6041-9E7C-1C624C85A803}"/>
              </a:ext>
            </a:extLst>
          </p:cNvPr>
          <p:cNvGrpSpPr/>
          <p:nvPr userDrawn="1"/>
        </p:nvGrpSpPr>
        <p:grpSpPr>
          <a:xfrm>
            <a:off x="5338672" y="2250891"/>
            <a:ext cx="1265330" cy="3839220"/>
            <a:chOff x="5385421" y="2250891"/>
            <a:chExt cx="1265330" cy="3839220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0AED3128-974C-7F4B-BF36-A3836D1725F6}"/>
                </a:ext>
              </a:extLst>
            </p:cNvPr>
            <p:cNvCxnSpPr/>
            <p:nvPr/>
          </p:nvCxnSpPr>
          <p:spPr>
            <a:xfrm>
              <a:off x="6018085" y="2340176"/>
              <a:ext cx="0" cy="37499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Прямоугольник 1">
              <a:extLst>
                <a:ext uri="{FF2B5EF4-FFF2-40B4-BE49-F238E27FC236}">
                  <a16:creationId xmlns:a16="http://schemas.microsoft.com/office/drawing/2014/main" id="{2D2224CB-5DFF-3D4B-816B-1A44228A23EE}"/>
                </a:ext>
              </a:extLst>
            </p:cNvPr>
            <p:cNvSpPr/>
            <p:nvPr/>
          </p:nvSpPr>
          <p:spPr>
            <a:xfrm>
              <a:off x="5385421" y="2250891"/>
              <a:ext cx="1265330" cy="381001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5400" tIns="25400" rIns="25400" bIns="25400" rtlCol="0" anchor="ctr"/>
            <a:lstStyle/>
            <a:p>
              <a:pPr algn="ctr" defTabSz="412750" rtl="0" hangingPunct="0">
                <a:defRPr sz="3200" spc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lang="ru-RU" sz="1600" kern="0" noProof="0" dirty="0">
                  <a:solidFill>
                    <a:srgbClr val="FFFFFF"/>
                  </a:solidFill>
                  <a:latin typeface="Helvetica Light"/>
                  <a:sym typeface="Helvetica Light"/>
                </a:rPr>
                <a:t>СРАВНЕНИЕ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825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B5DDF6-D46E-442B-9447-F41054E905D1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" name="Заголовок 1">
            <a:extLst>
              <a:ext uri="{FF2B5EF4-FFF2-40B4-BE49-F238E27FC236}">
                <a16:creationId xmlns:a16="http://schemas.microsoft.com/office/drawing/2014/main" id="{E2F4516B-8A37-894B-82AE-60204E676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CC16CE43-CB3C-7544-B05B-0A9F706D6FD8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97010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B16F53-3D39-4CEA-8547-CE03E63EC117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01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зкий объект с крупн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9EEDEA7C-D9D3-5E4A-A0E6-B7A0ED5E0F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1599" y="0"/>
            <a:ext cx="7010400" cy="6858000"/>
          </a:xfrm>
          <a:custGeom>
            <a:avLst/>
            <a:gdLst>
              <a:gd name="connsiteX0" fmla="*/ 0 w 7010400"/>
              <a:gd name="connsiteY0" fmla="*/ 0 h 6858000"/>
              <a:gd name="connsiteX1" fmla="*/ 7010400 w 7010400"/>
              <a:gd name="connsiteY1" fmla="*/ 0 h 6858000"/>
              <a:gd name="connsiteX2" fmla="*/ 7010400 w 7010400"/>
              <a:gd name="connsiteY2" fmla="*/ 6858000 h 6858000"/>
              <a:gd name="connsiteX3" fmla="*/ 0 w 7010400"/>
              <a:gd name="connsiteY3" fmla="*/ 6858000 h 6858000"/>
              <a:gd name="connsiteX4" fmla="*/ 0 w 7010400"/>
              <a:gd name="connsiteY4" fmla="*/ 2620396 h 6858000"/>
              <a:gd name="connsiteX5" fmla="*/ 508001 w 7010400"/>
              <a:gd name="connsiteY5" fmla="*/ 2620396 h 6858000"/>
              <a:gd name="connsiteX6" fmla="*/ 508001 w 7010400"/>
              <a:gd name="connsiteY6" fmla="*/ 2239395 h 6858000"/>
              <a:gd name="connsiteX7" fmla="*/ 0 w 7010400"/>
              <a:gd name="connsiteY7" fmla="*/ 223939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0400" h="6858000">
                <a:moveTo>
                  <a:pt x="0" y="0"/>
                </a:moveTo>
                <a:lnTo>
                  <a:pt x="7010400" y="0"/>
                </a:lnTo>
                <a:lnTo>
                  <a:pt x="7010400" y="6858000"/>
                </a:lnTo>
                <a:lnTo>
                  <a:pt x="0" y="6858000"/>
                </a:lnTo>
                <a:lnTo>
                  <a:pt x="0" y="2620396"/>
                </a:lnTo>
                <a:lnTo>
                  <a:pt x="508001" y="2620396"/>
                </a:lnTo>
                <a:lnTo>
                  <a:pt x="508001" y="2239395"/>
                </a:lnTo>
                <a:lnTo>
                  <a:pt x="0" y="2239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85BD49-264B-41E0-8A40-33F555651781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id="{EF358276-528D-1F4E-804A-4F9FDE93568A}"/>
              </a:ext>
            </a:extLst>
          </p:cNvPr>
          <p:cNvSpPr/>
          <p:nvPr userDrawn="1"/>
        </p:nvSpPr>
        <p:spPr>
          <a:xfrm>
            <a:off x="4673599" y="2239395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A6817E56-9BF4-B245-9536-10F7E163D7D9}"/>
              </a:ext>
            </a:extLst>
          </p:cNvPr>
          <p:cNvSpPr/>
          <p:nvPr userDrawn="1"/>
        </p:nvSpPr>
        <p:spPr>
          <a:xfrm>
            <a:off x="581192" y="875830"/>
            <a:ext cx="2540001" cy="254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50800" tIns="50800" rIns="50800" bIns="508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noProof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A2F758DC-4792-1D42-83A8-ED4E6CD5F7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81194" y="2720636"/>
            <a:ext cx="3863216" cy="3634317"/>
          </a:xfrm>
        </p:spPr>
        <p:txBody>
          <a:bodyPr rtlCol="0"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2859246A-0674-144E-84D6-29D5891C0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1192" y="1304660"/>
            <a:ext cx="3863216" cy="141597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182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9EC3F3-3027-4EC9-B030-40AE3374E03C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Прямоугольник 1">
            <a:extLst>
              <a:ext uri="{FF2B5EF4-FFF2-40B4-BE49-F238E27FC236}">
                <a16:creationId xmlns:a16="http://schemas.microsoft.com/office/drawing/2014/main" id="{360596E6-4DE9-A746-9D39-94401D2B4645}"/>
              </a:ext>
            </a:extLst>
          </p:cNvPr>
          <p:cNvSpPr/>
          <p:nvPr userDrawn="1"/>
        </p:nvSpPr>
        <p:spPr>
          <a:xfrm rot="16200000">
            <a:off x="3619401" y="2402840"/>
            <a:ext cx="1270001" cy="12701"/>
          </a:xfrm>
          <a:prstGeom prst="rect">
            <a:avLst/>
          </a:prstGeom>
          <a:solidFill>
            <a:srgbClr val="11111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14FCD294-AF1C-5E4C-A4DA-80CFCFA430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3138" y="917461"/>
            <a:ext cx="2205037" cy="4989627"/>
          </a:xfrm>
          <a:custGeom>
            <a:avLst/>
            <a:gdLst>
              <a:gd name="connsiteX0" fmla="*/ 0 w 2205037"/>
              <a:gd name="connsiteY0" fmla="*/ 0 h 4989627"/>
              <a:gd name="connsiteX1" fmla="*/ 2205037 w 2205037"/>
              <a:gd name="connsiteY1" fmla="*/ 0 h 4989627"/>
              <a:gd name="connsiteX2" fmla="*/ 2205037 w 2205037"/>
              <a:gd name="connsiteY2" fmla="*/ 4989627 h 4989627"/>
              <a:gd name="connsiteX3" fmla="*/ 0 w 2205037"/>
              <a:gd name="connsiteY3" fmla="*/ 4989627 h 4989627"/>
              <a:gd name="connsiteX4" fmla="*/ 0 w 2205037"/>
              <a:gd name="connsiteY4" fmla="*/ 4286290 h 4989627"/>
              <a:gd name="connsiteX5" fmla="*/ 809319 w 2205037"/>
              <a:gd name="connsiteY5" fmla="*/ 4286290 h 4989627"/>
              <a:gd name="connsiteX6" fmla="*/ 809319 w 2205037"/>
              <a:gd name="connsiteY6" fmla="*/ 3905289 h 4989627"/>
              <a:gd name="connsiteX7" fmla="*/ 0 w 2205037"/>
              <a:gd name="connsiteY7" fmla="*/ 3905289 h 4989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05037" h="4989627">
                <a:moveTo>
                  <a:pt x="0" y="0"/>
                </a:moveTo>
                <a:lnTo>
                  <a:pt x="2205037" y="0"/>
                </a:lnTo>
                <a:lnTo>
                  <a:pt x="2205037" y="4989627"/>
                </a:lnTo>
                <a:lnTo>
                  <a:pt x="0" y="4989627"/>
                </a:lnTo>
                <a:lnTo>
                  <a:pt x="0" y="4286290"/>
                </a:lnTo>
                <a:lnTo>
                  <a:pt x="809319" y="4286290"/>
                </a:lnTo>
                <a:lnTo>
                  <a:pt x="809319" y="3905289"/>
                </a:lnTo>
                <a:lnTo>
                  <a:pt x="0" y="3905289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8EDF2123-85B2-F547-8D7A-F0273E1E9E85}"/>
              </a:ext>
            </a:extLst>
          </p:cNvPr>
          <p:cNvSpPr/>
          <p:nvPr userDrawn="1"/>
        </p:nvSpPr>
        <p:spPr>
          <a:xfrm>
            <a:off x="764089" y="4824593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51DA15C9-6722-0B47-897A-7DC9AED35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8051" y="2945525"/>
            <a:ext cx="2945494" cy="1613201"/>
          </a:xfrm>
        </p:spPr>
        <p:txBody>
          <a:bodyPr lIns="0" tIns="0" rIns="0" bIns="0"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22" name="Объект 20">
            <a:extLst>
              <a:ext uri="{FF2B5EF4-FFF2-40B4-BE49-F238E27FC236}">
                <a16:creationId xmlns:a16="http://schemas.microsoft.com/office/drawing/2014/main" id="{5FFB748F-E999-9A4B-B9D8-B6E1C2AE013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405688" y="2005013"/>
            <a:ext cx="4510087" cy="4027487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6582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1EDE40-8A41-4FB3-BCD5-A95BC02B4BA9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placeholder.jpg">
            <a:extLst>
              <a:ext uri="{FF2B5EF4-FFF2-40B4-BE49-F238E27FC236}">
                <a16:creationId xmlns:a16="http://schemas.microsoft.com/office/drawing/2014/main" id="{D447DA2F-5DA0-834C-9AFA-DC4F7B4ECC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8308" y="717550"/>
            <a:ext cx="2063601" cy="4953001"/>
          </a:xfrm>
          <a:prstGeom prst="rect">
            <a:avLst/>
          </a:prstGeom>
          <a:solidFill>
            <a:schemeClr val="tx2"/>
          </a:solidFill>
        </p:spPr>
        <p:txBody>
          <a:bodyPr lIns="91439" tIns="45719" rIns="91439" bIns="45719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0292654E-1088-3C42-A573-2CBF48FA332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74457" y="3168650"/>
            <a:ext cx="3367194" cy="3689350"/>
          </a:xfrm>
          <a:custGeom>
            <a:avLst/>
            <a:gdLst>
              <a:gd name="connsiteX0" fmla="*/ 0 w 3367194"/>
              <a:gd name="connsiteY0" fmla="*/ 0 h 3689350"/>
              <a:gd name="connsiteX1" fmla="*/ 3367194 w 3367194"/>
              <a:gd name="connsiteY1" fmla="*/ 0 h 3689350"/>
              <a:gd name="connsiteX2" fmla="*/ 3367194 w 3367194"/>
              <a:gd name="connsiteY2" fmla="*/ 3689350 h 3689350"/>
              <a:gd name="connsiteX3" fmla="*/ 0 w 3367194"/>
              <a:gd name="connsiteY3" fmla="*/ 3689350 h 3689350"/>
              <a:gd name="connsiteX4" fmla="*/ 0 w 3367194"/>
              <a:gd name="connsiteY4" fmla="*/ 2035101 h 3689350"/>
              <a:gd name="connsiteX5" fmla="*/ 508000 w 3367194"/>
              <a:gd name="connsiteY5" fmla="*/ 2035101 h 3689350"/>
              <a:gd name="connsiteX6" fmla="*/ 508000 w 3367194"/>
              <a:gd name="connsiteY6" fmla="*/ 1654100 h 3689350"/>
              <a:gd name="connsiteX7" fmla="*/ 0 w 3367194"/>
              <a:gd name="connsiteY7" fmla="*/ 1654100 h 368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67194" h="3689350">
                <a:moveTo>
                  <a:pt x="0" y="0"/>
                </a:moveTo>
                <a:lnTo>
                  <a:pt x="3367194" y="0"/>
                </a:lnTo>
                <a:lnTo>
                  <a:pt x="3367194" y="3689350"/>
                </a:lnTo>
                <a:lnTo>
                  <a:pt x="0" y="3689350"/>
                </a:lnTo>
                <a:lnTo>
                  <a:pt x="0" y="2035101"/>
                </a:lnTo>
                <a:lnTo>
                  <a:pt x="508000" y="2035101"/>
                </a:lnTo>
                <a:lnTo>
                  <a:pt x="508000" y="1654100"/>
                </a:lnTo>
                <a:lnTo>
                  <a:pt x="0" y="16541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91439" tIns="45719" rIns="91439" bIns="45719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7" name="placeholder.jpg">
            <a:extLst>
              <a:ext uri="{FF2B5EF4-FFF2-40B4-BE49-F238E27FC236}">
                <a16:creationId xmlns:a16="http://schemas.microsoft.com/office/drawing/2014/main" id="{098C8554-580A-2442-9906-28A71B624A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74457" y="0"/>
            <a:ext cx="3367194" cy="2667000"/>
          </a:xfrm>
          <a:prstGeom prst="rect">
            <a:avLst/>
          </a:prstGeom>
          <a:solidFill>
            <a:schemeClr val="tx2"/>
          </a:solidFill>
        </p:spPr>
        <p:txBody>
          <a:bodyPr lIns="91439" tIns="45719" rIns="91439" bIns="45719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id="{4DD41584-4B5C-2B41-B712-6810C565BC56}"/>
              </a:ext>
            </a:extLst>
          </p:cNvPr>
          <p:cNvSpPr/>
          <p:nvPr userDrawn="1"/>
        </p:nvSpPr>
        <p:spPr>
          <a:xfrm>
            <a:off x="766456" y="4822750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id="{BCFE255A-D792-824C-B7BD-0F53CCBE9393}"/>
              </a:ext>
            </a:extLst>
          </p:cNvPr>
          <p:cNvSpPr/>
          <p:nvPr userDrawn="1"/>
        </p:nvSpPr>
        <p:spPr>
          <a:xfrm>
            <a:off x="9493307" y="2901950"/>
            <a:ext cx="1270001" cy="127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C5F7BCC5-255A-E040-9CB6-55FC42CEBF16}"/>
              </a:ext>
            </a:extLst>
          </p:cNvPr>
          <p:cNvSpPr/>
          <p:nvPr userDrawn="1"/>
        </p:nvSpPr>
        <p:spPr>
          <a:xfrm rot="16200000">
            <a:off x="3519629" y="2273300"/>
            <a:ext cx="1270001" cy="127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A015DDBE-BC7A-D046-BEA1-79A44722B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2484" y="3486000"/>
            <a:ext cx="3658324" cy="1613201"/>
          </a:xfrm>
        </p:spPr>
        <p:txBody>
          <a:bodyPr lIns="0" tIns="0" rIns="0" bIns="0" rtlCol="0" anchor="ctr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2679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9535D4-ACBA-4224-AE57-4775CDA9AA50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Прямоугольник 1">
            <a:extLst>
              <a:ext uri="{FF2B5EF4-FFF2-40B4-BE49-F238E27FC236}">
                <a16:creationId xmlns:a16="http://schemas.microsoft.com/office/drawing/2014/main" id="{D6BDBD8F-0811-E743-8D29-95FBA6111DCA}"/>
              </a:ext>
            </a:extLst>
          </p:cNvPr>
          <p:cNvSpPr/>
          <p:nvPr userDrawn="1"/>
        </p:nvSpPr>
        <p:spPr>
          <a:xfrm>
            <a:off x="5216208" y="-1"/>
            <a:ext cx="6975793" cy="6858001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6" name="Прямоугольник 1">
            <a:extLst>
              <a:ext uri="{FF2B5EF4-FFF2-40B4-BE49-F238E27FC236}">
                <a16:creationId xmlns:a16="http://schemas.microsoft.com/office/drawing/2014/main" id="{5D8F780B-398B-314B-87F1-35307B42F72E}"/>
              </a:ext>
            </a:extLst>
          </p:cNvPr>
          <p:cNvSpPr/>
          <p:nvPr userDrawn="1"/>
        </p:nvSpPr>
        <p:spPr>
          <a:xfrm rot="16200000">
            <a:off x="797983" y="2940050"/>
            <a:ext cx="1270001" cy="127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8" name="Прямоугольник 1">
            <a:extLst>
              <a:ext uri="{FF2B5EF4-FFF2-40B4-BE49-F238E27FC236}">
                <a16:creationId xmlns:a16="http://schemas.microsoft.com/office/drawing/2014/main" id="{D1EE7A36-F988-7C4A-A854-1D7E6E70D021}"/>
              </a:ext>
            </a:extLst>
          </p:cNvPr>
          <p:cNvSpPr/>
          <p:nvPr userDrawn="1"/>
        </p:nvSpPr>
        <p:spPr>
          <a:xfrm>
            <a:off x="4673599" y="604043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79BAFF7-5B8A-F446-87E9-6B4851CCF1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6632" y="4035869"/>
            <a:ext cx="3658324" cy="1613201"/>
          </a:xfrm>
        </p:spPr>
        <p:txBody>
          <a:bodyPr lIns="0" tIns="0" rIns="0" bIns="0"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95663095-8E7E-6049-8528-84CCDFA93A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16689" y="878177"/>
            <a:ext cx="5341775" cy="5251813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8049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9E887ACE-210F-4A8A-A033-E24FD239D1BB}"/>
              </a:ext>
            </a:extLst>
          </p:cNvPr>
          <p:cNvSpPr/>
          <p:nvPr userDrawn="1"/>
        </p:nvSpPr>
        <p:spPr>
          <a:xfrm>
            <a:off x="0" y="-1"/>
            <a:ext cx="6975793" cy="6858001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95663095-8E7E-6049-8528-84CCDFA93A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4225" y="878177"/>
            <a:ext cx="5341775" cy="5251813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50E12A-ED98-4B2A-BA82-E5081DF08422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" name="Прямоугольник 1">
            <a:extLst>
              <a:ext uri="{FF2B5EF4-FFF2-40B4-BE49-F238E27FC236}">
                <a16:creationId xmlns:a16="http://schemas.microsoft.com/office/drawing/2014/main" id="{5D8F780B-398B-314B-87F1-35307B42F72E}"/>
              </a:ext>
            </a:extLst>
          </p:cNvPr>
          <p:cNvSpPr/>
          <p:nvPr userDrawn="1"/>
        </p:nvSpPr>
        <p:spPr>
          <a:xfrm rot="16200000">
            <a:off x="7326450" y="2940050"/>
            <a:ext cx="1270001" cy="127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8" name="Прямоугольник 1">
            <a:extLst>
              <a:ext uri="{FF2B5EF4-FFF2-40B4-BE49-F238E27FC236}">
                <a16:creationId xmlns:a16="http://schemas.microsoft.com/office/drawing/2014/main" id="{D1EE7A36-F988-7C4A-A854-1D7E6E70D021}"/>
              </a:ext>
            </a:extLst>
          </p:cNvPr>
          <p:cNvSpPr/>
          <p:nvPr userDrawn="1"/>
        </p:nvSpPr>
        <p:spPr>
          <a:xfrm>
            <a:off x="6482401" y="604043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79BAFF7-5B8A-F446-87E9-6B4851CCF1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5099" y="4035869"/>
            <a:ext cx="3658324" cy="1613201"/>
          </a:xfrm>
        </p:spPr>
        <p:txBody>
          <a:bodyPr lIns="0" tIns="0" rIns="0" bIns="0"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1800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4FE725-D502-4676-BC45-61F255478607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Прямоугольник 1">
            <a:extLst>
              <a:ext uri="{FF2B5EF4-FFF2-40B4-BE49-F238E27FC236}">
                <a16:creationId xmlns:a16="http://schemas.microsoft.com/office/drawing/2014/main" id="{B5C4D9A4-C8E3-4644-9D63-86142FA59A02}"/>
              </a:ext>
            </a:extLst>
          </p:cNvPr>
          <p:cNvSpPr/>
          <p:nvPr userDrawn="1"/>
        </p:nvSpPr>
        <p:spPr>
          <a:xfrm>
            <a:off x="952500" y="952500"/>
            <a:ext cx="10287000" cy="4953000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6" name="Прямоугольник 1">
            <a:extLst>
              <a:ext uri="{FF2B5EF4-FFF2-40B4-BE49-F238E27FC236}">
                <a16:creationId xmlns:a16="http://schemas.microsoft.com/office/drawing/2014/main" id="{7047AEE3-4D24-FE4F-BC8C-1050F33A970F}"/>
              </a:ext>
            </a:extLst>
          </p:cNvPr>
          <p:cNvSpPr/>
          <p:nvPr userDrawn="1"/>
        </p:nvSpPr>
        <p:spPr>
          <a:xfrm rot="16200000">
            <a:off x="5454650" y="1104900"/>
            <a:ext cx="1270000" cy="127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0433FF"/>
              </a:solidFill>
              <a:latin typeface="Helvetica Light"/>
              <a:sym typeface="Helvetica Light"/>
            </a:endParaRP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2B45386C-7F1B-4D47-959C-DE1A73B407E7}"/>
              </a:ext>
            </a:extLst>
          </p:cNvPr>
          <p:cNvSpPr/>
          <p:nvPr userDrawn="1"/>
        </p:nvSpPr>
        <p:spPr>
          <a:xfrm>
            <a:off x="431799" y="1365249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8" name="Прямоугольник 1">
            <a:extLst>
              <a:ext uri="{FF2B5EF4-FFF2-40B4-BE49-F238E27FC236}">
                <a16:creationId xmlns:a16="http://schemas.microsoft.com/office/drawing/2014/main" id="{FB1C5AC5-B8E6-EC4F-8CB9-43E091C422EF}"/>
              </a:ext>
            </a:extLst>
          </p:cNvPr>
          <p:cNvSpPr/>
          <p:nvPr userDrawn="1"/>
        </p:nvSpPr>
        <p:spPr>
          <a:xfrm>
            <a:off x="10731499" y="5065379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3ACFFFD-2D44-B943-8B58-CC9B7641E7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3567" y="3019274"/>
            <a:ext cx="9304867" cy="1613201"/>
          </a:xfrm>
        </p:spPr>
        <p:txBody>
          <a:bodyPr lIns="0" tIns="0" rIns="0" bIns="0" rtlCol="0" anchor="ctr">
            <a:normAutofit/>
          </a:bodyPr>
          <a:lstStyle>
            <a:lvl1pPr algn="ctr">
              <a:defRPr sz="3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13" name="Объект 13">
            <a:extLst>
              <a:ext uri="{FF2B5EF4-FFF2-40B4-BE49-F238E27FC236}">
                <a16:creationId xmlns:a16="http://schemas.microsoft.com/office/drawing/2014/main" id="{8E96E8CE-45C0-D643-B7F3-08C20CF5F760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437501" y="2348318"/>
            <a:ext cx="3316999" cy="269370"/>
          </a:xfrm>
        </p:spPr>
        <p:txBody>
          <a:bodyPr rtlCol="0">
            <a:noAutofit/>
          </a:bodyPr>
          <a:lstStyle>
            <a:lvl1pPr marL="0" indent="0" algn="ctr">
              <a:lnSpc>
                <a:spcPct val="80000"/>
              </a:lnSpc>
              <a:buNone/>
              <a:defRPr sz="1600" cap="all" baseline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МЕСТО ДЛЯ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526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F70F810B-4DED-A045-A1D2-7605E821997B}"/>
              </a:ext>
            </a:extLst>
          </p:cNvPr>
          <p:cNvSpPr/>
          <p:nvPr userDrawn="1"/>
        </p:nvSpPr>
        <p:spPr>
          <a:xfrm>
            <a:off x="0" y="4735651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3194DD3B-943C-8740-A545-0DA0E5FD25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6632" y="4651968"/>
            <a:ext cx="3658324" cy="997102"/>
          </a:xfrm>
        </p:spPr>
        <p:txBody>
          <a:bodyPr lIns="0" tIns="0" rIns="0" bIns="0"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18" name="Прямоугольник 1">
            <a:extLst>
              <a:ext uri="{FF2B5EF4-FFF2-40B4-BE49-F238E27FC236}">
                <a16:creationId xmlns:a16="http://schemas.microsoft.com/office/drawing/2014/main" id="{93D5DD3F-FCDF-5945-9321-0FABA0771516}"/>
              </a:ext>
            </a:extLst>
          </p:cNvPr>
          <p:cNvSpPr/>
          <p:nvPr userDrawn="1"/>
        </p:nvSpPr>
        <p:spPr>
          <a:xfrm rot="16200000">
            <a:off x="5467350" y="2065417"/>
            <a:ext cx="1270000" cy="12701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0433FF"/>
              </a:solidFill>
              <a:latin typeface="Helvetica Light"/>
              <a:sym typeface="Helvetica Light"/>
            </a:endParaRPr>
          </a:p>
        </p:txBody>
      </p:sp>
      <p:sp>
        <p:nvSpPr>
          <p:cNvPr id="22" name="Текст 20">
            <a:extLst>
              <a:ext uri="{FF2B5EF4-FFF2-40B4-BE49-F238E27FC236}">
                <a16:creationId xmlns:a16="http://schemas.microsoft.com/office/drawing/2014/main" id="{B8877488-477F-0041-88BE-F780F1C66A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16172" y="0"/>
            <a:ext cx="4994803" cy="6858000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5131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и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F7A8F4-97A1-4439-8BF9-C3F7B28EB8D6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" name="Прямоугольник 1">
            <a:extLst>
              <a:ext uri="{FF2B5EF4-FFF2-40B4-BE49-F238E27FC236}">
                <a16:creationId xmlns:a16="http://schemas.microsoft.com/office/drawing/2014/main" id="{8640E59D-783A-C149-B212-716E0C4FE00D}"/>
              </a:ext>
            </a:extLst>
          </p:cNvPr>
          <p:cNvSpPr/>
          <p:nvPr userDrawn="1"/>
        </p:nvSpPr>
        <p:spPr>
          <a:xfrm rot="5400000">
            <a:off x="1660484" y="1257302"/>
            <a:ext cx="2540001" cy="254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50800" tIns="50800" rIns="50800" bIns="508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noProof="0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4E9C988F-F5FE-BA4D-BDC5-02CCC5D68F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6100" y="520700"/>
            <a:ext cx="4743450" cy="5816600"/>
          </a:xfrm>
          <a:custGeom>
            <a:avLst/>
            <a:gdLst>
              <a:gd name="connsiteX0" fmla="*/ 0 w 4743450"/>
              <a:gd name="connsiteY0" fmla="*/ 0 h 5816600"/>
              <a:gd name="connsiteX1" fmla="*/ 4743450 w 4743450"/>
              <a:gd name="connsiteY1" fmla="*/ 0 h 5816600"/>
              <a:gd name="connsiteX2" fmla="*/ 4743450 w 4743450"/>
              <a:gd name="connsiteY2" fmla="*/ 285838 h 5816600"/>
              <a:gd name="connsiteX3" fmla="*/ 4406308 w 4743450"/>
              <a:gd name="connsiteY3" fmla="*/ 285838 h 5816600"/>
              <a:gd name="connsiteX4" fmla="*/ 4406308 w 4743450"/>
              <a:gd name="connsiteY4" fmla="*/ 666839 h 5816600"/>
              <a:gd name="connsiteX5" fmla="*/ 4743450 w 4743450"/>
              <a:gd name="connsiteY5" fmla="*/ 666839 h 5816600"/>
              <a:gd name="connsiteX6" fmla="*/ 4743450 w 4743450"/>
              <a:gd name="connsiteY6" fmla="*/ 5816600 h 5816600"/>
              <a:gd name="connsiteX7" fmla="*/ 0 w 4743450"/>
              <a:gd name="connsiteY7" fmla="*/ 5816600 h 581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43450" h="5816600">
                <a:moveTo>
                  <a:pt x="0" y="0"/>
                </a:moveTo>
                <a:lnTo>
                  <a:pt x="4743450" y="0"/>
                </a:lnTo>
                <a:lnTo>
                  <a:pt x="4743450" y="285838"/>
                </a:lnTo>
                <a:lnTo>
                  <a:pt x="4406308" y="285838"/>
                </a:lnTo>
                <a:lnTo>
                  <a:pt x="4406308" y="666839"/>
                </a:lnTo>
                <a:lnTo>
                  <a:pt x="4743450" y="666839"/>
                </a:lnTo>
                <a:lnTo>
                  <a:pt x="4743450" y="5816600"/>
                </a:lnTo>
                <a:lnTo>
                  <a:pt x="0" y="58166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4E3F3D93-DB12-4C41-A747-8781702C1204}"/>
              </a:ext>
            </a:extLst>
          </p:cNvPr>
          <p:cNvSpPr/>
          <p:nvPr userDrawn="1"/>
        </p:nvSpPr>
        <p:spPr>
          <a:xfrm>
            <a:off x="4952408" y="806538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6C315ED-F22B-A649-80D5-44A63CE74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2156"/>
            <a:ext cx="6096000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7320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96F6932-61B8-4F6A-B3C7-5555E44AE93B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" name="Прямоугольник 1">
            <a:extLst>
              <a:ext uri="{FF2B5EF4-FFF2-40B4-BE49-F238E27FC236}">
                <a16:creationId xmlns:a16="http://schemas.microsoft.com/office/drawing/2014/main" id="{8640E59D-783A-C149-B212-716E0C4FE00D}"/>
              </a:ext>
            </a:extLst>
          </p:cNvPr>
          <p:cNvSpPr/>
          <p:nvPr userDrawn="1"/>
        </p:nvSpPr>
        <p:spPr>
          <a:xfrm rot="5400000">
            <a:off x="1660484" y="1257302"/>
            <a:ext cx="2540001" cy="254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50800" tIns="50800" rIns="50800" bIns="508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noProof="0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4E9C988F-F5FE-BA4D-BDC5-02CCC5D68F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6100" y="520700"/>
            <a:ext cx="4743450" cy="5816600"/>
          </a:xfrm>
          <a:custGeom>
            <a:avLst/>
            <a:gdLst>
              <a:gd name="connsiteX0" fmla="*/ 0 w 4743450"/>
              <a:gd name="connsiteY0" fmla="*/ 0 h 5816600"/>
              <a:gd name="connsiteX1" fmla="*/ 4743450 w 4743450"/>
              <a:gd name="connsiteY1" fmla="*/ 0 h 5816600"/>
              <a:gd name="connsiteX2" fmla="*/ 4743450 w 4743450"/>
              <a:gd name="connsiteY2" fmla="*/ 285838 h 5816600"/>
              <a:gd name="connsiteX3" fmla="*/ 4406308 w 4743450"/>
              <a:gd name="connsiteY3" fmla="*/ 285838 h 5816600"/>
              <a:gd name="connsiteX4" fmla="*/ 4406308 w 4743450"/>
              <a:gd name="connsiteY4" fmla="*/ 666839 h 5816600"/>
              <a:gd name="connsiteX5" fmla="*/ 4743450 w 4743450"/>
              <a:gd name="connsiteY5" fmla="*/ 666839 h 5816600"/>
              <a:gd name="connsiteX6" fmla="*/ 4743450 w 4743450"/>
              <a:gd name="connsiteY6" fmla="*/ 5816600 h 5816600"/>
              <a:gd name="connsiteX7" fmla="*/ 0 w 4743450"/>
              <a:gd name="connsiteY7" fmla="*/ 5816600 h 581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43450" h="5816600">
                <a:moveTo>
                  <a:pt x="0" y="0"/>
                </a:moveTo>
                <a:lnTo>
                  <a:pt x="4743450" y="0"/>
                </a:lnTo>
                <a:lnTo>
                  <a:pt x="4743450" y="285838"/>
                </a:lnTo>
                <a:lnTo>
                  <a:pt x="4406308" y="285838"/>
                </a:lnTo>
                <a:lnTo>
                  <a:pt x="4406308" y="666839"/>
                </a:lnTo>
                <a:lnTo>
                  <a:pt x="4743450" y="666839"/>
                </a:lnTo>
                <a:lnTo>
                  <a:pt x="4743450" y="5816600"/>
                </a:lnTo>
                <a:lnTo>
                  <a:pt x="0" y="58166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4E3F3D93-DB12-4C41-A747-8781702C1204}"/>
              </a:ext>
            </a:extLst>
          </p:cNvPr>
          <p:cNvSpPr/>
          <p:nvPr userDrawn="1"/>
        </p:nvSpPr>
        <p:spPr>
          <a:xfrm>
            <a:off x="4952408" y="806538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6C315ED-F22B-A649-80D5-44A63CE74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2156"/>
            <a:ext cx="6096000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DEE6C881-74AA-8944-AD6A-BA0821ECDCA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96000" y="1443038"/>
            <a:ext cx="5514975" cy="4894262"/>
          </a:xfrm>
        </p:spPr>
        <p:txBody>
          <a:bodyPr rtlCol="0"/>
          <a:lstStyle>
            <a:lvl1pPr>
              <a:spcBef>
                <a:spcPts val="1000"/>
              </a:spcBef>
              <a:spcAft>
                <a:spcPts val="1500"/>
              </a:spcAft>
              <a:defRPr/>
            </a:lvl1pPr>
            <a:lvl2pPr>
              <a:spcBef>
                <a:spcPts val="1000"/>
              </a:spcBef>
              <a:spcAft>
                <a:spcPts val="1500"/>
              </a:spcAft>
              <a:defRPr/>
            </a:lvl2pPr>
            <a:lvl3pPr>
              <a:spcBef>
                <a:spcPts val="1000"/>
              </a:spcBef>
              <a:spcAft>
                <a:spcPts val="1500"/>
              </a:spcAft>
              <a:defRPr/>
            </a:lvl3pPr>
            <a:lvl4pPr>
              <a:spcBef>
                <a:spcPts val="1000"/>
              </a:spcBef>
              <a:spcAft>
                <a:spcPts val="1500"/>
              </a:spcAft>
              <a:defRPr/>
            </a:lvl4pPr>
            <a:lvl5pPr>
              <a:spcBef>
                <a:spcPts val="1000"/>
              </a:spcBef>
              <a:spcAft>
                <a:spcPts val="1500"/>
              </a:spcAft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77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1CD969A-2A4A-48F8-9C0C-1EE34BE3201E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4448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95" r:id="rId3"/>
    <p:sldLayoutId id="2147483676" r:id="rId4"/>
    <p:sldLayoutId id="2147483677" r:id="rId5"/>
    <p:sldLayoutId id="2147483684" r:id="rId6"/>
    <p:sldLayoutId id="2147483678" r:id="rId7"/>
    <p:sldLayoutId id="2147483679" r:id="rId8"/>
    <p:sldLayoutId id="2147483698" r:id="rId9"/>
    <p:sldLayoutId id="2147483697" r:id="rId10"/>
    <p:sldLayoutId id="2147483696" r:id="rId11"/>
    <p:sldLayoutId id="2147483693" r:id="rId12"/>
    <p:sldLayoutId id="2147483694" r:id="rId13"/>
    <p:sldLayoutId id="2147483692" r:id="rId14"/>
    <p:sldLayoutId id="2147483691" r:id="rId15"/>
    <p:sldLayoutId id="2147483689" r:id="rId16"/>
    <p:sldLayoutId id="2147483690" r:id="rId17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2CA69D-9764-6F43-A39D-17C946E0EF0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47750" y="1020764"/>
            <a:ext cx="9945688" cy="722312"/>
          </a:xfrm>
        </p:spPr>
        <p:txBody>
          <a:bodyPr rtlCol="0">
            <a:normAutofit/>
          </a:bodyPr>
          <a:lstStyle/>
          <a:p>
            <a:pPr rtl="0"/>
            <a:r>
              <a:rPr lang="en-US" sz="24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SBS 2 </a:t>
            </a:r>
            <a:r>
              <a:rPr lang="ru-RU" sz="2400" b="1" dirty="0">
                <a:ea typeface="ADLaM Display" panose="020F0502020204030204" pitchFamily="2" charset="0"/>
                <a:cs typeface="ADLaM Display" panose="020F0502020204030204" pitchFamily="2" charset="0"/>
              </a:rPr>
              <a:t>Ивент календарь с системой поощрений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1C4BF9-0712-B24C-9B29-1A941E18718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77844" y="2266950"/>
            <a:ext cx="3354727" cy="2920438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ru-RU" dirty="0"/>
              <a:t>Наставники от ИКТИБ: Кучеров Сергей Александрович</a:t>
            </a:r>
          </a:p>
          <a:p>
            <a:pPr marL="0" indent="0">
              <a:buNone/>
            </a:pPr>
            <a:r>
              <a:rPr lang="ru-RU" dirty="0"/>
              <a:t>Наставники от ИУЭС: Названова Ирина Александровна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3E105D-DEB5-BA9E-922C-E9A76C490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731" y="316475"/>
            <a:ext cx="859611" cy="5730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99373B-E3E7-5591-0193-931892FC3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771" y="316475"/>
            <a:ext cx="682811" cy="6340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695B2B-2B45-CC29-69B4-5E185A57F8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665" y="322572"/>
            <a:ext cx="951058" cy="56697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108C347-6207-ED80-082D-2ECE53F6F4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3852" y="391607"/>
            <a:ext cx="1765904" cy="499448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розовый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579740E-9845-E1FD-9F6C-65EE084C08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2294" y="1872785"/>
            <a:ext cx="7391400" cy="415591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09AEFB-974B-818F-E2C2-1B64764994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1838" y="316475"/>
            <a:ext cx="2317512" cy="56801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E8032A-4693-E3B2-961C-121D00FF6D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4700" y="325368"/>
            <a:ext cx="1600487" cy="55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>
            <a:extLst>
              <a:ext uri="{FF2B5EF4-FFF2-40B4-BE49-F238E27FC236}">
                <a16:creationId xmlns:a16="http://schemas.microsoft.com/office/drawing/2014/main" id="{8401E4D9-58B6-D076-A1B7-C038D7DBFF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57" b="20106"/>
          <a:stretch/>
        </p:blipFill>
        <p:spPr>
          <a:xfrm>
            <a:off x="754225" y="878177"/>
            <a:ext cx="5341775" cy="5251813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19DFE7-AEA9-61E2-91E6-E085E54FC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4299" y="398590"/>
            <a:ext cx="3658324" cy="1115886"/>
          </a:xfrm>
        </p:spPr>
        <p:txBody>
          <a:bodyPr anchor="b">
            <a:normAutofit/>
          </a:bodyPr>
          <a:lstStyle/>
          <a:p>
            <a:r>
              <a:rPr lang="ru-RU" dirty="0"/>
              <a:t>Актуальность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D037D7-DDF3-E826-1CDD-A0C4E6F1C2F9}"/>
              </a:ext>
            </a:extLst>
          </p:cNvPr>
          <p:cNvSpPr txBox="1"/>
          <p:nvPr/>
        </p:nvSpPr>
        <p:spPr>
          <a:xfrm>
            <a:off x="7991475" y="1605675"/>
            <a:ext cx="3658324" cy="482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333333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В современных условиях жизнедеятельности абсолютно во всех сферах с каждым днем все большее значение приобретает активное использование информационных технологий. Сейчас трудно представить хоть одну область деятельности, в которой не уделялось бы внимание активному процессу цифровизации ключевых рабочих процессов. Применительно к каждой среде цифровые технологии помогают более быстро, при этом эффективно, достигать поставленных целей.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00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офисные принадлежности, Оргтехника, Электрон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2172E4D1-9677-AFE2-7D81-24546F1CBC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9669" r="7027" b="2"/>
          <a:stretch/>
        </p:blipFill>
        <p:spPr>
          <a:xfrm>
            <a:off x="20" y="10"/>
            <a:ext cx="5524480" cy="6857990"/>
          </a:xfrm>
          <a:noFill/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AB27EA9-DD4F-6245-9D17-591DCE0A8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8410" y="1123950"/>
            <a:ext cx="5642398" cy="4851400"/>
          </a:xfrm>
        </p:spPr>
        <p:txBody>
          <a:bodyPr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000" dirty="0"/>
              <a:t>Цель проекта заключается в создании удобного и информативного </a:t>
            </a:r>
            <a:r>
              <a:rPr lang="en-US" sz="2000" dirty="0"/>
              <a:t>web-</a:t>
            </a:r>
            <a:r>
              <a:rPr lang="ru-RU" sz="2000" dirty="0"/>
              <a:t>приложения</a:t>
            </a:r>
            <a:r>
              <a:rPr lang="ru-RU" sz="2000"/>
              <a:t>, которое </a:t>
            </a:r>
            <a:r>
              <a:rPr lang="ru-RU" sz="2000" dirty="0"/>
              <a:t>позволит пользователям легко находить и участвовать в различных событиях, мероприятиях и акциях, а также получать поощрения за их участие. Это поможет стимулировать активность пользователей, увеличить их участие в различных событиях и повысить уровень их удовлетворенности от участия в мероприятиях.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BECB34-6337-DE4D-8FD3-A3A0F5766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592" y="702156"/>
            <a:ext cx="5387215" cy="740156"/>
          </a:xfrm>
        </p:spPr>
        <p:txBody>
          <a:bodyPr rtlCol="0" anchor="t">
            <a:normAutofit/>
          </a:bodyPr>
          <a:lstStyle/>
          <a:p>
            <a:pPr rtl="0"/>
            <a:r>
              <a:rPr lang="ru-RU" dirty="0"/>
              <a:t>Цель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07947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0D2F327-0A45-7949-9B67-5AD386771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проблематика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8400AF68-FBA7-2C44-BB48-77A539765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009650"/>
            <a:ext cx="5514975" cy="3543300"/>
          </a:xfrm>
        </p:spPr>
        <p:txBody>
          <a:bodyPr rtlCol="0">
            <a:normAutofit/>
          </a:bodyPr>
          <a:lstStyle/>
          <a:p>
            <a:pPr algn="l">
              <a:lnSpc>
                <a:spcPts val="2800"/>
              </a:lnSpc>
            </a:pP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ростом</a:t>
            </a: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</a:t>
            </a: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</a:t>
            </a: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сложнее</a:t>
            </a: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организовывать</a:t>
            </a: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</a:t>
            </a:r>
            <a:r>
              <a:rPr lang="ru-RU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компании и отслеживать их посещаемость.</a:t>
            </a:r>
          </a:p>
          <a:p>
            <a:pPr algn="l">
              <a:lnSpc>
                <a:spcPts val="2800"/>
              </a:lnSpc>
            </a:pPr>
            <a:r>
              <a:rPr lang="ru-RU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информационный поток, в котором теряется нужная информация.</a:t>
            </a:r>
          </a:p>
          <a:p>
            <a:pPr algn="l">
              <a:lnSpc>
                <a:spcPts val="28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аналоги обладают слишком сложным функционалом, который зачастую не нужен</a:t>
            </a:r>
          </a:p>
        </p:txBody>
      </p:sp>
      <p:pic>
        <p:nvPicPr>
          <p:cNvPr id="4" name="Рисунок 3" descr="Изображение выглядит как дизайн&#10;&#10;Автоматически созданное описание со средним доверительным уровнем">
            <a:extLst>
              <a:ext uri="{FF2B5EF4-FFF2-40B4-BE49-F238E27FC236}">
                <a16:creationId xmlns:a16="http://schemas.microsoft.com/office/drawing/2014/main" id="{EC419393-585B-8A0C-F3D6-292BEEAD0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75" y="343894"/>
            <a:ext cx="4048125" cy="4048125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61710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Группа людей за столом обсуждает планы">
            <a:extLst>
              <a:ext uri="{FF2B5EF4-FFF2-40B4-BE49-F238E27FC236}">
                <a16:creationId xmlns:a16="http://schemas.microsoft.com/office/drawing/2014/main" id="{159A91E2-8BD3-6745-856E-8FA7F232E1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81599" y="0"/>
            <a:ext cx="7010400" cy="6858000"/>
          </a:xfrm>
        </p:spPr>
      </p:pic>
      <p:sp>
        <p:nvSpPr>
          <p:cNvPr id="12" name="Объект 11">
            <a:extLst>
              <a:ext uri="{FF2B5EF4-FFF2-40B4-BE49-F238E27FC236}">
                <a16:creationId xmlns:a16="http://schemas.microsoft.com/office/drawing/2014/main" id="{2F06A708-C428-8443-AB48-F60A95FF71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2057400"/>
            <a:ext cx="4072935" cy="429755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целевая аудитория включает в себя людей, которые активно участвуют в мероприятиях компании и посещении различных мероприятий. </a:t>
            </a:r>
          </a:p>
          <a:p>
            <a:pPr marL="0" indent="0" rtl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целевая аудитория: включает в себя компании и бренды, которые заинтересованы в привлечении посетителей на свои мероприятия и продвижении своих услуг или товаров через участие в различных ивентах, а также учебные заведения, которые могут использовать наш продукт для отслеживания посещаемости мероприятий и занятий</a:t>
            </a:r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09B206E8-59BD-1B4C-8912-9A0443F96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942710"/>
            <a:ext cx="3863216" cy="1415976"/>
          </a:xfrm>
        </p:spPr>
        <p:txBody>
          <a:bodyPr rtlCol="0"/>
          <a:lstStyle/>
          <a:p>
            <a:pPr rtl="0"/>
            <a:r>
              <a:rPr lang="ru-RU" dirty="0">
                <a:sym typeface="Bodoni SvtyTwo ITC TT-Book"/>
              </a:rPr>
              <a:t>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379308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снимок экрана, круг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E1F80293-58AD-41BF-D57E-0CFDFD7441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67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F30680-DFFE-10FD-6AC0-6D623CE21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Затраты на разработку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CA7C04-6695-464F-BAD7-C9D9CF86BAA1}"/>
              </a:ext>
            </a:extLst>
          </p:cNvPr>
          <p:cNvSpPr txBox="1"/>
          <p:nvPr/>
        </p:nvSpPr>
        <p:spPr>
          <a:xfrm>
            <a:off x="414254" y="5232514"/>
            <a:ext cx="1533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Общее число часов на разработку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29C01D-9BA5-B65E-D375-F44772D7DAE3}"/>
              </a:ext>
            </a:extLst>
          </p:cNvPr>
          <p:cNvSpPr txBox="1"/>
          <p:nvPr/>
        </p:nvSpPr>
        <p:spPr>
          <a:xfrm>
            <a:off x="2295859" y="4206433"/>
            <a:ext cx="155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Цена за час работы</a:t>
            </a: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DFFCB2-1085-C094-D8A2-CD520A69BDFE}"/>
              </a:ext>
            </a:extLst>
          </p:cNvPr>
          <p:cNvSpPr txBox="1"/>
          <p:nvPr/>
        </p:nvSpPr>
        <p:spPr>
          <a:xfrm>
            <a:off x="5554978" y="2395850"/>
            <a:ext cx="22808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0" dirty="0">
                <a:solidFill>
                  <a:schemeClr val="tx1"/>
                </a:solidFill>
                <a:cs typeface="Biome Light" panose="020B0303030204020804" pitchFamily="34" charset="0"/>
              </a:rPr>
              <a:t>Затраты, не относящиеся к разработке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140902-1EBB-B39F-07AD-2471568410E6}"/>
              </a:ext>
            </a:extLst>
          </p:cNvPr>
          <p:cNvSpPr txBox="1"/>
          <p:nvPr/>
        </p:nvSpPr>
        <p:spPr>
          <a:xfrm>
            <a:off x="7428438" y="1896555"/>
            <a:ext cx="16774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dirty="0">
                <a:cs typeface="Biome Light" panose="020B0303030204020804" pitchFamily="34" charset="0"/>
              </a:rPr>
              <a:t>Сумма затрат</a:t>
            </a:r>
            <a:endParaRPr lang="ru-RU" sz="1800" b="0" dirty="0">
              <a:solidFill>
                <a:schemeClr val="tx1"/>
              </a:solidFill>
              <a:cs typeface="Biome Light" panose="020B0303030204020804" pitchFamily="34" charset="0"/>
            </a:endParaRPr>
          </a:p>
        </p:txBody>
      </p:sp>
      <p:sp>
        <p:nvSpPr>
          <p:cNvPr id="19" name="Стрелка: изогнутая вверх 18">
            <a:extLst>
              <a:ext uri="{FF2B5EF4-FFF2-40B4-BE49-F238E27FC236}">
                <a16:creationId xmlns:a16="http://schemas.microsoft.com/office/drawing/2014/main" id="{A9D1270A-18B0-C7AE-62FB-4B396DB247D6}"/>
              </a:ext>
            </a:extLst>
          </p:cNvPr>
          <p:cNvSpPr/>
          <p:nvPr/>
        </p:nvSpPr>
        <p:spPr>
          <a:xfrm>
            <a:off x="5601689" y="3313279"/>
            <a:ext cx="962025" cy="647396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изогнутая вверх 20">
            <a:extLst>
              <a:ext uri="{FF2B5EF4-FFF2-40B4-BE49-F238E27FC236}">
                <a16:creationId xmlns:a16="http://schemas.microsoft.com/office/drawing/2014/main" id="{C0C3B061-FCF2-906D-A05E-F1EC9319EC59}"/>
              </a:ext>
            </a:extLst>
          </p:cNvPr>
          <p:cNvSpPr/>
          <p:nvPr/>
        </p:nvSpPr>
        <p:spPr>
          <a:xfrm>
            <a:off x="7218473" y="2500674"/>
            <a:ext cx="962025" cy="647396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Знак умножения 21">
            <a:extLst>
              <a:ext uri="{FF2B5EF4-FFF2-40B4-BE49-F238E27FC236}">
                <a16:creationId xmlns:a16="http://schemas.microsoft.com/office/drawing/2014/main" id="{0D68562D-EFC5-1980-6B8C-CB1F3DFAFB87}"/>
              </a:ext>
            </a:extLst>
          </p:cNvPr>
          <p:cNvSpPr/>
          <p:nvPr/>
        </p:nvSpPr>
        <p:spPr>
          <a:xfrm>
            <a:off x="1481304" y="4417798"/>
            <a:ext cx="814555" cy="647396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нак ''плюс'' 22">
            <a:extLst>
              <a:ext uri="{FF2B5EF4-FFF2-40B4-BE49-F238E27FC236}">
                <a16:creationId xmlns:a16="http://schemas.microsoft.com/office/drawing/2014/main" id="{AF3B3754-8924-E16B-F99A-516AE382BF90}"/>
              </a:ext>
            </a:extLst>
          </p:cNvPr>
          <p:cNvSpPr/>
          <p:nvPr/>
        </p:nvSpPr>
        <p:spPr>
          <a:xfrm>
            <a:off x="4861399" y="2248282"/>
            <a:ext cx="600242" cy="647396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авно 23">
            <a:extLst>
              <a:ext uri="{FF2B5EF4-FFF2-40B4-BE49-F238E27FC236}">
                <a16:creationId xmlns:a16="http://schemas.microsoft.com/office/drawing/2014/main" id="{E07CE465-A012-D032-4E42-75434A579472}"/>
              </a:ext>
            </a:extLst>
          </p:cNvPr>
          <p:cNvSpPr/>
          <p:nvPr/>
        </p:nvSpPr>
        <p:spPr>
          <a:xfrm>
            <a:off x="6820928" y="1761696"/>
            <a:ext cx="600242" cy="688678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6F5B25-0754-07F9-050A-071401B9B50C}"/>
              </a:ext>
            </a:extLst>
          </p:cNvPr>
          <p:cNvSpPr txBox="1"/>
          <p:nvPr/>
        </p:nvSpPr>
        <p:spPr>
          <a:xfrm>
            <a:off x="56388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8E2469-AF36-AC5B-DFAA-816E1BA95138}"/>
              </a:ext>
            </a:extLst>
          </p:cNvPr>
          <p:cNvSpPr txBox="1"/>
          <p:nvPr/>
        </p:nvSpPr>
        <p:spPr>
          <a:xfrm>
            <a:off x="468689" y="4604950"/>
            <a:ext cx="106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32D91"/>
                </a:solidFill>
              </a:rPr>
              <a:t>150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5BA62-429B-69D0-784E-4907A8BBC12E}"/>
              </a:ext>
            </a:extLst>
          </p:cNvPr>
          <p:cNvSpPr txBox="1"/>
          <p:nvPr/>
        </p:nvSpPr>
        <p:spPr>
          <a:xfrm>
            <a:off x="2335922" y="3602872"/>
            <a:ext cx="106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32D91"/>
                </a:solidFill>
              </a:rPr>
              <a:t>200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BFE624-BDD6-5C30-5BD0-2AE03D106107}"/>
              </a:ext>
            </a:extLst>
          </p:cNvPr>
          <p:cNvSpPr txBox="1"/>
          <p:nvPr/>
        </p:nvSpPr>
        <p:spPr>
          <a:xfrm>
            <a:off x="5554978" y="1793677"/>
            <a:ext cx="1275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32D91"/>
                </a:solidFill>
              </a:rPr>
              <a:t>60000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AC7830-F3E5-0C41-C544-D4C8A28FAB2A}"/>
              </a:ext>
            </a:extLst>
          </p:cNvPr>
          <p:cNvSpPr txBox="1"/>
          <p:nvPr/>
        </p:nvSpPr>
        <p:spPr>
          <a:xfrm>
            <a:off x="3907144" y="3437706"/>
            <a:ext cx="1809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Количество членов команды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156F2A-69C3-B9E2-B5FD-6C178F66CB3E}"/>
              </a:ext>
            </a:extLst>
          </p:cNvPr>
          <p:cNvSpPr txBox="1"/>
          <p:nvPr/>
        </p:nvSpPr>
        <p:spPr>
          <a:xfrm>
            <a:off x="4046732" y="2928670"/>
            <a:ext cx="60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32D91"/>
                </a:solidFill>
              </a:rPr>
              <a:t>8</a:t>
            </a:r>
          </a:p>
        </p:txBody>
      </p:sp>
      <p:sp>
        <p:nvSpPr>
          <p:cNvPr id="34" name="Стрелка: изогнутая вверх 33">
            <a:extLst>
              <a:ext uri="{FF2B5EF4-FFF2-40B4-BE49-F238E27FC236}">
                <a16:creationId xmlns:a16="http://schemas.microsoft.com/office/drawing/2014/main" id="{1F56755F-83CD-B54C-FB55-0F4FFBE2DFA7}"/>
              </a:ext>
            </a:extLst>
          </p:cNvPr>
          <p:cNvSpPr/>
          <p:nvPr/>
        </p:nvSpPr>
        <p:spPr>
          <a:xfrm>
            <a:off x="2002214" y="5125038"/>
            <a:ext cx="962025" cy="647396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нак умножения 34">
            <a:extLst>
              <a:ext uri="{FF2B5EF4-FFF2-40B4-BE49-F238E27FC236}">
                <a16:creationId xmlns:a16="http://schemas.microsoft.com/office/drawing/2014/main" id="{FD882D6C-8AF9-157E-AB5C-9B53C3C097D0}"/>
              </a:ext>
            </a:extLst>
          </p:cNvPr>
          <p:cNvSpPr/>
          <p:nvPr/>
        </p:nvSpPr>
        <p:spPr>
          <a:xfrm>
            <a:off x="3098493" y="3071662"/>
            <a:ext cx="814555" cy="647396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: изогнутая вверх 35">
            <a:extLst>
              <a:ext uri="{FF2B5EF4-FFF2-40B4-BE49-F238E27FC236}">
                <a16:creationId xmlns:a16="http://schemas.microsoft.com/office/drawing/2014/main" id="{A3D8D8CA-D00C-5AAC-B8F9-EE60264F6895}"/>
              </a:ext>
            </a:extLst>
          </p:cNvPr>
          <p:cNvSpPr/>
          <p:nvPr/>
        </p:nvSpPr>
        <p:spPr>
          <a:xfrm>
            <a:off x="3541336" y="4072234"/>
            <a:ext cx="962025" cy="647396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C9B79D-47EF-7253-5088-B5002621A165}"/>
              </a:ext>
            </a:extLst>
          </p:cNvPr>
          <p:cNvSpPr txBox="1"/>
          <p:nvPr/>
        </p:nvSpPr>
        <p:spPr>
          <a:xfrm>
            <a:off x="7514507" y="1314032"/>
            <a:ext cx="1791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32D91"/>
                </a:solidFill>
              </a:rPr>
              <a:t>300 000</a:t>
            </a:r>
          </a:p>
        </p:txBody>
      </p:sp>
    </p:spTree>
    <p:extLst>
      <p:ext uri="{BB962C8B-B14F-4D97-AF65-F5344CB8AC3E}">
        <p14:creationId xmlns:p14="http://schemas.microsoft.com/office/powerpoint/2010/main" val="384098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87B689-3DAC-AE83-7AA2-B12653865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204563-9A74-D2CF-CFD9-5525B8F70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257300"/>
            <a:ext cx="5095708" cy="4718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Наш проект представляет собой :</a:t>
            </a:r>
          </a:p>
          <a:p>
            <a:r>
              <a:rPr lang="en-US" sz="2000" dirty="0"/>
              <a:t>Web-</a:t>
            </a:r>
            <a:r>
              <a:rPr lang="ru-RU" sz="2000" dirty="0"/>
              <a:t>приложение</a:t>
            </a:r>
          </a:p>
          <a:p>
            <a:r>
              <a:rPr lang="ru-RU" sz="2000" dirty="0"/>
              <a:t>Календарь со статистикой посещаемости</a:t>
            </a:r>
          </a:p>
          <a:p>
            <a:r>
              <a:rPr lang="ru-RU" sz="2000" dirty="0"/>
              <a:t>Рейтинговая таблица</a:t>
            </a:r>
          </a:p>
          <a:p>
            <a:r>
              <a:rPr lang="ru-RU" sz="2000" dirty="0"/>
              <a:t>Возможность редактирования событий</a:t>
            </a:r>
          </a:p>
          <a:p>
            <a:r>
              <a:rPr lang="ru-RU" sz="2000" dirty="0"/>
              <a:t>Система поощрений(баллы)</a:t>
            </a:r>
          </a:p>
          <a:p>
            <a:r>
              <a:rPr lang="ru-RU" sz="2000" dirty="0"/>
              <a:t>Возможность интеграции в различные системы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4D3085-C2A6-CA14-54E5-E2B7EB059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193" y="370826"/>
            <a:ext cx="4083307" cy="611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9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EF41F9-7D13-4D21-A010-46E29F1F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Аналоги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E6CA5F4-1867-3F4E-1F96-1BD32FC56A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650396"/>
              </p:ext>
            </p:extLst>
          </p:nvPr>
        </p:nvGraphicFramePr>
        <p:xfrm>
          <a:off x="504825" y="1278066"/>
          <a:ext cx="11105814" cy="4689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5126">
                  <a:extLst>
                    <a:ext uri="{9D8B030D-6E8A-4147-A177-3AD203B41FA5}">
                      <a16:colId xmlns:a16="http://schemas.microsoft.com/office/drawing/2014/main" val="4127611487"/>
                    </a:ext>
                  </a:extLst>
                </a:gridCol>
                <a:gridCol w="2766896">
                  <a:extLst>
                    <a:ext uri="{9D8B030D-6E8A-4147-A177-3AD203B41FA5}">
                      <a16:colId xmlns:a16="http://schemas.microsoft.com/office/drawing/2014/main" val="2899709299"/>
                    </a:ext>
                  </a:extLst>
                </a:gridCol>
                <a:gridCol w="2766896">
                  <a:extLst>
                    <a:ext uri="{9D8B030D-6E8A-4147-A177-3AD203B41FA5}">
                      <a16:colId xmlns:a16="http://schemas.microsoft.com/office/drawing/2014/main" val="1304060042"/>
                    </a:ext>
                  </a:extLst>
                </a:gridCol>
                <a:gridCol w="2766896">
                  <a:extLst>
                    <a:ext uri="{9D8B030D-6E8A-4147-A177-3AD203B41FA5}">
                      <a16:colId xmlns:a16="http://schemas.microsoft.com/office/drawing/2014/main" val="1214577000"/>
                    </a:ext>
                  </a:extLst>
                </a:gridCol>
              </a:tblGrid>
              <a:tr h="364030">
                <a:tc>
                  <a:txBody>
                    <a:bodyPr/>
                    <a:lstStyle/>
                    <a:p>
                      <a:r>
                        <a:rPr lang="ru-RU" sz="1200" dirty="0"/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Недостатки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Отличия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46552"/>
                  </a:ext>
                </a:extLst>
              </a:tr>
              <a:tr h="1162150">
                <a:tc>
                  <a:txBody>
                    <a:bodyPr/>
                    <a:lstStyle/>
                    <a:p>
                      <a:r>
                        <a:rPr lang="en-US" sz="1200" dirty="0"/>
                        <a:t>Google </a:t>
                      </a:r>
                      <a:r>
                        <a:rPr lang="ru-RU" sz="1200" dirty="0"/>
                        <a:t>Календарь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Помогает командам организовать рабочие процессы и спланировать будущие мероприятия. Пользоваться календарём можно в браузере и с мобильных устройств на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iOS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Android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Google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1)Нет системы поощрений.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2)Нет возможности размещать записи из социальных сетей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Есть опция быстрого редактирования цвета задачи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223744"/>
                  </a:ext>
                </a:extLst>
              </a:tr>
              <a:tr h="1914662">
                <a:tc>
                  <a:txBody>
                    <a:bodyPr/>
                    <a:lstStyle/>
                    <a:p>
                      <a:r>
                        <a:rPr lang="en-US" sz="1200" dirty="0"/>
                        <a:t>Calendly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встреч и событий.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Организация собраний.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Просмотр календарей и расписаний групп.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Отправка календаря по электронной почте.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Управление календарём другого пользователя.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Работа с несколькими календарями.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Подписка на общедоступные календари.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1)Только 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англоязычный интерфейс.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2)Сложен в использовании внутри компании, рассчитан на внешние источники.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Показывает посетителям только свободное время пользователя.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18174"/>
                  </a:ext>
                </a:extLst>
              </a:tr>
              <a:tr h="1033640"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Яндекс. Календарь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Планирование обыденных и важных событий, создание списков дел. Для работы сервис подойдёт небольшим командам, занимающихся маркетингом, рекламой, работой с персоналом 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200" dirty="0"/>
                        <a:t>Нет уведомлений о событиях.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200" dirty="0"/>
                        <a:t>Отсутствует возможность автоматически добавлять событие.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Календарь имеет синхронизацию с другими сервисами корпорации.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585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194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EF41F9-7D13-4D21-A010-46E29F1F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Аналоги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E6CA5F4-1867-3F4E-1F96-1BD32FC56A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8019699"/>
              </p:ext>
            </p:extLst>
          </p:nvPr>
        </p:nvGraphicFramePr>
        <p:xfrm>
          <a:off x="504825" y="1278066"/>
          <a:ext cx="11105814" cy="4683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5126">
                  <a:extLst>
                    <a:ext uri="{9D8B030D-6E8A-4147-A177-3AD203B41FA5}">
                      <a16:colId xmlns:a16="http://schemas.microsoft.com/office/drawing/2014/main" val="4127611487"/>
                    </a:ext>
                  </a:extLst>
                </a:gridCol>
                <a:gridCol w="2766896">
                  <a:extLst>
                    <a:ext uri="{9D8B030D-6E8A-4147-A177-3AD203B41FA5}">
                      <a16:colId xmlns:a16="http://schemas.microsoft.com/office/drawing/2014/main" val="2899709299"/>
                    </a:ext>
                  </a:extLst>
                </a:gridCol>
                <a:gridCol w="2766896">
                  <a:extLst>
                    <a:ext uri="{9D8B030D-6E8A-4147-A177-3AD203B41FA5}">
                      <a16:colId xmlns:a16="http://schemas.microsoft.com/office/drawing/2014/main" val="1304060042"/>
                    </a:ext>
                  </a:extLst>
                </a:gridCol>
                <a:gridCol w="2766896">
                  <a:extLst>
                    <a:ext uri="{9D8B030D-6E8A-4147-A177-3AD203B41FA5}">
                      <a16:colId xmlns:a16="http://schemas.microsoft.com/office/drawing/2014/main" val="1214577000"/>
                    </a:ext>
                  </a:extLst>
                </a:gridCol>
              </a:tblGrid>
              <a:tr h="364030">
                <a:tc>
                  <a:txBody>
                    <a:bodyPr/>
                    <a:lstStyle/>
                    <a:p>
                      <a:r>
                        <a:rPr lang="ru-RU" sz="1200" dirty="0"/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Недостатки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Отличия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46552"/>
                  </a:ext>
                </a:extLst>
              </a:tr>
              <a:tr h="1162150">
                <a:tc>
                  <a:txBody>
                    <a:bodyPr/>
                    <a:lstStyle/>
                    <a:p>
                      <a:r>
                        <a:rPr lang="ru-RU" sz="1200" dirty="0"/>
                        <a:t>Бизнес-календарь 2 - планер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Наглядный обзор ваших встреч, легкость использования, а также мощные средства планирования ваших событий и задач.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Отображаются новые данные только после перезагрузки, нет синхронизации между устройствами.</a:t>
                      </a:r>
                    </a:p>
                    <a:p>
                      <a:r>
                        <a:rPr lang="ru-RU" sz="1200" dirty="0"/>
                        <a:t>Нет системы поощрений.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/>
                        <a:t>удобные окна ввода всех подробностей</a:t>
                      </a:r>
                    </a:p>
                    <a:p>
                      <a:r>
                        <a:rPr lang="ru-RU" sz="1200" dirty="0"/>
                        <a:t>▪️ умные предложения заголовков, местоположения и участников</a:t>
                      </a:r>
                    </a:p>
                    <a:p>
                      <a:r>
                        <a:rPr lang="ru-RU" sz="1200" dirty="0"/>
                        <a:t>▪️ быстрый перенос встреч на нужное время</a:t>
                      </a:r>
                    </a:p>
                    <a:p>
                      <a:r>
                        <a:rPr lang="ru-RU" sz="1200" dirty="0"/>
                        <a:t>▪️ гибкая настройка повторения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223744"/>
                  </a:ext>
                </a:extLst>
              </a:tr>
              <a:tr h="1914662">
                <a:tc>
                  <a:txBody>
                    <a:bodyPr/>
                    <a:lstStyle/>
                    <a:p>
                      <a:r>
                        <a:rPr lang="ru-RU" sz="1200" dirty="0"/>
                        <a:t>Битрикс24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Видеозвонки, чаты, календари, диск, почта, счета, онлайн документы, автоматизация продаж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Слишком много лишних функций, дорого, нет системы поощрений.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Битрикс24 — это онлайн-сервис, в котором собраны все нужные инструменты для работы компании и управления бизнесом. Перенесите в единое пространство и автоматизируйте все рабочие коммуникации, продажи, проекты и бизнес-процессы.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18174"/>
                  </a:ext>
                </a:extLst>
              </a:tr>
              <a:tr h="1033640">
                <a:tc>
                  <a:txBody>
                    <a:bodyPr/>
                    <a:lstStyle/>
                    <a:p>
                      <a:r>
                        <a:rPr lang="en-US" sz="1200" dirty="0"/>
                        <a:t>Leader-ID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Напоминания о мероприятиях, есть возможность отслеживать посещаемость,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200" dirty="0"/>
                        <a:t>Не предусмотрена возможность начислять баллы за посещения мероприятий.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Платформа, где миллионы участников каждый день находят знания, работу, команду, инвесторов, проводят мероприятия, создают и развивают стартапы.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585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19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18368C-A788-8B34-5B81-E5FC1BEB3698}"/>
              </a:ext>
            </a:extLst>
          </p:cNvPr>
          <p:cNvSpPr txBox="1"/>
          <p:nvPr/>
        </p:nvSpPr>
        <p:spPr>
          <a:xfrm>
            <a:off x="1104900" y="295275"/>
            <a:ext cx="963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+mj-lt"/>
              </a:rPr>
              <a:t>Команда проекта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CC7375-12D7-68D0-FABD-2577BAC3F254}"/>
              </a:ext>
            </a:extLst>
          </p:cNvPr>
          <p:cNvSpPr txBox="1"/>
          <p:nvPr/>
        </p:nvSpPr>
        <p:spPr>
          <a:xfrm>
            <a:off x="6096001" y="5772150"/>
            <a:ext cx="3267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Покатилова Софья Владимировна </a:t>
            </a:r>
            <a:r>
              <a:rPr lang="ru-RU" dirty="0" err="1"/>
              <a:t>УЭбо</a:t>
            </a:r>
            <a:r>
              <a:rPr lang="ru-RU" dirty="0"/>
              <a:t> 2-4 Маркетолог, аналитик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A9634D-6E0E-94EA-7CCB-B8664C9A5810}"/>
              </a:ext>
            </a:extLst>
          </p:cNvPr>
          <p:cNvSpPr txBox="1"/>
          <p:nvPr/>
        </p:nvSpPr>
        <p:spPr>
          <a:xfrm>
            <a:off x="9363075" y="5713631"/>
            <a:ext cx="2711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Стародубцева Анастасия Сергеевна </a:t>
            </a:r>
            <a:r>
              <a:rPr lang="ru-RU" dirty="0" err="1"/>
              <a:t>УЭбо</a:t>
            </a:r>
            <a:r>
              <a:rPr lang="ru-RU" dirty="0"/>
              <a:t> 2-4 </a:t>
            </a:r>
          </a:p>
          <a:p>
            <a:r>
              <a:rPr lang="ru-RU" dirty="0"/>
              <a:t>Менеджер, аналитик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C3F91E-9CB1-235A-3CC7-37AB7C8783D9}"/>
              </a:ext>
            </a:extLst>
          </p:cNvPr>
          <p:cNvSpPr txBox="1"/>
          <p:nvPr/>
        </p:nvSpPr>
        <p:spPr>
          <a:xfrm>
            <a:off x="727954" y="5774536"/>
            <a:ext cx="3267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Замесин</a:t>
            </a:r>
            <a:r>
              <a:rPr lang="ru-RU" dirty="0"/>
              <a:t> Никита </a:t>
            </a:r>
          </a:p>
          <a:p>
            <a:pPr algn="ctr"/>
            <a:r>
              <a:rPr lang="ru-RU" dirty="0"/>
              <a:t>Олегович </a:t>
            </a:r>
            <a:r>
              <a:rPr lang="ru-RU" dirty="0" err="1"/>
              <a:t>КТсо</a:t>
            </a:r>
            <a:r>
              <a:rPr lang="ru-RU" dirty="0"/>
              <a:t> 2-5</a:t>
            </a:r>
          </a:p>
          <a:p>
            <a:pPr algn="ctr"/>
            <a:r>
              <a:rPr lang="ru-RU" dirty="0"/>
              <a:t>технический писатель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AE7C9C-2C9F-DB10-9B66-2F669C7627BA}"/>
              </a:ext>
            </a:extLst>
          </p:cNvPr>
          <p:cNvSpPr txBox="1"/>
          <p:nvPr/>
        </p:nvSpPr>
        <p:spPr>
          <a:xfrm>
            <a:off x="3290346" y="2855252"/>
            <a:ext cx="3267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Макаренко Кирилл </a:t>
            </a:r>
          </a:p>
          <a:p>
            <a:pPr algn="ctr"/>
            <a:r>
              <a:rPr lang="ru-RU" dirty="0"/>
              <a:t>Игоревич </a:t>
            </a:r>
            <a:r>
              <a:rPr lang="ru-RU" dirty="0" err="1"/>
              <a:t>КТсо</a:t>
            </a:r>
            <a:r>
              <a:rPr lang="ru-RU" dirty="0"/>
              <a:t>  2-3</a:t>
            </a:r>
          </a:p>
          <a:p>
            <a:pPr algn="ctr"/>
            <a:r>
              <a:rPr lang="ru-RU" dirty="0"/>
              <a:t>Тестировщик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8ED794-960E-4F8E-3772-FB1D63ECC3A9}"/>
              </a:ext>
            </a:extLst>
          </p:cNvPr>
          <p:cNvSpPr txBox="1"/>
          <p:nvPr/>
        </p:nvSpPr>
        <p:spPr>
          <a:xfrm>
            <a:off x="6227022" y="2872623"/>
            <a:ext cx="3267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Жучков Константин Витальевич </a:t>
            </a:r>
            <a:r>
              <a:rPr lang="ru-RU" dirty="0" err="1"/>
              <a:t>КТбо</a:t>
            </a:r>
            <a:r>
              <a:rPr lang="ru-RU" dirty="0"/>
              <a:t>  2-11</a:t>
            </a:r>
          </a:p>
          <a:p>
            <a:pPr algn="ctr"/>
            <a:r>
              <a:rPr lang="en-US" dirty="0"/>
              <a:t>Backend </a:t>
            </a:r>
            <a:r>
              <a:rPr lang="ru-RU" dirty="0"/>
              <a:t>разработчик</a:t>
            </a:r>
          </a:p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DF36B3-E4F1-B781-7009-DA6611A46100}"/>
              </a:ext>
            </a:extLst>
          </p:cNvPr>
          <p:cNvSpPr txBox="1"/>
          <p:nvPr/>
        </p:nvSpPr>
        <p:spPr>
          <a:xfrm>
            <a:off x="699546" y="2947161"/>
            <a:ext cx="3267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Ерлашов</a:t>
            </a:r>
            <a:r>
              <a:rPr lang="ru-RU" dirty="0"/>
              <a:t> Владислав </a:t>
            </a:r>
          </a:p>
          <a:p>
            <a:pPr algn="ctr"/>
            <a:r>
              <a:rPr lang="ru-RU" dirty="0"/>
              <a:t>Алексеевич </a:t>
            </a:r>
            <a:r>
              <a:rPr lang="ru-RU" dirty="0" err="1"/>
              <a:t>КТбо</a:t>
            </a:r>
            <a:r>
              <a:rPr lang="ru-RU" dirty="0"/>
              <a:t> 2-8</a:t>
            </a:r>
          </a:p>
          <a:p>
            <a:pPr algn="ctr"/>
            <a:r>
              <a:rPr lang="ru-RU" dirty="0"/>
              <a:t>Капитан, дизайнер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AC9C31-BA70-C067-325A-52DD5BF7CEE1}"/>
              </a:ext>
            </a:extLst>
          </p:cNvPr>
          <p:cNvSpPr txBox="1"/>
          <p:nvPr/>
        </p:nvSpPr>
        <p:spPr>
          <a:xfrm>
            <a:off x="8867776" y="2853895"/>
            <a:ext cx="3267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Яцуненко Артём Андреевич</a:t>
            </a:r>
          </a:p>
          <a:p>
            <a:pPr algn="ctr"/>
            <a:r>
              <a:rPr lang="ru-RU" dirty="0" err="1"/>
              <a:t>КТбо</a:t>
            </a:r>
            <a:r>
              <a:rPr lang="ru-RU" dirty="0"/>
              <a:t>  2-9</a:t>
            </a:r>
          </a:p>
          <a:p>
            <a:pPr algn="ctr"/>
            <a:r>
              <a:rPr lang="en-US" dirty="0"/>
              <a:t>Frontend </a:t>
            </a:r>
            <a:r>
              <a:rPr lang="ru-RU" dirty="0"/>
              <a:t>разработчик</a:t>
            </a:r>
          </a:p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B13322-B1B0-A046-FF78-27B1C99D289B}"/>
              </a:ext>
            </a:extLst>
          </p:cNvPr>
          <p:cNvSpPr txBox="1"/>
          <p:nvPr/>
        </p:nvSpPr>
        <p:spPr>
          <a:xfrm>
            <a:off x="3290346" y="5772150"/>
            <a:ext cx="3267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Павлов В. Е</a:t>
            </a:r>
          </a:p>
          <a:p>
            <a:pPr algn="ctr"/>
            <a:r>
              <a:rPr lang="ru-RU" dirty="0" err="1"/>
              <a:t>КТбо</a:t>
            </a:r>
            <a:r>
              <a:rPr lang="ru-RU" dirty="0"/>
              <a:t>  2-2</a:t>
            </a:r>
          </a:p>
          <a:p>
            <a:pPr algn="ctr"/>
            <a:r>
              <a:rPr lang="en-US" dirty="0"/>
              <a:t>Backend </a:t>
            </a:r>
            <a:r>
              <a:rPr lang="ru-RU" dirty="0"/>
              <a:t>разработчик</a:t>
            </a:r>
          </a:p>
          <a:p>
            <a:pPr algn="ctr"/>
            <a:endParaRPr lang="ru-RU" dirty="0"/>
          </a:p>
        </p:txBody>
      </p:sp>
      <p:pic>
        <p:nvPicPr>
          <p:cNvPr id="19" name="Рисунок 18" descr="Изображение выглядит как одежда, Человеческое лицо,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CE7D668A-69BC-126D-B394-8A90BF714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893" y="1393299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3DFE77E-00F3-F997-3536-E8C250029F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035" b="10035"/>
          <a:stretch/>
        </p:blipFill>
        <p:spPr>
          <a:xfrm>
            <a:off x="1248433" y="4411568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9AB9E2E-83A7-CD4A-98C1-09AA937D86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93" b="1993"/>
          <a:stretch/>
        </p:blipFill>
        <p:spPr>
          <a:xfrm>
            <a:off x="3966620" y="1366091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3943F01-1C08-FFAD-C9B0-715C4C21AA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6006" b="26006"/>
          <a:stretch/>
        </p:blipFill>
        <p:spPr>
          <a:xfrm>
            <a:off x="6877990" y="1390438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524CDAD-D3E9-E45A-D4C3-2BD2AE1A49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6006" b="26006"/>
          <a:stretch/>
        </p:blipFill>
        <p:spPr>
          <a:xfrm>
            <a:off x="9694096" y="1434525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A506F8C-D315-D5AF-1975-CE56AF95B84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344" b="7344"/>
          <a:stretch/>
        </p:blipFill>
        <p:spPr>
          <a:xfrm>
            <a:off x="6781313" y="4411567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34369EF-D92F-6016-5E7E-E7E58050DF6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3988" b="13988"/>
          <a:stretch/>
        </p:blipFill>
        <p:spPr>
          <a:xfrm>
            <a:off x="9788523" y="4411031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037726-D667-F7EF-60C3-330B6927662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4791" b="14791"/>
          <a:stretch/>
        </p:blipFill>
        <p:spPr>
          <a:xfrm>
            <a:off x="3966619" y="4411031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2438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ДивидендVTI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6507543_TF56180624_Win32.potx" id="{96660F97-F94B-4AA1-9AD1-211DA267391F}" vid="{586E8B91-AC43-4F4B-9654-3EC605DBD59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C43B05-D266-4257-98DE-FF9D8CEDAE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D76AEDE5-E9AF-4E9F-97C3-19B848D35A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435A0B9-5F49-415F-9BEE-591FDACE98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Минималистичная светлая презентация</Template>
  <TotalTime>892</TotalTime>
  <Words>704</Words>
  <Application>Microsoft Office PowerPoint</Application>
  <PresentationFormat>Широкоэкранный</PresentationFormat>
  <Paragraphs>107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ADLaM Display</vt:lpstr>
      <vt:lpstr>Arial</vt:lpstr>
      <vt:lpstr>Calibri</vt:lpstr>
      <vt:lpstr>Garamond</vt:lpstr>
      <vt:lpstr>Helvetica Light</vt:lpstr>
      <vt:lpstr>PT Sans</vt:lpstr>
      <vt:lpstr>Times New Roman</vt:lpstr>
      <vt:lpstr>Wingdings 2</vt:lpstr>
      <vt:lpstr>ДивидендVTI</vt:lpstr>
      <vt:lpstr>SBS 2 Ивент календарь с системой поощрений </vt:lpstr>
      <vt:lpstr>Актуальность проекта</vt:lpstr>
      <vt:lpstr>Цель проекта</vt:lpstr>
      <vt:lpstr>проблематика</vt:lpstr>
      <vt:lpstr>Целевая аудитория</vt:lpstr>
      <vt:lpstr>Презентация PowerPoint</vt:lpstr>
      <vt:lpstr>Затраты на разработку</vt:lpstr>
      <vt:lpstr>решение</vt:lpstr>
      <vt:lpstr>Аналоги</vt:lpstr>
      <vt:lpstr>Аналоги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SBS 2 Ивент календарь с системой поощрений </dc:title>
  <dc:creator>Стародубцева Анастасия Сергеевна</dc:creator>
  <cp:lastModifiedBy>Стародубцева Анастасия Сергеевна</cp:lastModifiedBy>
  <cp:revision>18</cp:revision>
  <dcterms:created xsi:type="dcterms:W3CDTF">2023-10-20T14:22:39Z</dcterms:created>
  <dcterms:modified xsi:type="dcterms:W3CDTF">2023-11-27T18:58:53Z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