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E0B4"/>
    <a:srgbClr val="FFE699"/>
    <a:srgbClr val="041134"/>
    <a:srgbClr val="226583"/>
    <a:srgbClr val="041337"/>
    <a:srgbClr val="073360"/>
    <a:srgbClr val="091434"/>
    <a:srgbClr val="312148"/>
    <a:srgbClr val="9B53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Лист1!$F$7</c:f>
              <c:strCache>
                <c:ptCount val="1"/>
                <c:pt idx="0">
                  <c:v>Проектная разработка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cat>
            <c:strRef>
              <c:f>Лист1!$E$8:$E$14</c:f>
              <c:strCache>
                <c:ptCount val="7"/>
                <c:pt idx="0">
                  <c:v>Универсальность применения</c:v>
                </c:pt>
                <c:pt idx="1">
                  <c:v>Цена продукта</c:v>
                </c:pt>
                <c:pt idx="2">
                  <c:v>Автономность</c:v>
                </c:pt>
                <c:pt idx="3">
                  <c:v>Качество персонала</c:v>
                </c:pt>
                <c:pt idx="4">
                  <c:v>Культура обслуживания</c:v>
                </c:pt>
                <c:pt idx="5">
                  <c:v>Уникальность предложения</c:v>
                </c:pt>
                <c:pt idx="6">
                  <c:v>Скорость от запроса до введения в эксплуатацию продукта</c:v>
                </c:pt>
              </c:strCache>
            </c:strRef>
          </c:cat>
          <c:val>
            <c:numRef>
              <c:f>Лист1!$F$8:$F$14</c:f>
              <c:numCache>
                <c:formatCode>General</c:formatCode>
                <c:ptCount val="7"/>
                <c:pt idx="0">
                  <c:v>8</c:v>
                </c:pt>
                <c:pt idx="1">
                  <c:v>8</c:v>
                </c:pt>
                <c:pt idx="2">
                  <c:v>10</c:v>
                </c:pt>
                <c:pt idx="3">
                  <c:v>9</c:v>
                </c:pt>
                <c:pt idx="4">
                  <c:v>10</c:v>
                </c:pt>
                <c:pt idx="5">
                  <c:v>9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3B-4E9D-B5CC-E1D087DAEA57}"/>
            </c:ext>
          </c:extLst>
        </c:ser>
        <c:ser>
          <c:idx val="1"/>
          <c:order val="1"/>
          <c:tx>
            <c:strRef>
              <c:f>Лист1!$G$7</c:f>
              <c:strCache>
                <c:ptCount val="1"/>
                <c:pt idx="0">
                  <c:v>Halo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cat>
            <c:strRef>
              <c:f>Лист1!$E$8:$E$14</c:f>
              <c:strCache>
                <c:ptCount val="7"/>
                <c:pt idx="0">
                  <c:v>Универсальность применения</c:v>
                </c:pt>
                <c:pt idx="1">
                  <c:v>Цена продукта</c:v>
                </c:pt>
                <c:pt idx="2">
                  <c:v>Автономность</c:v>
                </c:pt>
                <c:pt idx="3">
                  <c:v>Качество персонала</c:v>
                </c:pt>
                <c:pt idx="4">
                  <c:v>Культура обслуживания</c:v>
                </c:pt>
                <c:pt idx="5">
                  <c:v>Уникальность предложения</c:v>
                </c:pt>
                <c:pt idx="6">
                  <c:v>Скорость от запроса до введения в эксплуатацию продукта</c:v>
                </c:pt>
              </c:strCache>
            </c:strRef>
          </c:cat>
          <c:val>
            <c:numRef>
              <c:f>Лист1!$G$8:$G$14</c:f>
              <c:numCache>
                <c:formatCode>General</c:formatCode>
                <c:ptCount val="7"/>
                <c:pt idx="0">
                  <c:v>6</c:v>
                </c:pt>
                <c:pt idx="1">
                  <c:v>6</c:v>
                </c:pt>
                <c:pt idx="2">
                  <c:v>7</c:v>
                </c:pt>
                <c:pt idx="3">
                  <c:v>9</c:v>
                </c:pt>
                <c:pt idx="4">
                  <c:v>10</c:v>
                </c:pt>
                <c:pt idx="5">
                  <c:v>8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3B-4E9D-B5CC-E1D087DAEA57}"/>
            </c:ext>
          </c:extLst>
        </c:ser>
        <c:ser>
          <c:idx val="2"/>
          <c:order val="2"/>
          <c:tx>
            <c:strRef>
              <c:f>Лист1!$H$7</c:f>
              <c:strCache>
                <c:ptCount val="1"/>
                <c:pt idx="0">
                  <c:v>ATMI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3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cat>
            <c:strRef>
              <c:f>Лист1!$E$8:$E$14</c:f>
              <c:strCache>
                <c:ptCount val="7"/>
                <c:pt idx="0">
                  <c:v>Универсальность применения</c:v>
                </c:pt>
                <c:pt idx="1">
                  <c:v>Цена продукта</c:v>
                </c:pt>
                <c:pt idx="2">
                  <c:v>Автономность</c:v>
                </c:pt>
                <c:pt idx="3">
                  <c:v>Качество персонала</c:v>
                </c:pt>
                <c:pt idx="4">
                  <c:v>Культура обслуживания</c:v>
                </c:pt>
                <c:pt idx="5">
                  <c:v>Уникальность предложения</c:v>
                </c:pt>
                <c:pt idx="6">
                  <c:v>Скорость от запроса до введения в эксплуатацию продукта</c:v>
                </c:pt>
              </c:strCache>
            </c:strRef>
          </c:cat>
          <c:val>
            <c:numRef>
              <c:f>Лист1!$H$8:$H$14</c:f>
              <c:numCache>
                <c:formatCode>General</c:formatCode>
                <c:ptCount val="7"/>
                <c:pt idx="0">
                  <c:v>5</c:v>
                </c:pt>
                <c:pt idx="1">
                  <c:v>9</c:v>
                </c:pt>
                <c:pt idx="2">
                  <c:v>3</c:v>
                </c:pt>
                <c:pt idx="3">
                  <c:v>9</c:v>
                </c:pt>
                <c:pt idx="4">
                  <c:v>10</c:v>
                </c:pt>
                <c:pt idx="5">
                  <c:v>8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3B-4E9D-B5CC-E1D087DAEA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77326367"/>
        <c:axId val="677324703"/>
      </c:radarChart>
      <c:catAx>
        <c:axId val="6773263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77324703"/>
        <c:crosses val="autoZero"/>
        <c:auto val="1"/>
        <c:lblAlgn val="ctr"/>
        <c:lblOffset val="100"/>
        <c:noMultiLvlLbl val="0"/>
      </c:catAx>
      <c:valAx>
        <c:axId val="6773247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773263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86FBFD"/>
      </a:solidFill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818287163313484"/>
          <c:y val="3.3366046548620444E-2"/>
          <c:w val="0.69320065717170287"/>
          <c:h val="0.9332679069027590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dPt>
            <c:idx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463-4181-82B9-418C0B13C687}"/>
              </c:ext>
            </c:extLst>
          </c:dPt>
          <c:dPt>
            <c:idx val="1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463-4181-82B9-418C0B13C687}"/>
              </c:ext>
            </c:extLst>
          </c:dPt>
          <c:dPt>
            <c:idx val="2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463-4181-82B9-418C0B13C687}"/>
              </c:ext>
            </c:extLst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463-4181-82B9-418C0B13C687}"/>
              </c:ext>
            </c:extLst>
          </c:dPt>
          <c:cat>
            <c:strRef>
              <c:f>Лист1!$A$2:$A$5</c:f>
              <c:strCache>
                <c:ptCount val="2"/>
                <c:pt idx="0">
                  <c:v>1 этап</c:v>
                </c:pt>
                <c:pt idx="1">
                  <c:v>2 этап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463-4181-82B9-418C0B13C6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0.22692</cdr:x>
      <cdr:y>0.28366</cdr:y>
    </cdr:from>
    <cdr:to>
      <cdr:x>0.6646</cdr:x>
      <cdr:y>0.5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C1E3363D-9FCD-461C-9901-8C0A295E0075}"/>
            </a:ext>
          </a:extLst>
        </cdr:cNvPr>
        <cdr:cNvSpPr txBox="1"/>
      </cdr:nvSpPr>
      <cdr:spPr>
        <a:xfrm xmlns:a="http://schemas.openxmlformats.org/drawingml/2006/main">
          <a:off x="1279106" y="1187671"/>
          <a:ext cx="2467154" cy="9057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b="1" dirty="0">
              <a:latin typeface="Times New Roman" panose="02020603050405020304" pitchFamily="18" charset="0"/>
              <a:cs typeface="Times New Roman" panose="02020603050405020304" pitchFamily="18" charset="0"/>
            </a:rPr>
            <a:t>2 этап (804 840 руб)</a:t>
          </a:r>
        </a:p>
        <a:p xmlns:a="http://schemas.openxmlformats.org/drawingml/2006/main"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6 месяцев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0.46871</cdr:x>
      <cdr:y>0.60854</cdr:y>
    </cdr:from>
    <cdr:to>
      <cdr:x>0.73346</cdr:x>
      <cdr:y>0.7404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4AAF608F-53A3-4417-86C6-B15FD5F062EC}"/>
            </a:ext>
          </a:extLst>
        </cdr:cNvPr>
        <cdr:cNvSpPr txBox="1"/>
      </cdr:nvSpPr>
      <cdr:spPr>
        <a:xfrm xmlns:a="http://schemas.openxmlformats.org/drawingml/2006/main">
          <a:off x="2642080" y="2547872"/>
          <a:ext cx="1492369" cy="5520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0.44882</cdr:x>
      <cdr:y>0.61884</cdr:y>
    </cdr:from>
    <cdr:to>
      <cdr:x>0.80386</cdr:x>
      <cdr:y>0.72804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4E525498-02A7-4069-A296-3E48FE44F7A5}"/>
            </a:ext>
          </a:extLst>
        </cdr:cNvPr>
        <cdr:cNvSpPr txBox="1"/>
      </cdr:nvSpPr>
      <cdr:spPr>
        <a:xfrm xmlns:a="http://schemas.openxmlformats.org/drawingml/2006/main">
          <a:off x="2529936" y="2591004"/>
          <a:ext cx="2001328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0.51309</cdr:x>
      <cdr:y>0.54467</cdr:y>
    </cdr:from>
    <cdr:to>
      <cdr:x>0.92971</cdr:x>
      <cdr:y>0.72185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3A0B7E39-F686-420B-924D-97CAAE58C313}"/>
            </a:ext>
          </a:extLst>
        </cdr:cNvPr>
        <cdr:cNvSpPr txBox="1"/>
      </cdr:nvSpPr>
      <cdr:spPr>
        <a:xfrm xmlns:a="http://schemas.openxmlformats.org/drawingml/2006/main">
          <a:off x="2892245" y="2280453"/>
          <a:ext cx="2348425" cy="7418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b="1" dirty="0">
              <a:latin typeface="Times New Roman" panose="02020603050405020304" pitchFamily="18" charset="0"/>
              <a:cs typeface="Times New Roman" panose="02020603050405020304" pitchFamily="18" charset="0"/>
            </a:rPr>
            <a:t>1 этап (2 352 398руб)</a:t>
          </a:r>
        </a:p>
        <a:p xmlns:a="http://schemas.openxmlformats.org/drawingml/2006/main"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12 месяцев</a:t>
          </a: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6837CFC-CCC0-EA72-9A23-BE0B6A5AD8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45"/>
            <a:ext cx="12192000" cy="685345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17384B-9E02-0DDA-015A-06F5B0AE52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582" y="612240"/>
            <a:ext cx="9144000" cy="2387600"/>
          </a:xfrm>
        </p:spPr>
        <p:txBody>
          <a:bodyPr anchor="b">
            <a:normAutofit/>
          </a:bodyPr>
          <a:lstStyle>
            <a:lvl1pPr algn="l">
              <a:defRPr sz="7200" b="1"/>
            </a:lvl1pPr>
          </a:lstStyle>
          <a:p>
            <a:r>
              <a:rPr lang="ru-RU"/>
              <a:t>Образец заголовка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AC8F23C-00AA-3CF5-E9B8-93E776590F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582" y="3030280"/>
            <a:ext cx="9144000" cy="1655762"/>
          </a:xfrm>
        </p:spPr>
        <p:txBody>
          <a:bodyPr/>
          <a:lstStyle>
            <a:lvl1pPr marL="0" indent="0" algn="l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9E014E-9F70-F5EB-D631-77157E6B5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95BF1-FC76-4718-B9D3-8713AF7B7C1A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557758-5793-89F9-9A8D-5E52A2D0E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85746A-898F-F771-E0E4-F5DD3E079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32C6-5803-42F1-BE4A-DE00598300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60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7E483F-5EDD-AD6D-E8F2-C5452403A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14C4FD-C5E8-5AFE-2905-2B2AB83821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51F7E4-6596-2338-E394-7EC364F9B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95BF1-FC76-4718-B9D3-8713AF7B7C1A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3315F6-2CE3-DCD0-7E78-B39F460A8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24AEDD-1C1A-6A9B-9811-B70BAF0D3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32C6-5803-42F1-BE4A-DE00598300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322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113462-93F6-6D26-325A-8F860015D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CBAB403-2F4A-F791-5240-C117FCFAF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FB63E9-5D1C-96F3-2E36-CC0231E2E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95BF1-FC76-4718-B9D3-8713AF7B7C1A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D396E7-FD47-0883-A914-FC0166592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F5DECB-8F30-A07C-691B-101398A77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32C6-5803-42F1-BE4A-DE00598300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166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202E56-6F11-43C8-20A8-3F3F1E958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9F1112-35C5-A6DD-6F45-E29BC7AE78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6074568-244D-A3E0-FEFB-5508F9D532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AEC6286-2990-8685-7739-FBCF46412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95BF1-FC76-4718-B9D3-8713AF7B7C1A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8B4A6E-C27A-F962-B9F5-B2B6CA464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E98632A-B716-06F5-365D-0A827C713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32C6-5803-42F1-BE4A-DE00598300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624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77D0D0-39B0-437F-DC73-5F9B7AEE2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2737B6-9357-A968-B3E1-852D66EAC5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5A0452C-43DF-FEA0-E215-A592074B66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218993B-2C82-E5F6-D946-BEE75AF119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5173F00-3A9A-A208-66C6-F6B50406CE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2AA4A23-C14A-E048-E1FB-A191E106F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95BF1-FC76-4718-B9D3-8713AF7B7C1A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5F66D65-BAF7-FCC8-952D-77C771782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56D074F-93C5-C176-D0C7-17F73DAAC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32C6-5803-42F1-BE4A-DE00598300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218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66C454-B6C7-A8ED-C6ED-C98DE34CC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BF86D2C-8A7B-9E6D-89C9-06B170412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95BF1-FC76-4718-B9D3-8713AF7B7C1A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C36D870-62AE-8BDF-49BA-0FDF97436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19869CB-E04D-BFBA-E471-112206010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32C6-5803-42F1-BE4A-DE00598300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343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2F4CD11-09B6-95E5-70BD-5F48B20B1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95BF1-FC76-4718-B9D3-8713AF7B7C1A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A279ACB-3F73-EB5D-295F-31953557B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31F3DA1-6FE4-E2D8-207E-78128A737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32C6-5803-42F1-BE4A-DE00598300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81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34CD24-61BD-5A70-56B9-CF9BB70E2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23EC01-9EDA-1AD1-0C39-9C0C02BA2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7497A93-BC36-E65C-D070-16C5F48F35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A372F4-51FB-AFE8-8536-7FB5526F4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95BF1-FC76-4718-B9D3-8713AF7B7C1A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9384632-8A5F-35F2-7E6E-3302A237E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8EF6BBF-E00A-CBFF-9115-49D22FE69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32C6-5803-42F1-BE4A-DE00598300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717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A43129-A62D-A4A8-98BF-398FECC7F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7CA4071-7074-48D1-1240-4D7218CC89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8D26830-FCD8-AF12-D821-82F836319F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123DA39-8C56-3A91-503D-227798881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95BF1-FC76-4718-B9D3-8713AF7B7C1A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B7AD2C-60EE-B5CE-8C34-C9A0F21F2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4D8473-7B85-7E57-3027-350F8DA46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32C6-5803-42F1-BE4A-DE00598300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475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8E65A7-78CB-B762-4693-40AD7FB31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85A45C7-4BC7-EA53-7A9C-20A274D70A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7B026B-620F-8EF2-7CC9-A0E4CB0B6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95BF1-FC76-4718-B9D3-8713AF7B7C1A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07C2E2-54F5-1EC0-6D8B-2CE536B2F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353000-8AA7-4BDB-AF6A-7D335F9E0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32C6-5803-42F1-BE4A-DE00598300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95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CBA2823-ED39-EAAA-3381-6F12D0DC67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9F0BE86-BC04-C71B-D34A-858F3D593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F2160B-0AC9-7CAD-E046-8205D1488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95BF1-FC76-4718-B9D3-8713AF7B7C1A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93A0D8-1411-6E94-EDF7-957149EFE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370CF2-8007-0489-D1BC-5ADC87FB1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32C6-5803-42F1-BE4A-DE00598300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984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EAFFF4E-BCD1-1384-EC3F-5C8B1E5862E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DAA19D-C61D-3AD9-1EAE-D05E0EDA9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073" y="346653"/>
            <a:ext cx="10515600" cy="4292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6EAF92-2BDF-14A0-2D3A-2E6847811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D2541C-3FDA-7812-5845-055129FA51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95BF1-FC76-4718-B9D3-8713AF7B7C1A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25DE1B-AC3E-C2AC-3D0F-D6C081269A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9A05AE-9911-ACD6-3230-291010BA16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332C6-5803-42F1-BE4A-DE00598300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029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508DE4-D5B8-45FE-9B9B-0406D9F53B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582" y="216158"/>
            <a:ext cx="9144000" cy="238760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Bahnschrift Condensed" panose="020B0502040204020203" pitchFamily="34" charset="0"/>
              </a:rPr>
              <a:t>СИСТЕМА АВТОМАТИЧЕСКОЙ ПОДКАЧКИ КОЛЕС ДЛЯ КРУПНОГАБАРИТНЫХ АВТОМОБИЛЕЙ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AEFE591-A80C-4F05-ABF6-D967709868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582" y="3792280"/>
            <a:ext cx="9144000" cy="1655762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latin typeface="Bahnschrift" panose="020B0502040204020203" pitchFamily="34" charset="0"/>
              </a:rPr>
              <a:t>Рынок </a:t>
            </a:r>
            <a:r>
              <a:rPr lang="ru-RU" dirty="0" err="1">
                <a:latin typeface="Bahnschrift" panose="020B0502040204020203" pitchFamily="34" charset="0"/>
              </a:rPr>
              <a:t>НТИ</a:t>
            </a:r>
            <a:r>
              <a:rPr lang="ru-RU" dirty="0">
                <a:latin typeface="Bahnschrift" panose="020B0502040204020203" pitchFamily="34" charset="0"/>
              </a:rPr>
              <a:t>: «</a:t>
            </a:r>
            <a:r>
              <a:rPr lang="ru-RU" dirty="0" err="1">
                <a:latin typeface="Bahnschrift" panose="020B0502040204020203" pitchFamily="34" charset="0"/>
              </a:rPr>
              <a:t>Технет</a:t>
            </a:r>
            <a:r>
              <a:rPr lang="ru-RU" dirty="0">
                <a:latin typeface="Bahnschrift" panose="020B0502040204020203" pitchFamily="34" charset="0"/>
              </a:rPr>
              <a:t>» </a:t>
            </a:r>
          </a:p>
          <a:p>
            <a:r>
              <a:rPr lang="ru-RU" dirty="0">
                <a:latin typeface="Bahnschrift" panose="020B0502040204020203" pitchFamily="34" charset="0"/>
              </a:rPr>
              <a:t>Акселерационная программа:</a:t>
            </a:r>
          </a:p>
          <a:p>
            <a:r>
              <a:rPr lang="ru-RU" dirty="0">
                <a:latin typeface="Bahnschrift" panose="020B0502040204020203" pitchFamily="34" charset="0"/>
              </a:rPr>
              <a:t>Школа студенческого технологического предпринимательства </a:t>
            </a:r>
          </a:p>
          <a:p>
            <a:r>
              <a:rPr lang="ru-RU" dirty="0">
                <a:latin typeface="Bahnschrift" panose="020B0502040204020203" pitchFamily="34" charset="0"/>
              </a:rPr>
              <a:t>«Мой стартап»</a:t>
            </a:r>
          </a:p>
          <a:p>
            <a:r>
              <a:rPr lang="ru-RU" dirty="0">
                <a:latin typeface="Bahnschrift" panose="020B0502040204020203" pitchFamily="34" charset="0"/>
              </a:rPr>
              <a:t>2023, </a:t>
            </a:r>
            <a:r>
              <a:rPr lang="ru-RU" dirty="0" err="1">
                <a:latin typeface="Bahnschrift" panose="020B0502040204020203" pitchFamily="34" charset="0"/>
              </a:rPr>
              <a:t>РГРТУ</a:t>
            </a:r>
            <a:endParaRPr lang="ru-RU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3248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69B4CD0-4A53-4F32-AF34-FBCC3DC3DF46}"/>
              </a:ext>
            </a:extLst>
          </p:cNvPr>
          <p:cNvSpPr/>
          <p:nvPr/>
        </p:nvSpPr>
        <p:spPr>
          <a:xfrm>
            <a:off x="6212541" y="413336"/>
            <a:ext cx="5141258" cy="6031328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C43C08-4B1B-4B17-8427-BD7135AD63B5}"/>
              </a:ext>
            </a:extLst>
          </p:cNvPr>
          <p:cNvSpPr txBox="1"/>
          <p:nvPr/>
        </p:nvSpPr>
        <p:spPr>
          <a:xfrm>
            <a:off x="7478805" y="413336"/>
            <a:ext cx="2788023" cy="376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  <a:latin typeface="Bahnschrift Condensed" panose="020B0502040204020203" pitchFamily="34" charset="0"/>
              </a:rPr>
              <a:t>Команда проекта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0A6FFA-14A7-4C73-9282-FD83FB094B9C}"/>
              </a:ext>
            </a:extLst>
          </p:cNvPr>
          <p:cNvSpPr txBox="1"/>
          <p:nvPr/>
        </p:nvSpPr>
        <p:spPr>
          <a:xfrm>
            <a:off x="6535268" y="1615135"/>
            <a:ext cx="14522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accent1"/>
                </a:solidFill>
                <a:latin typeface="Bahnschrift" panose="020B0502040204020203" pitchFamily="34" charset="0"/>
              </a:rPr>
              <a:t>Догадин </a:t>
            </a:r>
            <a:r>
              <a:rPr lang="ru-RU" sz="1400" dirty="0" err="1">
                <a:solidFill>
                  <a:schemeClr val="accent1"/>
                </a:solidFill>
                <a:latin typeface="Bahnschrift" panose="020B0502040204020203" pitchFamily="34" charset="0"/>
              </a:rPr>
              <a:t>Б.Д</a:t>
            </a:r>
            <a:r>
              <a:rPr lang="ru-RU" sz="1400" dirty="0">
                <a:solidFill>
                  <a:schemeClr val="accent1"/>
                </a:solidFill>
                <a:latin typeface="Bahnschrift" panose="020B0502040204020203" pitchFamily="34" charset="0"/>
              </a:rPr>
              <a:t>.</a:t>
            </a:r>
          </a:p>
        </p:txBody>
      </p:sp>
      <p:pic>
        <p:nvPicPr>
          <p:cNvPr id="12" name="Рисунок 11" descr="Лектор">
            <a:extLst>
              <a:ext uri="{FF2B5EF4-FFF2-40B4-BE49-F238E27FC236}">
                <a16:creationId xmlns:a16="http://schemas.microsoft.com/office/drawing/2014/main" id="{6315BF1A-6E3C-43B5-AAA9-45CC50FAF0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04209" y="789854"/>
            <a:ext cx="914400" cy="914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CE5C0BB-23EE-4A65-8D7F-12F884297D8F}"/>
              </a:ext>
            </a:extLst>
          </p:cNvPr>
          <p:cNvSpPr txBox="1"/>
          <p:nvPr/>
        </p:nvSpPr>
        <p:spPr>
          <a:xfrm>
            <a:off x="6342529" y="1922912"/>
            <a:ext cx="18198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200" dirty="0">
                <a:solidFill>
                  <a:schemeClr val="tx2">
                    <a:lumMod val="40000"/>
                    <a:lumOff val="60000"/>
                  </a:schemeClr>
                </a:solidFill>
                <a:latin typeface="Bahnschrift" panose="020B0502040204020203" pitchFamily="34" charset="0"/>
              </a:rPr>
              <a:t>Лидер проекта</a:t>
            </a:r>
          </a:p>
          <a:p>
            <a:pPr marL="285750" indent="-285750">
              <a:buFontTx/>
              <a:buChar char="-"/>
            </a:pPr>
            <a:r>
              <a:rPr lang="ru-RU" sz="1200" dirty="0">
                <a:solidFill>
                  <a:schemeClr val="tx2">
                    <a:lumMod val="40000"/>
                    <a:lumOff val="60000"/>
                  </a:schemeClr>
                </a:solidFill>
                <a:latin typeface="Bahnschrift" panose="020B0502040204020203" pitchFamily="34" charset="0"/>
              </a:rPr>
              <a:t>Разработчик </a:t>
            </a:r>
            <a:r>
              <a:rPr lang="ru-RU" sz="1200" dirty="0">
                <a:solidFill>
                  <a:schemeClr val="bg1">
                    <a:lumMod val="75000"/>
                  </a:schemeClr>
                </a:solidFill>
                <a:latin typeface="Bahnschrift" panose="020B0502040204020203" pitchFamily="34" charset="0"/>
              </a:rPr>
              <a:t>презентации</a:t>
            </a:r>
          </a:p>
          <a:p>
            <a:pPr marL="285750" indent="-285750">
              <a:buFontTx/>
              <a:buChar char="-"/>
            </a:pPr>
            <a:r>
              <a:rPr lang="ru-RU" sz="1200" dirty="0">
                <a:solidFill>
                  <a:schemeClr val="tx2">
                    <a:lumMod val="40000"/>
                    <a:lumOff val="60000"/>
                  </a:schemeClr>
                </a:solidFill>
                <a:latin typeface="Bahnschrift" panose="020B0502040204020203" pitchFamily="34" charset="0"/>
              </a:rPr>
              <a:t>Разработчик паспорта проекта</a:t>
            </a:r>
          </a:p>
        </p:txBody>
      </p:sp>
      <p:pic>
        <p:nvPicPr>
          <p:cNvPr id="15" name="Рисунок 14" descr="Программист">
            <a:extLst>
              <a:ext uri="{FF2B5EF4-FFF2-40B4-BE49-F238E27FC236}">
                <a16:creationId xmlns:a16="http://schemas.microsoft.com/office/drawing/2014/main" id="{FD539EAA-6714-49E0-8807-95C2D5197C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15616" y="700735"/>
            <a:ext cx="914400" cy="9144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4095049-2D60-4A60-84A6-1081666E6AC6}"/>
              </a:ext>
            </a:extLst>
          </p:cNvPr>
          <p:cNvSpPr txBox="1"/>
          <p:nvPr/>
        </p:nvSpPr>
        <p:spPr>
          <a:xfrm>
            <a:off x="8295711" y="1615135"/>
            <a:ext cx="11867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accent1"/>
                </a:solidFill>
                <a:latin typeface="Bahnschrift" panose="020B0502040204020203" pitchFamily="34" charset="0"/>
              </a:rPr>
              <a:t>Малеев </a:t>
            </a:r>
            <a:r>
              <a:rPr lang="ru-RU" sz="1400" dirty="0" err="1">
                <a:solidFill>
                  <a:schemeClr val="accent1"/>
                </a:solidFill>
                <a:latin typeface="Bahnschrift" panose="020B0502040204020203" pitchFamily="34" charset="0"/>
              </a:rPr>
              <a:t>И.О</a:t>
            </a:r>
            <a:r>
              <a:rPr lang="ru-RU" sz="1400" dirty="0">
                <a:solidFill>
                  <a:schemeClr val="accent1"/>
                </a:solidFill>
                <a:latin typeface="Bahnschrift" panose="020B0502040204020203" pitchFamily="34" charset="0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6EC5E40-B7CE-42EC-8523-921F92B19484}"/>
              </a:ext>
            </a:extLst>
          </p:cNvPr>
          <p:cNvSpPr txBox="1"/>
          <p:nvPr/>
        </p:nvSpPr>
        <p:spPr>
          <a:xfrm>
            <a:off x="8125382" y="1922912"/>
            <a:ext cx="14948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200" dirty="0">
                <a:solidFill>
                  <a:schemeClr val="bg1">
                    <a:lumMod val="75000"/>
                  </a:schemeClr>
                </a:solidFill>
                <a:latin typeface="Bahnschrift" panose="020B0502040204020203" pitchFamily="34" charset="0"/>
              </a:rPr>
              <a:t>Аналитик данных</a:t>
            </a:r>
          </a:p>
          <a:p>
            <a:pPr marL="285750" indent="-285750">
              <a:buFontTx/>
              <a:buChar char="-"/>
            </a:pPr>
            <a:r>
              <a:rPr lang="ru-RU" sz="1200" dirty="0">
                <a:solidFill>
                  <a:schemeClr val="bg1">
                    <a:lumMod val="75000"/>
                  </a:schemeClr>
                </a:solidFill>
                <a:latin typeface="Bahnschrift" panose="020B0502040204020203" pitchFamily="34" charset="0"/>
              </a:rPr>
              <a:t>Аналитик данных по материально-техническому обеспечению</a:t>
            </a:r>
          </a:p>
        </p:txBody>
      </p:sp>
      <p:pic>
        <p:nvPicPr>
          <p:cNvPr id="19" name="Рисунок 18" descr="Презентация с круговой диаграммой">
            <a:extLst>
              <a:ext uri="{FF2B5EF4-FFF2-40B4-BE49-F238E27FC236}">
                <a16:creationId xmlns:a16="http://schemas.microsoft.com/office/drawing/2014/main" id="{C3E33382-F0AC-498C-89AF-2388B05DDB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35985" y="782642"/>
            <a:ext cx="914400" cy="9144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C1858FD-1C7A-4FA6-A5D4-915A24E78EE9}"/>
              </a:ext>
            </a:extLst>
          </p:cNvPr>
          <p:cNvSpPr txBox="1"/>
          <p:nvPr/>
        </p:nvSpPr>
        <p:spPr>
          <a:xfrm>
            <a:off x="9753596" y="1615135"/>
            <a:ext cx="14948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accent1"/>
                </a:solidFill>
                <a:latin typeface="Bahnschrift" panose="020B0502040204020203" pitchFamily="34" charset="0"/>
              </a:rPr>
              <a:t>Калинкина </a:t>
            </a:r>
            <a:r>
              <a:rPr lang="ru-RU" sz="1400" dirty="0" err="1">
                <a:solidFill>
                  <a:schemeClr val="accent1"/>
                </a:solidFill>
                <a:latin typeface="Bahnschrift" panose="020B0502040204020203" pitchFamily="34" charset="0"/>
              </a:rPr>
              <a:t>А.А</a:t>
            </a:r>
            <a:r>
              <a:rPr lang="ru-RU" sz="1400" dirty="0">
                <a:solidFill>
                  <a:schemeClr val="accent1"/>
                </a:solidFill>
                <a:latin typeface="Bahnschrift" panose="020B0502040204020203" pitchFamily="34" charset="0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719573C-1F1B-4E71-BCA2-9A16FD86D0A1}"/>
              </a:ext>
            </a:extLst>
          </p:cNvPr>
          <p:cNvSpPr txBox="1"/>
          <p:nvPr/>
        </p:nvSpPr>
        <p:spPr>
          <a:xfrm>
            <a:off x="9820833" y="1922912"/>
            <a:ext cx="13603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bg2"/>
                </a:solidFill>
                <a:latin typeface="Bahnschrift" panose="020B0502040204020203" pitchFamily="34" charset="0"/>
              </a:rPr>
              <a:t>Разработчик паспорта проекта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bg2"/>
                </a:solidFill>
                <a:latin typeface="Bahnschrift" panose="020B0502040204020203" pitchFamily="34" charset="0"/>
              </a:rPr>
              <a:t>Аналитик рынка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bg2"/>
                </a:solidFill>
                <a:latin typeface="Bahnschrift" panose="020B0502040204020203" pitchFamily="34" charset="0"/>
              </a:rPr>
              <a:t>Аналитик данных по материально-техническому обеспечению</a:t>
            </a:r>
          </a:p>
        </p:txBody>
      </p:sp>
      <p:pic>
        <p:nvPicPr>
          <p:cNvPr id="23" name="Рисунок 22" descr="Электрик">
            <a:extLst>
              <a:ext uri="{FF2B5EF4-FFF2-40B4-BE49-F238E27FC236}">
                <a16:creationId xmlns:a16="http://schemas.microsoft.com/office/drawing/2014/main" id="{35A2F4B0-332A-4982-8A17-1DF1B2674D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95246" y="3432488"/>
            <a:ext cx="914400" cy="9144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F7867CB-8EEA-4A2D-B5FD-419C57F9FA4A}"/>
              </a:ext>
            </a:extLst>
          </p:cNvPr>
          <p:cNvSpPr txBox="1"/>
          <p:nvPr/>
        </p:nvSpPr>
        <p:spPr>
          <a:xfrm>
            <a:off x="6566646" y="4192999"/>
            <a:ext cx="13895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accent1"/>
                </a:solidFill>
                <a:latin typeface="Bahnschrift" panose="020B0502040204020203" pitchFamily="34" charset="0"/>
              </a:rPr>
              <a:t>Привалов </a:t>
            </a:r>
            <a:r>
              <a:rPr lang="ru-RU" sz="1400" dirty="0" err="1">
                <a:solidFill>
                  <a:schemeClr val="accent1"/>
                </a:solidFill>
                <a:latin typeface="Bahnschrift" panose="020B0502040204020203" pitchFamily="34" charset="0"/>
              </a:rPr>
              <a:t>Д.В</a:t>
            </a:r>
            <a:r>
              <a:rPr lang="ru-RU" sz="1400" dirty="0">
                <a:solidFill>
                  <a:schemeClr val="accent1"/>
                </a:solidFill>
                <a:latin typeface="Bahnschrift" panose="020B0502040204020203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A6D8A89-8182-48F7-B47B-13B25D94E1D5}"/>
              </a:ext>
            </a:extLst>
          </p:cNvPr>
          <p:cNvSpPr txBox="1"/>
          <p:nvPr/>
        </p:nvSpPr>
        <p:spPr>
          <a:xfrm>
            <a:off x="6535268" y="4500776"/>
            <a:ext cx="15901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bg2"/>
                </a:solidFill>
                <a:latin typeface="Bahnschrift" panose="020B0502040204020203" pitchFamily="34" charset="0"/>
              </a:rPr>
              <a:t>Аналитик данных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bg2"/>
                </a:solidFill>
                <a:latin typeface="Bahnschrift" panose="020B0502040204020203" pitchFamily="34" charset="0"/>
              </a:rPr>
              <a:t>Аналитик данных по материально-техническому обеспечению</a:t>
            </a:r>
          </a:p>
        </p:txBody>
      </p:sp>
      <p:pic>
        <p:nvPicPr>
          <p:cNvPr id="32" name="Рисунок 31" descr="Линейчатая диаграмма">
            <a:extLst>
              <a:ext uri="{FF2B5EF4-FFF2-40B4-BE49-F238E27FC236}">
                <a16:creationId xmlns:a16="http://schemas.microsoft.com/office/drawing/2014/main" id="{A91A491B-D116-48A6-BC59-D9312BCF35B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431864" y="3432488"/>
            <a:ext cx="914400" cy="9144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C73C91D6-A400-434D-9532-E11828A3480A}"/>
              </a:ext>
            </a:extLst>
          </p:cNvPr>
          <p:cNvSpPr txBox="1"/>
          <p:nvPr/>
        </p:nvSpPr>
        <p:spPr>
          <a:xfrm>
            <a:off x="8108012" y="4195743"/>
            <a:ext cx="1562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solidFill>
                  <a:schemeClr val="accent1"/>
                </a:solidFill>
                <a:latin typeface="Bahnschrift" panose="020B0502040204020203" pitchFamily="34" charset="0"/>
              </a:rPr>
              <a:t>Санфирова</a:t>
            </a:r>
            <a:r>
              <a:rPr lang="ru-RU" sz="1400" dirty="0">
                <a:solidFill>
                  <a:schemeClr val="accent1"/>
                </a:solidFill>
                <a:latin typeface="Bahnschrift" panose="020B0502040204020203" pitchFamily="34" charset="0"/>
              </a:rPr>
              <a:t> </a:t>
            </a:r>
            <a:r>
              <a:rPr lang="ru-RU" sz="1400" dirty="0" err="1">
                <a:solidFill>
                  <a:schemeClr val="accent1"/>
                </a:solidFill>
                <a:latin typeface="Bahnschrift" panose="020B0502040204020203" pitchFamily="34" charset="0"/>
              </a:rPr>
              <a:t>Ю.Д</a:t>
            </a:r>
            <a:r>
              <a:rPr lang="ru-RU" sz="1400" dirty="0">
                <a:solidFill>
                  <a:schemeClr val="accent1"/>
                </a:solidFill>
                <a:latin typeface="Bahnschrift" panose="020B0502040204020203" pitchFamily="34" charset="0"/>
              </a:rPr>
              <a:t>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7535384-D002-4D56-AB8C-DDC11A585C01}"/>
              </a:ext>
            </a:extLst>
          </p:cNvPr>
          <p:cNvSpPr txBox="1"/>
          <p:nvPr/>
        </p:nvSpPr>
        <p:spPr>
          <a:xfrm>
            <a:off x="8246124" y="4500775"/>
            <a:ext cx="12533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2"/>
                </a:solidFill>
                <a:latin typeface="Bahnschrift" panose="020B0502040204020203" pitchFamily="34" charset="0"/>
              </a:rPr>
              <a:t>- Аналитик рынка</a:t>
            </a:r>
          </a:p>
          <a:p>
            <a:r>
              <a:rPr lang="ru-RU" sz="1200" dirty="0">
                <a:solidFill>
                  <a:schemeClr val="bg2"/>
                </a:solidFill>
                <a:latin typeface="Bahnschrift" panose="020B0502040204020203" pitchFamily="34" charset="0"/>
              </a:rPr>
              <a:t>- Аналитик данных по материально-техническому обеспечению</a:t>
            </a: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3320DA14-A1C3-4320-BA58-FAD3EE13F6BE}"/>
              </a:ext>
            </a:extLst>
          </p:cNvPr>
          <p:cNvSpPr/>
          <p:nvPr/>
        </p:nvSpPr>
        <p:spPr>
          <a:xfrm>
            <a:off x="9820833" y="5065059"/>
            <a:ext cx="2245661" cy="1605475"/>
          </a:xfrm>
          <a:prstGeom prst="roundRect">
            <a:avLst/>
          </a:prstGeom>
          <a:solidFill>
            <a:srgbClr val="0411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8" name="Рисунок 37" descr="Конверт">
            <a:extLst>
              <a:ext uri="{FF2B5EF4-FFF2-40B4-BE49-F238E27FC236}">
                <a16:creationId xmlns:a16="http://schemas.microsoft.com/office/drawing/2014/main" id="{97D52351-E287-4D89-BEF4-3B65B5E155D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865659" y="5242865"/>
            <a:ext cx="507396" cy="507396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69FB62FD-3733-41E4-A114-032741F14B87}"/>
              </a:ext>
            </a:extLst>
          </p:cNvPr>
          <p:cNvSpPr txBox="1"/>
          <p:nvPr/>
        </p:nvSpPr>
        <p:spPr>
          <a:xfrm>
            <a:off x="10417039" y="5342674"/>
            <a:ext cx="16293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accent1"/>
                </a:solidFill>
                <a:latin typeface="Bahnschrift" panose="020B0502040204020203" pitchFamily="34" charset="0"/>
              </a:rPr>
              <a:t>dogadinb@mail.ru</a:t>
            </a:r>
            <a:endParaRPr lang="ru-RU" sz="1400" dirty="0">
              <a:solidFill>
                <a:schemeClr val="accent1"/>
              </a:solidFill>
              <a:latin typeface="Bahnschrift" panose="020B0502040204020203" pitchFamily="34" charset="0"/>
            </a:endParaRPr>
          </a:p>
        </p:txBody>
      </p:sp>
      <p:pic>
        <p:nvPicPr>
          <p:cNvPr id="41" name="Рисунок 40" descr="Телефонная трубка">
            <a:extLst>
              <a:ext uri="{FF2B5EF4-FFF2-40B4-BE49-F238E27FC236}">
                <a16:creationId xmlns:a16="http://schemas.microsoft.com/office/drawing/2014/main" id="{41E6A225-410D-4536-8B53-88FC58A4470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895691" y="5834334"/>
            <a:ext cx="447331" cy="447331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6FFBDFF9-E739-4912-B2F3-39516088F6FC}"/>
              </a:ext>
            </a:extLst>
          </p:cNvPr>
          <p:cNvSpPr txBox="1"/>
          <p:nvPr/>
        </p:nvSpPr>
        <p:spPr>
          <a:xfrm>
            <a:off x="10417039" y="5885770"/>
            <a:ext cx="16214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  <a:latin typeface="Bahnschrift" panose="020B0502040204020203" pitchFamily="34" charset="0"/>
              </a:rPr>
              <a:t>+7 (900) 901-01-41</a:t>
            </a:r>
            <a:endParaRPr lang="ru-RU" sz="1400" dirty="0">
              <a:solidFill>
                <a:schemeClr val="accent1"/>
              </a:solidFill>
              <a:latin typeface="Bahnschrift" panose="020B0502040204020203" pitchFamily="34" charset="0"/>
            </a:endParaRPr>
          </a:p>
        </p:txBody>
      </p:sp>
      <p:sp>
        <p:nvSpPr>
          <p:cNvPr id="43" name="Прямоугольник: скругленные верхние углы 42">
            <a:extLst>
              <a:ext uri="{FF2B5EF4-FFF2-40B4-BE49-F238E27FC236}">
                <a16:creationId xmlns:a16="http://schemas.microsoft.com/office/drawing/2014/main" id="{F1252C1B-D774-4207-BBFF-9CFBE49E84A6}"/>
              </a:ext>
            </a:extLst>
          </p:cNvPr>
          <p:cNvSpPr/>
          <p:nvPr/>
        </p:nvSpPr>
        <p:spPr>
          <a:xfrm>
            <a:off x="822510" y="413335"/>
            <a:ext cx="4177553" cy="1774053"/>
          </a:xfrm>
          <a:prstGeom prst="round2SameRect">
            <a:avLst/>
          </a:prstGeom>
          <a:solidFill>
            <a:srgbClr val="041134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5BAE49B-BBEA-4B20-8E0A-A99E9C51C43D}"/>
              </a:ext>
            </a:extLst>
          </p:cNvPr>
          <p:cNvSpPr txBox="1"/>
          <p:nvPr/>
        </p:nvSpPr>
        <p:spPr>
          <a:xfrm>
            <a:off x="1790697" y="516069"/>
            <a:ext cx="2241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  <a:latin typeface="Bahnschrift" panose="020B0502040204020203" pitchFamily="34" charset="0"/>
              </a:rPr>
              <a:t>Цель проекта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B4CA505-7744-45DD-A7E6-680EC78CCFB0}"/>
              </a:ext>
            </a:extLst>
          </p:cNvPr>
          <p:cNvSpPr txBox="1"/>
          <p:nvPr/>
        </p:nvSpPr>
        <p:spPr>
          <a:xfrm>
            <a:off x="1241615" y="885401"/>
            <a:ext cx="33931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</a:rPr>
              <a:t>Разработка системы автоматической</a:t>
            </a:r>
          </a:p>
          <a:p>
            <a:pPr algn="ctr"/>
            <a:r>
              <a:rPr lang="ru-RU" sz="14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</a:rPr>
              <a:t>подкачки колес для крупногабаритных</a:t>
            </a:r>
          </a:p>
          <a:p>
            <a:pPr algn="ctr"/>
            <a:r>
              <a:rPr lang="ru-RU" sz="14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</a:rPr>
              <a:t>автомобилей</a:t>
            </a:r>
          </a:p>
        </p:txBody>
      </p:sp>
      <p:sp>
        <p:nvSpPr>
          <p:cNvPr id="46" name="Прямоугольник: скругленные противолежащие углы 45">
            <a:extLst>
              <a:ext uri="{FF2B5EF4-FFF2-40B4-BE49-F238E27FC236}">
                <a16:creationId xmlns:a16="http://schemas.microsoft.com/office/drawing/2014/main" id="{79CCFD99-007C-4769-9F05-8505B62C8431}"/>
              </a:ext>
            </a:extLst>
          </p:cNvPr>
          <p:cNvSpPr/>
          <p:nvPr/>
        </p:nvSpPr>
        <p:spPr>
          <a:xfrm>
            <a:off x="896471" y="2563906"/>
            <a:ext cx="4103592" cy="3487270"/>
          </a:xfrm>
          <a:prstGeom prst="round2Diag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1F03A23-4D7B-4285-ADD1-15E3E2C4CDDD}"/>
              </a:ext>
            </a:extLst>
          </p:cNvPr>
          <p:cNvSpPr txBox="1"/>
          <p:nvPr/>
        </p:nvSpPr>
        <p:spPr>
          <a:xfrm>
            <a:off x="1609168" y="2753909"/>
            <a:ext cx="2678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  <a:latin typeface="Bahnschrift" panose="020B0502040204020203" pitchFamily="34" charset="0"/>
              </a:rPr>
              <a:t>Актуальность проекта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E08960C-8EC0-464B-B08D-197CC7064D8B}"/>
              </a:ext>
            </a:extLst>
          </p:cNvPr>
          <p:cNvSpPr txBox="1"/>
          <p:nvPr/>
        </p:nvSpPr>
        <p:spPr>
          <a:xfrm>
            <a:off x="1285599" y="3149141"/>
            <a:ext cx="331749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Во многих регионах нашей страны существуют значительные проблемы с наличием и качеством дорожного</a:t>
            </a:r>
          </a:p>
          <a:p>
            <a:pPr algn="ctr"/>
            <a:r>
              <a:rPr lang="ru-RU" sz="14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полотна, и довольно часто возникает необходимость регулировки давления в шинах.</a:t>
            </a:r>
          </a:p>
          <a:p>
            <a:pPr algn="ctr"/>
            <a:r>
              <a:rPr lang="ru-RU" sz="14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Данное устройство позволит быстро и удобно регулировать столь важный параметр прямо из салона автомобиля, в какой бы ситуации не находился водитель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3214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4A0FA36-B14D-4342-A3B4-BB796BA03FE2}"/>
              </a:ext>
            </a:extLst>
          </p:cNvPr>
          <p:cNvSpPr/>
          <p:nvPr/>
        </p:nvSpPr>
        <p:spPr>
          <a:xfrm>
            <a:off x="2312894" y="297755"/>
            <a:ext cx="7566211" cy="806824"/>
          </a:xfrm>
          <a:prstGeom prst="roundRect">
            <a:avLst/>
          </a:prstGeom>
          <a:solidFill>
            <a:srgbClr val="0411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1D2558-C93F-4F1F-8417-7A40D0988268}"/>
              </a:ext>
            </a:extLst>
          </p:cNvPr>
          <p:cNvSpPr txBox="1"/>
          <p:nvPr/>
        </p:nvSpPr>
        <p:spPr>
          <a:xfrm>
            <a:off x="3016622" y="297755"/>
            <a:ext cx="6158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Проблемы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BC4E853-047F-4303-AFD4-3DDBCEA11C48}"/>
              </a:ext>
            </a:extLst>
          </p:cNvPr>
          <p:cNvSpPr/>
          <p:nvPr/>
        </p:nvSpPr>
        <p:spPr>
          <a:xfrm>
            <a:off x="1120588" y="1398494"/>
            <a:ext cx="10004612" cy="1515035"/>
          </a:xfrm>
          <a:prstGeom prst="rect">
            <a:avLst/>
          </a:prstGeom>
          <a:solidFill>
            <a:srgbClr val="0411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A6B26C-182D-4131-862E-FBBB9CCD520E}"/>
              </a:ext>
            </a:extLst>
          </p:cNvPr>
          <p:cNvSpPr txBox="1"/>
          <p:nvPr/>
        </p:nvSpPr>
        <p:spPr>
          <a:xfrm>
            <a:off x="1340223" y="1555846"/>
            <a:ext cx="95653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</a:rPr>
              <a:t>Достаточно длительно время владельцы авто сталкиваются с проблемой обслуживания своих колёс.</a:t>
            </a:r>
          </a:p>
          <a:p>
            <a:r>
              <a:rPr lang="ru-RU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</a:rPr>
              <a:t>Основными трудностями являются отслеживание и регулирование давления в шинах авто. Это приводит к следующим последствиям: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F39D4C1-11BB-4E7E-8A23-9292BD6B8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274" y="3330389"/>
            <a:ext cx="2353230" cy="151550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1C01B7E-0AE7-4D49-8F74-40D37FAB4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431" y="3330389"/>
            <a:ext cx="2353230" cy="151550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4BBD7A0-3E78-4584-8D39-118CFBCB04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1339" y="3330859"/>
            <a:ext cx="2353230" cy="151503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AC60E94-7A01-47C4-8163-8B32025EAC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9496" y="3330860"/>
            <a:ext cx="2353230" cy="1515035"/>
          </a:xfrm>
          <a:prstGeom prst="rect">
            <a:avLst/>
          </a:prstGeom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98ED916A-94F3-4076-92D2-9D7E46E29974}"/>
              </a:ext>
            </a:extLst>
          </p:cNvPr>
          <p:cNvSpPr/>
          <p:nvPr/>
        </p:nvSpPr>
        <p:spPr>
          <a:xfrm>
            <a:off x="439274" y="5008593"/>
            <a:ext cx="2353230" cy="979831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F5729FBC-7BC3-4EE8-9FE4-C1ACBC13D541}"/>
              </a:ext>
            </a:extLst>
          </p:cNvPr>
          <p:cNvSpPr/>
          <p:nvPr/>
        </p:nvSpPr>
        <p:spPr>
          <a:xfrm>
            <a:off x="3407431" y="5008593"/>
            <a:ext cx="2353230" cy="97983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09883255-0231-428D-A063-26D8310C2153}"/>
              </a:ext>
            </a:extLst>
          </p:cNvPr>
          <p:cNvSpPr/>
          <p:nvPr/>
        </p:nvSpPr>
        <p:spPr>
          <a:xfrm>
            <a:off x="6431339" y="5044006"/>
            <a:ext cx="2353230" cy="135367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F054098C-B0F7-46A9-94F8-870987EAE054}"/>
              </a:ext>
            </a:extLst>
          </p:cNvPr>
          <p:cNvSpPr/>
          <p:nvPr/>
        </p:nvSpPr>
        <p:spPr>
          <a:xfrm>
            <a:off x="9455247" y="5044007"/>
            <a:ext cx="2297479" cy="94441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5DBCC7-904B-4CAD-A505-2BD85DBC8F73}"/>
              </a:ext>
            </a:extLst>
          </p:cNvPr>
          <p:cNvSpPr txBox="1"/>
          <p:nvPr/>
        </p:nvSpPr>
        <p:spPr>
          <a:xfrm>
            <a:off x="634047" y="5175342"/>
            <a:ext cx="2353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</a:rPr>
              <a:t>Долгий простой техники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AC6DB60-C478-45D3-A49A-0E8C4615D792}"/>
              </a:ext>
            </a:extLst>
          </p:cNvPr>
          <p:cNvSpPr txBox="1"/>
          <p:nvPr/>
        </p:nvSpPr>
        <p:spPr>
          <a:xfrm>
            <a:off x="3734362" y="5044006"/>
            <a:ext cx="18108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</a:rPr>
              <a:t>Повышенный износ и частота замены шин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4EE1867-9B8A-4DA5-BA0D-FC8069618E3D}"/>
              </a:ext>
            </a:extLst>
          </p:cNvPr>
          <p:cNvSpPr txBox="1"/>
          <p:nvPr/>
        </p:nvSpPr>
        <p:spPr>
          <a:xfrm>
            <a:off x="6648730" y="5044006"/>
            <a:ext cx="19184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</a:rPr>
              <a:t>Высокие затраты времени для проверки и регулирования давления в шинах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375710C-F6D3-4CE4-83B1-2DD50435A74A}"/>
              </a:ext>
            </a:extLst>
          </p:cNvPr>
          <p:cNvSpPr txBox="1"/>
          <p:nvPr/>
        </p:nvSpPr>
        <p:spPr>
          <a:xfrm>
            <a:off x="10061624" y="5044006"/>
            <a:ext cx="19690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</a:rPr>
              <a:t>Высокие финансовые затраты</a:t>
            </a:r>
          </a:p>
        </p:txBody>
      </p:sp>
    </p:spTree>
    <p:extLst>
      <p:ext uri="{BB962C8B-B14F-4D97-AF65-F5344CB8AC3E}">
        <p14:creationId xmlns:p14="http://schemas.microsoft.com/office/powerpoint/2010/main" val="3426859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88F70983-DAE3-4100-9C1D-DE9BAFE24870}"/>
              </a:ext>
            </a:extLst>
          </p:cNvPr>
          <p:cNvSpPr/>
          <p:nvPr/>
        </p:nvSpPr>
        <p:spPr>
          <a:xfrm>
            <a:off x="2384611" y="237401"/>
            <a:ext cx="7422777" cy="104455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D5655F-213D-4A8A-83CF-E23633D61F4B}"/>
              </a:ext>
            </a:extLst>
          </p:cNvPr>
          <p:cNvSpPr txBox="1"/>
          <p:nvPr/>
        </p:nvSpPr>
        <p:spPr>
          <a:xfrm>
            <a:off x="3518646" y="358587"/>
            <a:ext cx="51547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Решение проблем</a:t>
            </a:r>
          </a:p>
        </p:txBody>
      </p:sp>
      <p:sp>
        <p:nvSpPr>
          <p:cNvPr id="6" name="Прямоугольник: скругленные противолежащие углы 5">
            <a:extLst>
              <a:ext uri="{FF2B5EF4-FFF2-40B4-BE49-F238E27FC236}">
                <a16:creationId xmlns:a16="http://schemas.microsoft.com/office/drawing/2014/main" id="{828291DB-0240-4D48-8C7A-E3C043E1E4DE}"/>
              </a:ext>
            </a:extLst>
          </p:cNvPr>
          <p:cNvSpPr/>
          <p:nvPr/>
        </p:nvSpPr>
        <p:spPr>
          <a:xfrm>
            <a:off x="1362634" y="1631576"/>
            <a:ext cx="9466730" cy="1389530"/>
          </a:xfrm>
          <a:prstGeom prst="round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64C9F0-51FE-45E5-95AD-918FE7E8FF4B}"/>
              </a:ext>
            </a:extLst>
          </p:cNvPr>
          <p:cNvSpPr txBox="1"/>
          <p:nvPr/>
        </p:nvSpPr>
        <p:spPr>
          <a:xfrm>
            <a:off x="1622612" y="1631576"/>
            <a:ext cx="912606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/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Система позволит облегчить трудности водителей крупногабаритных автомобилей, а также, автомобилей, рассчитанных для движения по разным типам грунтового покрытия. </a:t>
            </a:r>
          </a:p>
          <a:p>
            <a:r>
              <a:rPr lang="ru-RU" dirty="0">
                <a:solidFill>
                  <a:schemeClr val="bg2"/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Данный продукт позволит автовладельцам решить следующие проблем:</a:t>
            </a:r>
          </a:p>
          <a:p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F7E9803-BA1F-4354-86B4-595EB3F23FC4}"/>
              </a:ext>
            </a:extLst>
          </p:cNvPr>
          <p:cNvSpPr/>
          <p:nvPr/>
        </p:nvSpPr>
        <p:spPr>
          <a:xfrm>
            <a:off x="664756" y="3428999"/>
            <a:ext cx="2554941" cy="130304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74F64BD-B373-46B4-9098-C64F005886E7}"/>
              </a:ext>
            </a:extLst>
          </p:cNvPr>
          <p:cNvSpPr/>
          <p:nvPr/>
        </p:nvSpPr>
        <p:spPr>
          <a:xfrm>
            <a:off x="4818528" y="3428999"/>
            <a:ext cx="2554941" cy="13030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797C1D2-8288-4E20-ACCF-7CCB51335C99}"/>
              </a:ext>
            </a:extLst>
          </p:cNvPr>
          <p:cNvSpPr/>
          <p:nvPr/>
        </p:nvSpPr>
        <p:spPr>
          <a:xfrm>
            <a:off x="8972303" y="3428999"/>
            <a:ext cx="2554941" cy="13030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45116CB-A5B5-4379-8B88-63875A6828D5}"/>
              </a:ext>
            </a:extLst>
          </p:cNvPr>
          <p:cNvSpPr/>
          <p:nvPr/>
        </p:nvSpPr>
        <p:spPr>
          <a:xfrm>
            <a:off x="2389092" y="4892096"/>
            <a:ext cx="2554941" cy="13030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14EA1AB-2F47-4DB6-A3D0-96B9E1981351}"/>
              </a:ext>
            </a:extLst>
          </p:cNvPr>
          <p:cNvSpPr/>
          <p:nvPr/>
        </p:nvSpPr>
        <p:spPr>
          <a:xfrm>
            <a:off x="7247969" y="4892094"/>
            <a:ext cx="2554941" cy="13030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3AB18E3-6177-4B9B-87F1-376D1D8E057A}"/>
              </a:ext>
            </a:extLst>
          </p:cNvPr>
          <p:cNvSpPr txBox="1"/>
          <p:nvPr/>
        </p:nvSpPr>
        <p:spPr>
          <a:xfrm>
            <a:off x="848532" y="3603467"/>
            <a:ext cx="21873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2"/>
                </a:solidFill>
                <a:latin typeface="Bahnschrift" panose="020B0502040204020203" pitchFamily="34" charset="0"/>
              </a:rPr>
              <a:t>Сокращение времени и усилий, связанных с проверкой и подкачкой шин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A4AE219-4A7E-4A7F-876F-518E707CA900}"/>
              </a:ext>
            </a:extLst>
          </p:cNvPr>
          <p:cNvSpPr txBox="1"/>
          <p:nvPr/>
        </p:nvSpPr>
        <p:spPr>
          <a:xfrm>
            <a:off x="2770091" y="5128117"/>
            <a:ext cx="22635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2"/>
                </a:solidFill>
                <a:latin typeface="Bahnschrift" panose="020B0502040204020203" pitchFamily="34" charset="0"/>
              </a:rPr>
              <a:t>Поддержание оптимального давления в шинах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9DDC44-483A-4949-B64C-6D9541C230AE}"/>
              </a:ext>
            </a:extLst>
          </p:cNvPr>
          <p:cNvSpPr txBox="1"/>
          <p:nvPr/>
        </p:nvSpPr>
        <p:spPr>
          <a:xfrm>
            <a:off x="5069533" y="3711188"/>
            <a:ext cx="23039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2"/>
                </a:solidFill>
                <a:latin typeface="Bahnschrift" panose="020B0502040204020203" pitchFamily="34" charset="0"/>
              </a:rPr>
              <a:t>Улучшение общей эффективности и производительности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254C989-F850-4951-B828-022FA2B93AA5}"/>
              </a:ext>
            </a:extLst>
          </p:cNvPr>
          <p:cNvSpPr txBox="1"/>
          <p:nvPr/>
        </p:nvSpPr>
        <p:spPr>
          <a:xfrm>
            <a:off x="7741896" y="5128116"/>
            <a:ext cx="23173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2"/>
                </a:solidFill>
                <a:latin typeface="Bahnschrift" panose="020B0502040204020203" pitchFamily="34" charset="0"/>
              </a:rPr>
              <a:t>Повышение безопасности и устойчивости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399798D-CA2E-43E0-821E-2975C6F8AAD9}"/>
              </a:ext>
            </a:extLst>
          </p:cNvPr>
          <p:cNvSpPr txBox="1"/>
          <p:nvPr/>
        </p:nvSpPr>
        <p:spPr>
          <a:xfrm>
            <a:off x="9312276" y="3788132"/>
            <a:ext cx="21029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2"/>
                </a:solidFill>
                <a:latin typeface="Bahnschrift" panose="020B0502040204020203" pitchFamily="34" charset="0"/>
              </a:rPr>
              <a:t>Экономия топлива и ресурсов</a:t>
            </a:r>
          </a:p>
        </p:txBody>
      </p:sp>
    </p:spTree>
    <p:extLst>
      <p:ext uri="{BB962C8B-B14F-4D97-AF65-F5344CB8AC3E}">
        <p14:creationId xmlns:p14="http://schemas.microsoft.com/office/powerpoint/2010/main" val="4227705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7DA1C90-004C-4295-B9C0-482DC590EB9F}"/>
              </a:ext>
            </a:extLst>
          </p:cNvPr>
          <p:cNvSpPr/>
          <p:nvPr/>
        </p:nvSpPr>
        <p:spPr>
          <a:xfrm>
            <a:off x="2846294" y="340659"/>
            <a:ext cx="6499412" cy="88750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950169-2827-4C56-880A-817DE6051A75}"/>
              </a:ext>
            </a:extLst>
          </p:cNvPr>
          <p:cNvSpPr txBox="1"/>
          <p:nvPr/>
        </p:nvSpPr>
        <p:spPr>
          <a:xfrm>
            <a:off x="4486835" y="430469"/>
            <a:ext cx="3218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Рынок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1CFFFA-27CA-4CB9-880D-9CE8A55965FB}"/>
              </a:ext>
            </a:extLst>
          </p:cNvPr>
          <p:cNvSpPr txBox="1"/>
          <p:nvPr/>
        </p:nvSpPr>
        <p:spPr>
          <a:xfrm>
            <a:off x="4150659" y="3136339"/>
            <a:ext cx="3890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TechNet</a:t>
            </a:r>
            <a:endParaRPr lang="ru-RU" sz="3600" b="1" dirty="0">
              <a:solidFill>
                <a:schemeClr val="accent1"/>
              </a:solidFill>
              <a:latin typeface="Bahnschrift" panose="020B0502040204020203" pitchFamily="34" charset="0"/>
            </a:endParaRPr>
          </a:p>
        </p:txBody>
      </p:sp>
      <p:sp>
        <p:nvSpPr>
          <p:cNvPr id="7" name="Прямоугольник: скругленные противолежащие углы 6">
            <a:extLst>
              <a:ext uri="{FF2B5EF4-FFF2-40B4-BE49-F238E27FC236}">
                <a16:creationId xmlns:a16="http://schemas.microsoft.com/office/drawing/2014/main" id="{FDA3B5E3-82B3-4BA4-B82B-D61AECBA5250}"/>
              </a:ext>
            </a:extLst>
          </p:cNvPr>
          <p:cNvSpPr/>
          <p:nvPr/>
        </p:nvSpPr>
        <p:spPr>
          <a:xfrm>
            <a:off x="1107142" y="1620562"/>
            <a:ext cx="2805953" cy="2713785"/>
          </a:xfrm>
          <a:prstGeom prst="round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300E30-D880-4755-AACD-39604E3CE41F}"/>
              </a:ext>
            </a:extLst>
          </p:cNvPr>
          <p:cNvSpPr txBox="1"/>
          <p:nvPr/>
        </p:nvSpPr>
        <p:spPr>
          <a:xfrm>
            <a:off x="1107142" y="1823292"/>
            <a:ext cx="28059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Кросс-рыночное и кросс-отраслевое направление Национальной Технологической Инициативы, способствующее созданию новых перспективных производственных технологий</a:t>
            </a:r>
            <a:endParaRPr lang="ru-RU" sz="1600" dirty="0">
              <a:solidFill>
                <a:schemeClr val="bg1">
                  <a:lumMod val="85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9" name="Прямоугольник: усеченные противолежащие углы 8">
            <a:extLst>
              <a:ext uri="{FF2B5EF4-FFF2-40B4-BE49-F238E27FC236}">
                <a16:creationId xmlns:a16="http://schemas.microsoft.com/office/drawing/2014/main" id="{F0BF1190-4DF5-49F0-8D19-453A056D94DE}"/>
              </a:ext>
            </a:extLst>
          </p:cNvPr>
          <p:cNvSpPr/>
          <p:nvPr/>
        </p:nvSpPr>
        <p:spPr>
          <a:xfrm>
            <a:off x="8278905" y="1817784"/>
            <a:ext cx="3164541" cy="2308324"/>
          </a:xfrm>
          <a:prstGeom prst="snip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F00C51-7665-4B0F-B15E-69AD0A682DCE}"/>
              </a:ext>
            </a:extLst>
          </p:cNvPr>
          <p:cNvSpPr txBox="1"/>
          <p:nvPr/>
        </p:nvSpPr>
        <p:spPr>
          <a:xfrm>
            <a:off x="8229598" y="1940894"/>
            <a:ext cx="326315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Направление «</a:t>
            </a:r>
            <a:r>
              <a:rPr lang="ru-RU" sz="1600" dirty="0" err="1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Технет</a:t>
            </a:r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» посвящено развитию и применению одного из самых важных классов «сквозных технологий» – передовых производственных технологий (</a:t>
            </a:r>
            <a:r>
              <a:rPr lang="ru-RU" sz="1600" dirty="0" err="1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Advanced</a:t>
            </a:r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Manufacturing</a:t>
            </a:r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Technologies</a:t>
            </a:r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1" name="Прямоугольник: усеченные верхние углы 10">
            <a:extLst>
              <a:ext uri="{FF2B5EF4-FFF2-40B4-BE49-F238E27FC236}">
                <a16:creationId xmlns:a16="http://schemas.microsoft.com/office/drawing/2014/main" id="{35F2C8B6-2090-44CB-9EFC-534368EB67F7}"/>
              </a:ext>
            </a:extLst>
          </p:cNvPr>
          <p:cNvSpPr/>
          <p:nvPr/>
        </p:nvSpPr>
        <p:spPr>
          <a:xfrm>
            <a:off x="1896032" y="4537077"/>
            <a:ext cx="3738283" cy="2184818"/>
          </a:xfrm>
          <a:prstGeom prst="snip2Same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43840D-8511-44AF-8ACF-B8510EA67B1A}"/>
              </a:ext>
            </a:extLst>
          </p:cNvPr>
          <p:cNvSpPr txBox="1"/>
          <p:nvPr/>
        </p:nvSpPr>
        <p:spPr>
          <a:xfrm>
            <a:off x="2158250" y="4659792"/>
            <a:ext cx="321384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Барьеры выхода на рынок:</a:t>
            </a:r>
          </a:p>
          <a:p>
            <a:pPr algn="ctr"/>
            <a:r>
              <a:rPr lang="ru-RU" sz="1600" dirty="0" err="1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1.Низкая</a:t>
            </a:r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степень доверия к новому производителю</a:t>
            </a:r>
          </a:p>
          <a:p>
            <a:pPr algn="ctr"/>
            <a:r>
              <a:rPr lang="ru-RU" sz="1600" dirty="0" err="1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2.Отсутствие</a:t>
            </a:r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клиентской базы</a:t>
            </a:r>
          </a:p>
          <a:p>
            <a:pPr algn="ctr"/>
            <a:r>
              <a:rPr lang="ru-RU" sz="1600" dirty="0" err="1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3.Нестабильная</a:t>
            </a:r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политическая и экономическая ситуация</a:t>
            </a:r>
          </a:p>
          <a:p>
            <a:pPr algn="ctr"/>
            <a:r>
              <a:rPr lang="ru-RU" sz="1600" dirty="0" err="1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4.Сильная</a:t>
            </a:r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зависимость от поставщиков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76741B08-F311-4CE4-81DC-A0DA6E6DEDB2}"/>
              </a:ext>
            </a:extLst>
          </p:cNvPr>
          <p:cNvSpPr/>
          <p:nvPr/>
        </p:nvSpPr>
        <p:spPr>
          <a:xfrm>
            <a:off x="6965577" y="4537077"/>
            <a:ext cx="3402105" cy="19393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1385B1-4CEA-4522-B84C-D86BF8F1963E}"/>
              </a:ext>
            </a:extLst>
          </p:cNvPr>
          <p:cNvSpPr txBox="1"/>
          <p:nvPr/>
        </p:nvSpPr>
        <p:spPr>
          <a:xfrm>
            <a:off x="7447432" y="4957064"/>
            <a:ext cx="25863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Целевая доля рынка, которую планирует занять проект – 0,0005% - 0,001%</a:t>
            </a:r>
          </a:p>
        </p:txBody>
      </p:sp>
      <p:cxnSp>
        <p:nvCxnSpPr>
          <p:cNvPr id="16" name="Соединитель: изогнутый 15">
            <a:extLst>
              <a:ext uri="{FF2B5EF4-FFF2-40B4-BE49-F238E27FC236}">
                <a16:creationId xmlns:a16="http://schemas.microsoft.com/office/drawing/2014/main" id="{E3E54821-78FC-4D0B-8E49-97D93327D5C7}"/>
              </a:ext>
            </a:extLst>
          </p:cNvPr>
          <p:cNvCxnSpPr>
            <a:cxnSpLocks/>
            <a:stCxn id="6" idx="0"/>
            <a:endCxn id="7" idx="3"/>
          </p:cNvCxnSpPr>
          <p:nvPr/>
        </p:nvCxnSpPr>
        <p:spPr>
          <a:xfrm rot="16200000" flipV="1">
            <a:off x="3545172" y="585510"/>
            <a:ext cx="1515777" cy="3585881"/>
          </a:xfrm>
          <a:prstGeom prst="curvedConnector3">
            <a:avLst>
              <a:gd name="adj1" fmla="val 115081"/>
            </a:avLst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" name="Соединитель: изогнутый 17">
            <a:extLst>
              <a:ext uri="{FF2B5EF4-FFF2-40B4-BE49-F238E27FC236}">
                <a16:creationId xmlns:a16="http://schemas.microsoft.com/office/drawing/2014/main" id="{F9F57E9F-7445-4B59-9573-9EE41D047C0C}"/>
              </a:ext>
            </a:extLst>
          </p:cNvPr>
          <p:cNvCxnSpPr>
            <a:endCxn id="9" idx="3"/>
          </p:cNvCxnSpPr>
          <p:nvPr/>
        </p:nvCxnSpPr>
        <p:spPr>
          <a:xfrm flipV="1">
            <a:off x="7064188" y="1817784"/>
            <a:ext cx="2796988" cy="1584201"/>
          </a:xfrm>
          <a:prstGeom prst="curvedConnector4">
            <a:avLst>
              <a:gd name="adj1" fmla="val 21715"/>
              <a:gd name="adj2" fmla="val 114430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0" name="Соединитель: изогнутый 19">
            <a:extLst>
              <a:ext uri="{FF2B5EF4-FFF2-40B4-BE49-F238E27FC236}">
                <a16:creationId xmlns:a16="http://schemas.microsoft.com/office/drawing/2014/main" id="{1086297F-0898-494B-93DB-470221BEFA6E}"/>
              </a:ext>
            </a:extLst>
          </p:cNvPr>
          <p:cNvCxnSpPr>
            <a:endCxn id="11" idx="3"/>
          </p:cNvCxnSpPr>
          <p:nvPr/>
        </p:nvCxnSpPr>
        <p:spPr>
          <a:xfrm rot="10800000" flipV="1">
            <a:off x="3765175" y="3477937"/>
            <a:ext cx="1479179" cy="1059140"/>
          </a:xfrm>
          <a:prstGeom prst="curvedConnector2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2" name="Соединитель: изогнутый 21">
            <a:extLst>
              <a:ext uri="{FF2B5EF4-FFF2-40B4-BE49-F238E27FC236}">
                <a16:creationId xmlns:a16="http://schemas.microsoft.com/office/drawing/2014/main" id="{B65946D5-C3A0-45E3-B0AA-C2319C880E5D}"/>
              </a:ext>
            </a:extLst>
          </p:cNvPr>
          <p:cNvCxnSpPr>
            <a:cxnSpLocks/>
            <a:stCxn id="6" idx="2"/>
            <a:endCxn id="13" idx="0"/>
          </p:cNvCxnSpPr>
          <p:nvPr/>
        </p:nvCxnSpPr>
        <p:spPr>
          <a:xfrm rot="16200000" flipH="1">
            <a:off x="7004112" y="2874558"/>
            <a:ext cx="754407" cy="2570630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3373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795B125-4180-4953-9398-F4F9596B1ED0}"/>
              </a:ext>
            </a:extLst>
          </p:cNvPr>
          <p:cNvSpPr/>
          <p:nvPr/>
        </p:nvSpPr>
        <p:spPr>
          <a:xfrm>
            <a:off x="2720788" y="295835"/>
            <a:ext cx="6750424" cy="132343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23EA82-DC5A-43D7-8B80-6F3DA1653AF7}"/>
              </a:ext>
            </a:extLst>
          </p:cNvPr>
          <p:cNvSpPr txBox="1"/>
          <p:nvPr/>
        </p:nvSpPr>
        <p:spPr>
          <a:xfrm>
            <a:off x="2877670" y="243716"/>
            <a:ext cx="6212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Потенциальные покупатели</a:t>
            </a:r>
          </a:p>
        </p:txBody>
      </p:sp>
      <p:sp>
        <p:nvSpPr>
          <p:cNvPr id="6" name="Прямоугольник: усеченные верхние углы 5">
            <a:extLst>
              <a:ext uri="{FF2B5EF4-FFF2-40B4-BE49-F238E27FC236}">
                <a16:creationId xmlns:a16="http://schemas.microsoft.com/office/drawing/2014/main" id="{7D553323-E692-4831-87BE-7251026DF92B}"/>
              </a:ext>
            </a:extLst>
          </p:cNvPr>
          <p:cNvSpPr/>
          <p:nvPr/>
        </p:nvSpPr>
        <p:spPr>
          <a:xfrm>
            <a:off x="1335741" y="2115671"/>
            <a:ext cx="2474259" cy="986117"/>
          </a:xfrm>
          <a:prstGeom prst="snip2Same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9EDF20-B6F8-44CD-9978-26C3CE721E60}"/>
              </a:ext>
            </a:extLst>
          </p:cNvPr>
          <p:cNvSpPr txBox="1"/>
          <p:nvPr/>
        </p:nvSpPr>
        <p:spPr>
          <a:xfrm>
            <a:off x="1461246" y="2316341"/>
            <a:ext cx="2223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Индивидуальные предприниматели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BBF2B607-4D22-4D99-B4F4-56EB47C22CD3}"/>
              </a:ext>
            </a:extLst>
          </p:cNvPr>
          <p:cNvSpPr/>
          <p:nvPr/>
        </p:nvSpPr>
        <p:spPr>
          <a:xfrm>
            <a:off x="389964" y="3756211"/>
            <a:ext cx="1891553" cy="98611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7ACA5-E4DE-4DDB-A43F-26C0911BD768}"/>
              </a:ext>
            </a:extLst>
          </p:cNvPr>
          <p:cNvSpPr txBox="1"/>
          <p:nvPr/>
        </p:nvSpPr>
        <p:spPr>
          <a:xfrm>
            <a:off x="551328" y="3833770"/>
            <a:ext cx="15688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</a:rPr>
              <a:t>Владельцы грузового транспорта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F9C5EB97-F701-406E-84D4-B5C84605885A}"/>
              </a:ext>
            </a:extLst>
          </p:cNvPr>
          <p:cNvSpPr/>
          <p:nvPr/>
        </p:nvSpPr>
        <p:spPr>
          <a:xfrm>
            <a:off x="2864223" y="3756211"/>
            <a:ext cx="1891553" cy="98611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1C498C-70EF-4404-9F80-B739E20584EE}"/>
              </a:ext>
            </a:extLst>
          </p:cNvPr>
          <p:cNvSpPr txBox="1"/>
          <p:nvPr/>
        </p:nvSpPr>
        <p:spPr>
          <a:xfrm>
            <a:off x="2912408" y="3833770"/>
            <a:ext cx="17951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</a:rPr>
              <a:t>Владельцы </a:t>
            </a:r>
            <a:r>
              <a:rPr lang="ru-RU" sz="1600" dirty="0" err="1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</a:rPr>
              <a:t>сельскохозяйст</a:t>
            </a:r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</a:rPr>
              <a:t>-венной техники</a:t>
            </a:r>
          </a:p>
        </p:txBody>
      </p:sp>
      <p:cxnSp>
        <p:nvCxnSpPr>
          <p:cNvPr id="15" name="Соединитель: изогнутый 14">
            <a:extLst>
              <a:ext uri="{FF2B5EF4-FFF2-40B4-BE49-F238E27FC236}">
                <a16:creationId xmlns:a16="http://schemas.microsoft.com/office/drawing/2014/main" id="{5C21C634-8FF7-4CBE-8523-1A8F720BF5C8}"/>
              </a:ext>
            </a:extLst>
          </p:cNvPr>
          <p:cNvCxnSpPr>
            <a:endCxn id="9" idx="0"/>
          </p:cNvCxnSpPr>
          <p:nvPr/>
        </p:nvCxnSpPr>
        <p:spPr>
          <a:xfrm rot="5400000">
            <a:off x="1174214" y="3062643"/>
            <a:ext cx="932654" cy="609601"/>
          </a:xfrm>
          <a:prstGeom prst="curvedConnector3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Соединитель: изогнутый 16">
            <a:extLst>
              <a:ext uri="{FF2B5EF4-FFF2-40B4-BE49-F238E27FC236}">
                <a16:creationId xmlns:a16="http://schemas.microsoft.com/office/drawing/2014/main" id="{0DBD64ED-C7DB-4D5B-AD8A-762AAC14810C}"/>
              </a:ext>
            </a:extLst>
          </p:cNvPr>
          <p:cNvCxnSpPr/>
          <p:nvPr/>
        </p:nvCxnSpPr>
        <p:spPr>
          <a:xfrm rot="16200000" flipH="1">
            <a:off x="2864224" y="3066963"/>
            <a:ext cx="986117" cy="654422"/>
          </a:xfrm>
          <a:prstGeom prst="curvedConnector3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Прямоугольник: усеченные верхние углы 17">
            <a:extLst>
              <a:ext uri="{FF2B5EF4-FFF2-40B4-BE49-F238E27FC236}">
                <a16:creationId xmlns:a16="http://schemas.microsoft.com/office/drawing/2014/main" id="{E1F6162C-F3A6-4846-AD51-21DF8575ABEB}"/>
              </a:ext>
            </a:extLst>
          </p:cNvPr>
          <p:cNvSpPr/>
          <p:nvPr/>
        </p:nvSpPr>
        <p:spPr>
          <a:xfrm>
            <a:off x="8624047" y="1939325"/>
            <a:ext cx="2232212" cy="1162463"/>
          </a:xfrm>
          <a:prstGeom prst="snip2Same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D33BF7-EC75-4EC9-AD3F-8C6F0C9D9D13}"/>
              </a:ext>
            </a:extLst>
          </p:cNvPr>
          <p:cNvSpPr txBox="1"/>
          <p:nvPr/>
        </p:nvSpPr>
        <p:spPr>
          <a:xfrm>
            <a:off x="8749553" y="1983421"/>
            <a:ext cx="19812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Юридические лица и государственные учреждения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3AB3B00-4275-4FA3-AC50-5C59DB377E13}"/>
              </a:ext>
            </a:extLst>
          </p:cNvPr>
          <p:cNvSpPr/>
          <p:nvPr/>
        </p:nvSpPr>
        <p:spPr>
          <a:xfrm>
            <a:off x="5787834" y="2520556"/>
            <a:ext cx="1891553" cy="324375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C5235C9-152A-46EA-A834-7E42F0E7B1F2}"/>
              </a:ext>
            </a:extLst>
          </p:cNvPr>
          <p:cNvSpPr txBox="1"/>
          <p:nvPr/>
        </p:nvSpPr>
        <p:spPr>
          <a:xfrm>
            <a:off x="5962645" y="2608728"/>
            <a:ext cx="15677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Транспортно-</a:t>
            </a:r>
            <a:r>
              <a:rPr lang="ru-RU" sz="1600" dirty="0" err="1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экспедицион</a:t>
            </a:r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-</a:t>
            </a:r>
            <a:r>
              <a:rPr lang="ru-RU" sz="1600" dirty="0" err="1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ные</a:t>
            </a:r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компании: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E0CE1BF-4963-4C66-8852-42D09907D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0505" y="3789090"/>
            <a:ext cx="1113508" cy="58459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7464ACE-DF79-4BA3-B644-670291820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5423" y="4411581"/>
            <a:ext cx="874059" cy="874059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6C0976E-9BA0-4136-9A3E-3C4FB2E9D4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9464" y="4805314"/>
            <a:ext cx="774330" cy="774330"/>
          </a:xfrm>
          <a:prstGeom prst="rect">
            <a:avLst/>
          </a:prstGeom>
        </p:spPr>
      </p:pic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B68D8A44-A05B-4D67-BC8F-8991C7470671}"/>
              </a:ext>
            </a:extLst>
          </p:cNvPr>
          <p:cNvSpPr/>
          <p:nvPr/>
        </p:nvSpPr>
        <p:spPr>
          <a:xfrm>
            <a:off x="7741016" y="5231403"/>
            <a:ext cx="1606915" cy="8143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675F77-67D4-46D1-9E4E-57E722875B22}"/>
              </a:ext>
            </a:extLst>
          </p:cNvPr>
          <p:cNvSpPr txBox="1"/>
          <p:nvPr/>
        </p:nvSpPr>
        <p:spPr>
          <a:xfrm>
            <a:off x="7876602" y="5346183"/>
            <a:ext cx="1335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</a:rPr>
              <a:t>Автобусные парки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D5791748-5343-45F6-855F-34D8358E5659}"/>
              </a:ext>
            </a:extLst>
          </p:cNvPr>
          <p:cNvSpPr/>
          <p:nvPr/>
        </p:nvSpPr>
        <p:spPr>
          <a:xfrm>
            <a:off x="10502152" y="5083562"/>
            <a:ext cx="1515035" cy="75319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4D949F3-0AEC-4DE8-9307-36C606950D12}"/>
              </a:ext>
            </a:extLst>
          </p:cNvPr>
          <p:cNvSpPr txBox="1"/>
          <p:nvPr/>
        </p:nvSpPr>
        <p:spPr>
          <a:xfrm>
            <a:off x="10641104" y="5167769"/>
            <a:ext cx="1237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</a:rPr>
              <a:t>МЧС России</a:t>
            </a: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AC99257C-26EC-42D9-9207-F695AC001849}"/>
              </a:ext>
            </a:extLst>
          </p:cNvPr>
          <p:cNvSpPr/>
          <p:nvPr/>
        </p:nvSpPr>
        <p:spPr>
          <a:xfrm>
            <a:off x="8319247" y="3394174"/>
            <a:ext cx="3003177" cy="154308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B002C2F-2925-4DF9-BBAF-6751EBC483B1}"/>
              </a:ext>
            </a:extLst>
          </p:cNvPr>
          <p:cNvSpPr txBox="1"/>
          <p:nvPr/>
        </p:nvSpPr>
        <p:spPr>
          <a:xfrm>
            <a:off x="8641976" y="3440449"/>
            <a:ext cx="2357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</a:rPr>
              <a:t>Предприятия сельского хозяйства: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4984299-58A0-4387-96A7-C4A779098288}"/>
              </a:ext>
            </a:extLst>
          </p:cNvPr>
          <p:cNvSpPr txBox="1"/>
          <p:nvPr/>
        </p:nvSpPr>
        <p:spPr>
          <a:xfrm>
            <a:off x="8597154" y="4172709"/>
            <a:ext cx="2455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</a:rPr>
              <a:t>СПК</a:t>
            </a:r>
            <a:r>
              <a:rPr lang="ru-RU" sz="14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</a:rPr>
              <a:t> «Ряжский </a:t>
            </a:r>
            <a:r>
              <a:rPr lang="ru-RU" sz="1400" dirty="0" err="1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</a:rPr>
              <a:t>агроцентр</a:t>
            </a:r>
            <a:r>
              <a:rPr lang="ru-RU" sz="14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</a:rPr>
              <a:t>»</a:t>
            </a:r>
          </a:p>
          <a:p>
            <a:r>
              <a:rPr lang="ru-RU" sz="1400" dirty="0" err="1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</a:rPr>
              <a:t>ОАО</a:t>
            </a:r>
            <a:r>
              <a:rPr lang="ru-RU" sz="140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</a:rPr>
              <a:t> «Аграрий-Ранова»</a:t>
            </a:r>
          </a:p>
        </p:txBody>
      </p:sp>
      <p:cxnSp>
        <p:nvCxnSpPr>
          <p:cNvPr id="34" name="Соединитель: изогнутый 33">
            <a:extLst>
              <a:ext uri="{FF2B5EF4-FFF2-40B4-BE49-F238E27FC236}">
                <a16:creationId xmlns:a16="http://schemas.microsoft.com/office/drawing/2014/main" id="{206869B1-300C-4430-999D-FB5C9E8F8E87}"/>
              </a:ext>
            </a:extLst>
          </p:cNvPr>
          <p:cNvCxnSpPr>
            <a:cxnSpLocks/>
            <a:endCxn id="21" idx="0"/>
          </p:cNvCxnSpPr>
          <p:nvPr/>
        </p:nvCxnSpPr>
        <p:spPr>
          <a:xfrm rot="10800000" flipV="1">
            <a:off x="6746500" y="2130062"/>
            <a:ext cx="2245101" cy="478666"/>
          </a:xfrm>
          <a:prstGeom prst="curvedConnector2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9" name="Соединитель: изогнутый 38">
            <a:extLst>
              <a:ext uri="{FF2B5EF4-FFF2-40B4-BE49-F238E27FC236}">
                <a16:creationId xmlns:a16="http://schemas.microsoft.com/office/drawing/2014/main" id="{D8626443-A1BA-42EA-B675-9DF654046A0F}"/>
              </a:ext>
            </a:extLst>
          </p:cNvPr>
          <p:cNvCxnSpPr>
            <a:stCxn id="18" idx="2"/>
          </p:cNvCxnSpPr>
          <p:nvPr/>
        </p:nvCxnSpPr>
        <p:spPr>
          <a:xfrm rot="10800000" flipV="1">
            <a:off x="7996519" y="2520557"/>
            <a:ext cx="627529" cy="2825626"/>
          </a:xfrm>
          <a:prstGeom prst="curvedConnector2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1" name="Соединитель: изогнутый 40">
            <a:extLst>
              <a:ext uri="{FF2B5EF4-FFF2-40B4-BE49-F238E27FC236}">
                <a16:creationId xmlns:a16="http://schemas.microsoft.com/office/drawing/2014/main" id="{43DA204E-7711-406E-8D64-D01A8697E28B}"/>
              </a:ext>
            </a:extLst>
          </p:cNvPr>
          <p:cNvCxnSpPr>
            <a:stCxn id="18" idx="0"/>
          </p:cNvCxnSpPr>
          <p:nvPr/>
        </p:nvCxnSpPr>
        <p:spPr>
          <a:xfrm>
            <a:off x="10856259" y="2520557"/>
            <a:ext cx="927290" cy="2647212"/>
          </a:xfrm>
          <a:prstGeom prst="curvedConnector2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3" name="Соединитель: изогнутый 42">
            <a:extLst>
              <a:ext uri="{FF2B5EF4-FFF2-40B4-BE49-F238E27FC236}">
                <a16:creationId xmlns:a16="http://schemas.microsoft.com/office/drawing/2014/main" id="{1F77E40B-4C49-45D0-A31E-33B085BE9F21}"/>
              </a:ext>
            </a:extLst>
          </p:cNvPr>
          <p:cNvCxnSpPr>
            <a:stCxn id="19" idx="2"/>
            <a:endCxn id="31" idx="0"/>
          </p:cNvCxnSpPr>
          <p:nvPr/>
        </p:nvCxnSpPr>
        <p:spPr>
          <a:xfrm rot="16200000" flipH="1">
            <a:off x="9590589" y="3210203"/>
            <a:ext cx="379810" cy="80681"/>
          </a:xfrm>
          <a:prstGeom prst="curvedConnector3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1383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49754A41-6414-490C-AC9A-59D68B5BE7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4812569"/>
              </p:ext>
            </p:extLst>
          </p:nvPr>
        </p:nvGraphicFramePr>
        <p:xfrm>
          <a:off x="1425388" y="1155214"/>
          <a:ext cx="9341224" cy="556978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375676">
                  <a:extLst>
                    <a:ext uri="{9D8B030D-6E8A-4147-A177-3AD203B41FA5}">
                      <a16:colId xmlns:a16="http://schemas.microsoft.com/office/drawing/2014/main" val="3217075622"/>
                    </a:ext>
                  </a:extLst>
                </a:gridCol>
                <a:gridCol w="2739124">
                  <a:extLst>
                    <a:ext uri="{9D8B030D-6E8A-4147-A177-3AD203B41FA5}">
                      <a16:colId xmlns:a16="http://schemas.microsoft.com/office/drawing/2014/main" val="3145390207"/>
                    </a:ext>
                  </a:extLst>
                </a:gridCol>
                <a:gridCol w="1622612">
                  <a:extLst>
                    <a:ext uri="{9D8B030D-6E8A-4147-A177-3AD203B41FA5}">
                      <a16:colId xmlns:a16="http://schemas.microsoft.com/office/drawing/2014/main" val="2964630983"/>
                    </a:ext>
                  </a:extLst>
                </a:gridCol>
                <a:gridCol w="1864659">
                  <a:extLst>
                    <a:ext uri="{9D8B030D-6E8A-4147-A177-3AD203B41FA5}">
                      <a16:colId xmlns:a16="http://schemas.microsoft.com/office/drawing/2014/main" val="1095682452"/>
                    </a:ext>
                  </a:extLst>
                </a:gridCol>
                <a:gridCol w="1739153">
                  <a:extLst>
                    <a:ext uri="{9D8B030D-6E8A-4147-A177-3AD203B41FA5}">
                      <a16:colId xmlns:a16="http://schemas.microsoft.com/office/drawing/2014/main" val="3410257908"/>
                    </a:ext>
                  </a:extLst>
                </a:gridCol>
              </a:tblGrid>
              <a:tr h="2688684">
                <a:tc>
                  <a:txBody>
                    <a:bodyPr/>
                    <a:lstStyle/>
                    <a:p>
                      <a:pPr marL="85725" marR="75565" algn="ctr">
                        <a:lnSpc>
                          <a:spcPts val="133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200" spc="-1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Ключевые партнеры</a:t>
                      </a:r>
                      <a:endParaRPr lang="ru-RU" sz="12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ООО «Деловые Линии»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ООО "Байкал Сервис"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ООО " </a:t>
                      </a:r>
                      <a:r>
                        <a:rPr lang="ru-RU" sz="1200" b="0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МПП</a:t>
                      </a:r>
                      <a:r>
                        <a:rPr lang="ru-RU" sz="12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"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 </a:t>
                      </a:r>
                      <a:endParaRPr lang="ru-RU" sz="12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33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Ключевые</a:t>
                      </a:r>
                      <a:r>
                        <a:rPr lang="ru-RU" sz="1200" spc="-15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виды</a:t>
                      </a:r>
                      <a:r>
                        <a:rPr lang="ru-RU" sz="1200" spc="-5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 </a:t>
                      </a:r>
                      <a:r>
                        <a:rPr lang="ru-RU" sz="1200" spc="-1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деятельности</a:t>
                      </a:r>
                      <a:endParaRPr lang="ru-RU" sz="12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33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  <a:p>
                      <a:pPr algn="ctr">
                        <a:lnSpc>
                          <a:spcPts val="133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Производство системы автоматической подкачки колёс для крупногабаритных автомобилей</a:t>
                      </a:r>
                      <a:endParaRPr lang="ru-RU" sz="1200" b="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33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spc="-1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Ценностные предложения</a:t>
                      </a:r>
                      <a:endParaRPr lang="ru-RU" sz="12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33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  <a:p>
                      <a:pPr algn="ctr">
                        <a:lnSpc>
                          <a:spcPts val="133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1.Доступная</a:t>
                      </a:r>
                      <a:r>
                        <a:rPr lang="ru-RU" sz="12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 цена;</a:t>
                      </a:r>
                    </a:p>
                    <a:p>
                      <a:pPr algn="ctr">
                        <a:lnSpc>
                          <a:spcPts val="133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  <a:p>
                      <a:pPr algn="ctr">
                        <a:lnSpc>
                          <a:spcPts val="133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2.Высокое</a:t>
                      </a:r>
                      <a:r>
                        <a:rPr lang="ru-RU" sz="12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 качество;</a:t>
                      </a:r>
                    </a:p>
                    <a:p>
                      <a:pPr algn="ctr">
                        <a:lnSpc>
                          <a:spcPts val="133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  <a:p>
                      <a:pPr algn="ctr">
                        <a:lnSpc>
                          <a:spcPts val="133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3. Меньшие затраты времени на подготовку к выезду;</a:t>
                      </a:r>
                    </a:p>
                    <a:p>
                      <a:pPr algn="ctr">
                        <a:lnSpc>
                          <a:spcPts val="133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  <a:p>
                      <a:pPr algn="ctr">
                        <a:lnSpc>
                          <a:spcPts val="133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4. Увеличение срока службы шин;</a:t>
                      </a:r>
                    </a:p>
                    <a:p>
                      <a:pPr algn="ctr">
                        <a:lnSpc>
                          <a:spcPts val="133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  <a:p>
                      <a:pPr algn="ctr">
                        <a:lnSpc>
                          <a:spcPts val="133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5. Полная автономность.</a:t>
                      </a:r>
                      <a:endParaRPr lang="ru-RU" sz="1200" b="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90805" algn="ctr">
                        <a:lnSpc>
                          <a:spcPts val="1335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200" spc="-1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Взаимоотношения</a:t>
                      </a:r>
                      <a:r>
                        <a:rPr lang="ru-RU" sz="1200" spc="55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 </a:t>
                      </a:r>
                      <a:r>
                        <a:rPr lang="ru-RU" sz="1200" spc="-5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с</a:t>
                      </a:r>
                    </a:p>
                    <a:p>
                      <a:pPr marL="90805" algn="ctr">
                        <a:lnSpc>
                          <a:spcPts val="1335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200" spc="-5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клиентами</a:t>
                      </a:r>
                      <a:endParaRPr lang="ru-RU" sz="12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 algn="ctr">
                        <a:lnSpc>
                          <a:spcPts val="133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  <a:p>
                      <a:pPr marL="90805" algn="ctr">
                        <a:lnSpc>
                          <a:spcPts val="133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1.Бесплатная</a:t>
                      </a:r>
                      <a:r>
                        <a:rPr lang="ru-RU" sz="12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 доставка по Рязани и области;</a:t>
                      </a:r>
                    </a:p>
                    <a:p>
                      <a:pPr marL="90805" algn="ctr">
                        <a:lnSpc>
                          <a:spcPts val="133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  <a:p>
                      <a:pPr marL="90805" algn="ctr">
                        <a:lnSpc>
                          <a:spcPts val="133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2.Возможность</a:t>
                      </a:r>
                      <a:r>
                        <a:rPr lang="ru-RU" sz="12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 автоматизированного обслуживания.</a:t>
                      </a:r>
                      <a:endParaRPr lang="ru-RU" sz="1200" b="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ts val="1335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200" spc="-1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Потребительские</a:t>
                      </a:r>
                    </a:p>
                    <a:p>
                      <a:pPr marL="90170" algn="ctr">
                        <a:lnSpc>
                          <a:spcPts val="1335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200" spc="-1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сегменты</a:t>
                      </a:r>
                      <a:endParaRPr lang="ru-RU" sz="12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33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  <a:p>
                      <a:pPr algn="ctr">
                        <a:lnSpc>
                          <a:spcPts val="133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1.Автобусные</a:t>
                      </a:r>
                      <a:r>
                        <a:rPr lang="ru-RU" sz="12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 парки</a:t>
                      </a:r>
                    </a:p>
                    <a:p>
                      <a:pPr algn="ctr">
                        <a:lnSpc>
                          <a:spcPts val="133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  <a:p>
                      <a:pPr algn="ctr">
                        <a:lnSpc>
                          <a:spcPts val="133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2.Предприятия</a:t>
                      </a:r>
                      <a:r>
                        <a:rPr lang="ru-RU" sz="12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 сельского хозяйства</a:t>
                      </a:r>
                    </a:p>
                    <a:p>
                      <a:pPr algn="ctr">
                        <a:lnSpc>
                          <a:spcPts val="133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  <a:p>
                      <a:pPr algn="ctr">
                        <a:lnSpc>
                          <a:spcPts val="133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3.Транспортно</a:t>
                      </a:r>
                      <a:r>
                        <a:rPr lang="ru-RU" sz="12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-экспедиционные компании</a:t>
                      </a:r>
                    </a:p>
                    <a:p>
                      <a:pPr algn="ctr">
                        <a:lnSpc>
                          <a:spcPts val="133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  <a:p>
                      <a:pPr algn="ctr">
                        <a:lnSpc>
                          <a:spcPts val="133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4. МЧС России</a:t>
                      </a:r>
                    </a:p>
                    <a:p>
                      <a:pPr algn="ctr">
                        <a:lnSpc>
                          <a:spcPts val="133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 </a:t>
                      </a:r>
                      <a:endParaRPr lang="ru-RU" sz="1200" b="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8329202"/>
                  </a:ext>
                </a:extLst>
              </a:tr>
              <a:tr h="14205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 </a:t>
                      </a:r>
                      <a:endParaRPr lang="ru-RU" sz="12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90805" marR="0" lvl="0" indent="0" algn="ctr" defTabSz="914400" rtl="0" eaLnBrk="1" fontAlgn="auto" latinLnBrk="0" hangingPunct="1">
                        <a:lnSpc>
                          <a:spcPts val="133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Ключевые</a:t>
                      </a:r>
                      <a:r>
                        <a:rPr lang="ru-RU" sz="1200" b="1" spc="-45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 </a:t>
                      </a:r>
                      <a:r>
                        <a:rPr lang="ru-RU" sz="1200" b="1" spc="-1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ресурсы</a:t>
                      </a:r>
                    </a:p>
                    <a:p>
                      <a:pPr marL="90805" marR="0" lvl="0" indent="0" algn="l" defTabSz="914400" rtl="0" eaLnBrk="1" fontAlgn="auto" latinLnBrk="0" hangingPunct="1">
                        <a:lnSpc>
                          <a:spcPts val="133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spc="-10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1.Квалифицированный</a:t>
                      </a:r>
                      <a:r>
                        <a:rPr lang="ru-RU" sz="1200" spc="75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 </a:t>
                      </a:r>
                      <a:r>
                        <a:rPr lang="ru-RU" sz="1200" spc="-1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персонал;</a:t>
                      </a:r>
                    </a:p>
                    <a:p>
                      <a:pPr marL="90805" marR="0" lvl="0" indent="0" algn="l" defTabSz="914400" rtl="0" eaLnBrk="1" fontAlgn="auto" latinLnBrk="0" hangingPunct="1">
                        <a:lnSpc>
                          <a:spcPts val="133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 marR="0" lvl="0" indent="0" algn="l" defTabSz="914400" rtl="0" eaLnBrk="1" fontAlgn="auto" latinLnBrk="0" hangingPunct="1">
                        <a:lnSpc>
                          <a:spcPts val="133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spc="-10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2.Оборудованное</a:t>
                      </a:r>
                      <a:r>
                        <a:rPr lang="ru-RU" sz="1200" spc="2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 </a:t>
                      </a:r>
                      <a:r>
                        <a:rPr lang="ru-RU" sz="1200" spc="-1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помещение;</a:t>
                      </a:r>
                    </a:p>
                    <a:p>
                      <a:pPr marL="90805" marR="0" lvl="0" indent="0" algn="l" defTabSz="914400" rtl="0" eaLnBrk="1" fontAlgn="auto" latinLnBrk="0" hangingPunct="1">
                        <a:lnSpc>
                          <a:spcPts val="133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spc="-1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  <a:p>
                      <a:pPr marL="90805">
                        <a:lnSpc>
                          <a:spcPts val="133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200" spc="-10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3.Финансы</a:t>
                      </a:r>
                      <a:r>
                        <a:rPr lang="ru-RU" sz="1200" spc="-1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.</a:t>
                      </a:r>
                      <a:endParaRPr lang="ru-RU" sz="12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 </a:t>
                      </a:r>
                      <a:endParaRPr lang="ru-RU" sz="12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33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Каналы</a:t>
                      </a:r>
                      <a:r>
                        <a:rPr lang="ru-RU" sz="1200" b="1" spc="-2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 </a:t>
                      </a:r>
                      <a:r>
                        <a:rPr lang="ru-RU" sz="1200" b="1" spc="-1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сбыта</a:t>
                      </a:r>
                      <a:endParaRPr lang="ru-RU" sz="12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33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1.Сайт</a:t>
                      </a:r>
                      <a:r>
                        <a:rPr lang="ru-R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 компании;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33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33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2..Таргетированная</a:t>
                      </a:r>
                      <a:r>
                        <a:rPr lang="ru-R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 реклама;</a:t>
                      </a:r>
                      <a:endParaRPr lang="ru-RU" sz="12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33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  <a:p>
                      <a:pPr>
                        <a:lnSpc>
                          <a:spcPts val="133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3. Тематические выставки.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 </a:t>
                      </a:r>
                      <a:endParaRPr lang="ru-RU" sz="12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515811"/>
                  </a:ext>
                </a:extLst>
              </a:tr>
              <a:tr h="1420796">
                <a:tc gridSpan="3">
                  <a:txBody>
                    <a:bodyPr/>
                    <a:lstStyle/>
                    <a:p>
                      <a:pPr marL="91440" algn="ctr">
                        <a:lnSpc>
                          <a:spcPts val="1335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ru-RU" sz="1200" spc="-1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Структура</a:t>
                      </a:r>
                      <a:r>
                        <a:rPr lang="ru-RU" sz="1200" spc="1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 </a:t>
                      </a:r>
                      <a:r>
                        <a:rPr lang="ru-RU" sz="1200" spc="-1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издержек</a:t>
                      </a:r>
                    </a:p>
                    <a:p>
                      <a:pPr marL="91440" marR="0" lvl="0" indent="0" algn="l" defTabSz="914400" rtl="0" eaLnBrk="1" fontAlgn="auto" latinLnBrk="0" hangingPunct="1">
                        <a:lnSpc>
                          <a:spcPts val="1335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1.Заработная</a:t>
                      </a:r>
                      <a:r>
                        <a:rPr lang="ru-RU" sz="1200" b="0" spc="-25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 </a:t>
                      </a:r>
                      <a:r>
                        <a:rPr lang="ru-RU" sz="12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плата</a:t>
                      </a:r>
                      <a:r>
                        <a:rPr lang="ru-RU" sz="1200" b="0" spc="-25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 </a:t>
                      </a:r>
                      <a:r>
                        <a:rPr lang="ru-RU" sz="1200" b="0" spc="-1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сотрудников;</a:t>
                      </a:r>
                      <a:endParaRPr lang="ru-RU" sz="1200" b="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1440" marR="0" lvl="0" indent="0" algn="l" defTabSz="914400" rtl="0" eaLnBrk="1" fontAlgn="auto" latinLnBrk="0" hangingPunct="1">
                        <a:lnSpc>
                          <a:spcPts val="1335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2.Материальые</a:t>
                      </a:r>
                      <a:r>
                        <a:rPr lang="ru-RU" sz="1200" b="0" spc="-4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 </a:t>
                      </a:r>
                      <a:r>
                        <a:rPr lang="ru-RU" sz="1200" b="0" spc="-1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ресурсы;</a:t>
                      </a:r>
                      <a:endParaRPr lang="ru-RU" sz="1200" b="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1440" marR="0" lvl="0" indent="0" algn="l" defTabSz="914400" rtl="0" eaLnBrk="1" fontAlgn="auto" latinLnBrk="0" hangingPunct="1">
                        <a:lnSpc>
                          <a:spcPts val="1335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spc="-10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3.Налоги</a:t>
                      </a:r>
                      <a:r>
                        <a:rPr lang="ru-RU" sz="1200" b="0" spc="-1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;</a:t>
                      </a:r>
                      <a:endParaRPr lang="ru-RU" sz="1200" b="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1440" marR="0" lvl="0" indent="0" algn="l" defTabSz="914400" rtl="0" eaLnBrk="1" fontAlgn="auto" latinLnBrk="0" hangingPunct="1">
                        <a:lnSpc>
                          <a:spcPts val="1335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4.Постоянные</a:t>
                      </a:r>
                      <a:r>
                        <a:rPr lang="ru-RU" sz="1200" b="0" spc="-35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 </a:t>
                      </a:r>
                      <a:r>
                        <a:rPr lang="ru-RU" sz="1200" b="0" spc="-1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расходы:</a:t>
                      </a:r>
                      <a:endParaRPr lang="ru-RU" sz="1200" b="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  <a:p>
                      <a:pPr marL="91440" marR="0" lvl="0" indent="0" algn="l" defTabSz="914400" rtl="0" eaLnBrk="1" fontAlgn="auto" latinLnBrk="0" hangingPunct="1">
                        <a:lnSpc>
                          <a:spcPts val="1335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spc="-10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5.Прочие</a:t>
                      </a:r>
                      <a:r>
                        <a:rPr lang="ru-RU" sz="1200" b="0" spc="-1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 расходы</a:t>
                      </a:r>
                      <a:endParaRPr lang="ru-RU" sz="1200" b="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1440">
                        <a:lnSpc>
                          <a:spcPts val="1335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90805" algn="ctr">
                        <a:lnSpc>
                          <a:spcPts val="1335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Потоки</a:t>
                      </a:r>
                      <a:r>
                        <a:rPr lang="ru-RU" sz="1200" spc="-6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поступления</a:t>
                      </a:r>
                      <a:r>
                        <a:rPr lang="ru-RU" sz="1200" spc="-5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 </a:t>
                      </a:r>
                      <a:r>
                        <a:rPr lang="ru-RU" sz="1200" spc="-1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доходов</a:t>
                      </a:r>
                    </a:p>
                    <a:p>
                      <a:pPr marL="90805" marR="0" lvl="0" indent="0" algn="l" defTabSz="914400" rtl="0" eaLnBrk="1" fontAlgn="auto" latinLnBrk="0" hangingPunct="1">
                        <a:lnSpc>
                          <a:spcPts val="1335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Выручка</a:t>
                      </a:r>
                      <a:r>
                        <a:rPr lang="ru-RU" sz="1200" b="0" spc="-1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 </a:t>
                      </a:r>
                      <a:r>
                        <a:rPr lang="ru-RU" sz="12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от</a:t>
                      </a:r>
                      <a:r>
                        <a:rPr lang="ru-RU" sz="1200" b="0" spc="-45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 </a:t>
                      </a:r>
                      <a:r>
                        <a:rPr lang="ru-RU" sz="12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продаж</a:t>
                      </a:r>
                      <a:r>
                        <a:rPr lang="ru-RU" sz="1200" b="0" spc="-4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 </a:t>
                      </a:r>
                      <a:r>
                        <a:rPr lang="ru-RU" sz="1200" b="0" spc="-1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системы</a:t>
                      </a:r>
                      <a:endParaRPr lang="ru-RU" sz="1200" b="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>
                        <a:lnSpc>
                          <a:spcPts val="1335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809104"/>
                  </a:ext>
                </a:extLst>
              </a:tr>
            </a:tbl>
          </a:graphicData>
        </a:graphic>
      </p:graphicFrame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DE6915BE-D69D-4EC2-BA41-A6B2E0A6CBCE}"/>
              </a:ext>
            </a:extLst>
          </p:cNvPr>
          <p:cNvSpPr/>
          <p:nvPr/>
        </p:nvSpPr>
        <p:spPr>
          <a:xfrm>
            <a:off x="1985682" y="170329"/>
            <a:ext cx="7862048" cy="8247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417410-7E66-4EC1-B715-B5A72CBE02C6}"/>
              </a:ext>
            </a:extLst>
          </p:cNvPr>
          <p:cNvSpPr txBox="1"/>
          <p:nvPr/>
        </p:nvSpPr>
        <p:spPr>
          <a:xfrm>
            <a:off x="2079811" y="170329"/>
            <a:ext cx="835510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Бизнес-модель </a:t>
            </a:r>
            <a:r>
              <a:rPr lang="ru-RU" sz="4000" b="1" dirty="0" err="1">
                <a:solidFill>
                  <a:schemeClr val="accent1"/>
                </a:solidFill>
                <a:latin typeface="Bahnschrift" panose="020B0502040204020203" pitchFamily="34" charset="0"/>
              </a:rPr>
              <a:t>Остервальдера</a:t>
            </a:r>
            <a:endParaRPr lang="ru-RU" sz="4000" b="1" dirty="0">
              <a:solidFill>
                <a:schemeClr val="accent1"/>
              </a:solidFill>
              <a:latin typeface="Bahnschrift" panose="020B0502040204020203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4822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91082BC-9F33-43FA-8860-E0B5DD1D3A46}"/>
              </a:ext>
            </a:extLst>
          </p:cNvPr>
          <p:cNvSpPr/>
          <p:nvPr/>
        </p:nvSpPr>
        <p:spPr>
          <a:xfrm>
            <a:off x="2922494" y="242047"/>
            <a:ext cx="6347012" cy="120850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AB3CEA-6D0D-48DE-8056-A8072A6E9555}"/>
              </a:ext>
            </a:extLst>
          </p:cNvPr>
          <p:cNvSpPr txBox="1"/>
          <p:nvPr/>
        </p:nvSpPr>
        <p:spPr>
          <a:xfrm>
            <a:off x="3482788" y="127115"/>
            <a:ext cx="52264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Потребительские сегменты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E162C427-FA2D-4B14-A185-CBDF972670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8247892"/>
              </p:ext>
            </p:extLst>
          </p:nvPr>
        </p:nvGraphicFramePr>
        <p:xfrm>
          <a:off x="1683587" y="1565486"/>
          <a:ext cx="8824823" cy="4917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6124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62ED4488-5DB9-462C-A839-E9AC04C2AC11}"/>
              </a:ext>
            </a:extLst>
          </p:cNvPr>
          <p:cNvSpPr/>
          <p:nvPr/>
        </p:nvSpPr>
        <p:spPr>
          <a:xfrm>
            <a:off x="3070412" y="232802"/>
            <a:ext cx="6051176" cy="89647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CAE476-E6A9-401A-8231-67C2A6FA17F2}"/>
              </a:ext>
            </a:extLst>
          </p:cNvPr>
          <p:cNvSpPr txBox="1"/>
          <p:nvPr/>
        </p:nvSpPr>
        <p:spPr>
          <a:xfrm>
            <a:off x="3558988" y="232802"/>
            <a:ext cx="5074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План по расходам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8A4753C-AD60-4DF0-91D1-C6531880ED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788038"/>
              </p:ext>
            </p:extLst>
          </p:nvPr>
        </p:nvGraphicFramePr>
        <p:xfrm>
          <a:off x="2394344" y="1378606"/>
          <a:ext cx="7403312" cy="522805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{69C7853C-536D-4A76-A0AE-DD22124D55A5}</a:tableStyleId>
              </a:tblPr>
              <a:tblGrid>
                <a:gridCol w="354171">
                  <a:extLst>
                    <a:ext uri="{9D8B030D-6E8A-4147-A177-3AD203B41FA5}">
                      <a16:colId xmlns:a16="http://schemas.microsoft.com/office/drawing/2014/main" val="2904164309"/>
                    </a:ext>
                  </a:extLst>
                </a:gridCol>
                <a:gridCol w="3004739">
                  <a:extLst>
                    <a:ext uri="{9D8B030D-6E8A-4147-A177-3AD203B41FA5}">
                      <a16:colId xmlns:a16="http://schemas.microsoft.com/office/drawing/2014/main" val="2817493886"/>
                    </a:ext>
                  </a:extLst>
                </a:gridCol>
                <a:gridCol w="4044402">
                  <a:extLst>
                    <a:ext uri="{9D8B030D-6E8A-4147-A177-3AD203B41FA5}">
                      <a16:colId xmlns:a16="http://schemas.microsoft.com/office/drawing/2014/main" val="3022611298"/>
                    </a:ext>
                  </a:extLst>
                </a:gridCol>
              </a:tblGrid>
              <a:tr h="12953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spcBef>
                          <a:spcPts val="475"/>
                        </a:spcBef>
                      </a:pPr>
                      <a:r>
                        <a:rPr lang="ru-RU" sz="1400" dirty="0">
                          <a:effectLst/>
                          <a:latin typeface="Bahnschrift" panose="020B0502040204020203" pitchFamily="34" charset="0"/>
                        </a:rPr>
                        <a:t> </a:t>
                      </a:r>
                      <a:endParaRPr lang="ru-RU" sz="900" dirty="0">
                        <a:effectLst/>
                        <a:latin typeface="Bahnschrift" panose="020B0502040204020203" pitchFamily="34" charset="0"/>
                      </a:endParaRPr>
                    </a:p>
                    <a:p>
                      <a:pPr marL="40005" marR="43815" algn="ctr">
                        <a:spcAft>
                          <a:spcPts val="0"/>
                        </a:spcAft>
                      </a:pPr>
                      <a:r>
                        <a:rPr lang="ru-RU" sz="1400" spc="-50" dirty="0">
                          <a:effectLst/>
                          <a:latin typeface="Bahnschrift" panose="020B0502040204020203" pitchFamily="34" charset="0"/>
                        </a:rPr>
                        <a:t>№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91440"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" panose="020B0502040204020203" pitchFamily="34" charset="0"/>
                        </a:rPr>
                        <a:t>Вид</a:t>
                      </a:r>
                      <a:r>
                        <a:rPr lang="ru-RU" sz="1400" spc="-30" dirty="0">
                          <a:effectLst/>
                          <a:latin typeface="Bahnschrift" panose="020B0502040204020203" pitchFamily="34" charset="0"/>
                        </a:rPr>
                        <a:t> </a:t>
                      </a:r>
                      <a:r>
                        <a:rPr lang="ru-RU" sz="1400" spc="-10" dirty="0">
                          <a:effectLst/>
                          <a:latin typeface="Bahnschrift" panose="020B0502040204020203" pitchFamily="34" charset="0"/>
                        </a:rPr>
                        <a:t>расходов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92075">
                        <a:lnSpc>
                          <a:spcPct val="10300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" panose="020B0502040204020203" pitchFamily="34" charset="0"/>
                        </a:rPr>
                        <a:t>Объем</a:t>
                      </a:r>
                      <a:r>
                        <a:rPr lang="ru-RU" sz="1400" spc="-100" dirty="0">
                          <a:effectLst/>
                          <a:latin typeface="Bahnschrift" panose="020B0502040204020203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Bahnschrift" panose="020B0502040204020203" pitchFamily="34" charset="0"/>
                        </a:rPr>
                        <a:t>финансового</a:t>
                      </a:r>
                      <a:r>
                        <a:rPr lang="ru-RU" sz="1400" spc="-80" dirty="0">
                          <a:effectLst/>
                          <a:latin typeface="Bahnschrift" panose="020B0502040204020203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Bahnschrift" panose="020B0502040204020203" pitchFamily="34" charset="0"/>
                        </a:rPr>
                        <a:t>обеспечения</a:t>
                      </a:r>
                      <a:r>
                        <a:rPr lang="ru-RU" sz="1400" spc="-75" dirty="0">
                          <a:effectLst/>
                          <a:latin typeface="Bahnschrift" panose="020B0502040204020203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Bahnschrift" panose="020B0502040204020203" pitchFamily="34" charset="0"/>
                        </a:rPr>
                        <a:t>реализации проекта (рублей) за счет бюджетных и (или) внебюджетных средств, руб.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36872002"/>
                  </a:ext>
                </a:extLst>
              </a:tr>
              <a:tr h="7055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635" marR="43815" algn="ctr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spc="-25">
                          <a:effectLst/>
                          <a:latin typeface="Bahnschrift" panose="020B0502040204020203" pitchFamily="34" charset="0"/>
                        </a:rPr>
                        <a:t>1.</a:t>
                      </a:r>
                      <a:endParaRPr lang="ru-RU" sz="90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91440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" panose="020B0502040204020203" pitchFamily="34" charset="0"/>
                        </a:rPr>
                        <a:t>Расходы</a:t>
                      </a:r>
                      <a:r>
                        <a:rPr lang="ru-RU" sz="1400" spc="-100" dirty="0">
                          <a:effectLst/>
                          <a:latin typeface="Bahnschrift" panose="020B0502040204020203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Bahnschrift" panose="020B0502040204020203" pitchFamily="34" charset="0"/>
                        </a:rPr>
                        <a:t>на</a:t>
                      </a:r>
                      <a:r>
                        <a:rPr lang="ru-RU" sz="1400" spc="-100" dirty="0">
                          <a:effectLst/>
                          <a:latin typeface="Bahnschrift" panose="020B0502040204020203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Bahnschrift" panose="020B0502040204020203" pitchFamily="34" charset="0"/>
                        </a:rPr>
                        <a:t>оплату</a:t>
                      </a:r>
                      <a:r>
                        <a:rPr lang="ru-RU" sz="1400" spc="-100" dirty="0">
                          <a:effectLst/>
                          <a:latin typeface="Bahnschrift" panose="020B0502040204020203" pitchFamily="34" charset="0"/>
                        </a:rPr>
                        <a:t> </a:t>
                      </a:r>
                      <a:r>
                        <a:rPr lang="ru-RU" sz="1400" spc="-20" dirty="0">
                          <a:effectLst/>
                          <a:latin typeface="Bahnschrift" panose="020B0502040204020203" pitchFamily="34" charset="0"/>
                        </a:rPr>
                        <a:t>труда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92075" algn="ctr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" panose="020B0502040204020203" pitchFamily="34" charset="0"/>
                        </a:rPr>
                        <a:t>2 317 560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44418274"/>
                  </a:ext>
                </a:extLst>
              </a:tr>
              <a:tr h="7035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R="43815" algn="ctr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spc="-25">
                          <a:effectLst/>
                          <a:latin typeface="Bahnschrift" panose="020B0502040204020203" pitchFamily="34" charset="0"/>
                        </a:rPr>
                        <a:t>2.</a:t>
                      </a:r>
                      <a:endParaRPr lang="ru-RU" sz="90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91440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spc="-10" dirty="0">
                          <a:effectLst/>
                          <a:latin typeface="Bahnschrift" panose="020B0502040204020203" pitchFamily="34" charset="0"/>
                        </a:rPr>
                        <a:t>Материально-технические</a:t>
                      </a:r>
                      <a:r>
                        <a:rPr lang="ru-RU" sz="1400" spc="75" dirty="0">
                          <a:effectLst/>
                          <a:latin typeface="Bahnschrift" panose="020B0502040204020203" pitchFamily="34" charset="0"/>
                        </a:rPr>
                        <a:t> </a:t>
                      </a:r>
                      <a:r>
                        <a:rPr lang="ru-RU" sz="1400" spc="-10" dirty="0">
                          <a:effectLst/>
                          <a:latin typeface="Bahnschrift" panose="020B0502040204020203" pitchFamily="34" charset="0"/>
                        </a:rPr>
                        <a:t>расходы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92075" algn="ctr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" panose="020B0502040204020203" pitchFamily="34" charset="0"/>
                        </a:rPr>
                        <a:t>15 678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20661727"/>
                  </a:ext>
                </a:extLst>
              </a:tr>
              <a:tr h="7055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635" marR="43815" algn="ctr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spc="-25">
                          <a:effectLst/>
                          <a:latin typeface="Bahnschrift" panose="020B0502040204020203" pitchFamily="34" charset="0"/>
                        </a:rPr>
                        <a:t>3.</a:t>
                      </a:r>
                      <a:endParaRPr lang="ru-RU" sz="90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91440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" panose="020B0502040204020203" pitchFamily="34" charset="0"/>
                        </a:rPr>
                        <a:t>Расходы</a:t>
                      </a:r>
                      <a:r>
                        <a:rPr lang="ru-RU" sz="1400" spc="-95" dirty="0">
                          <a:effectLst/>
                          <a:latin typeface="Bahnschrift" panose="020B0502040204020203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Bahnschrift" panose="020B0502040204020203" pitchFamily="34" charset="0"/>
                        </a:rPr>
                        <a:t>на</a:t>
                      </a:r>
                      <a:r>
                        <a:rPr lang="ru-RU" sz="1400" spc="-85" dirty="0">
                          <a:effectLst/>
                          <a:latin typeface="Bahnschrift" panose="020B0502040204020203" pitchFamily="34" charset="0"/>
                        </a:rPr>
                        <a:t> </a:t>
                      </a:r>
                      <a:r>
                        <a:rPr lang="ru-RU" sz="1400" spc="-10" dirty="0">
                          <a:effectLst/>
                          <a:latin typeface="Bahnschrift" panose="020B0502040204020203" pitchFamily="34" charset="0"/>
                        </a:rPr>
                        <a:t>оборудование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92075" algn="ctr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" panose="020B0502040204020203" pitchFamily="34" charset="0"/>
                        </a:rPr>
                        <a:t>50 000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85733039"/>
                  </a:ext>
                </a:extLst>
              </a:tr>
              <a:tr h="7035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R="43815" algn="ctr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spc="-25">
                          <a:effectLst/>
                          <a:latin typeface="Bahnschrift" panose="020B0502040204020203" pitchFamily="34" charset="0"/>
                        </a:rPr>
                        <a:t>4.</a:t>
                      </a:r>
                      <a:endParaRPr lang="ru-RU" sz="90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91440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" panose="020B0502040204020203" pitchFamily="34" charset="0"/>
                        </a:rPr>
                        <a:t>Аренда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92075" algn="ctr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" panose="020B0502040204020203" pitchFamily="34" charset="0"/>
                        </a:rPr>
                        <a:t>648 000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52008270"/>
                  </a:ext>
                </a:extLst>
              </a:tr>
              <a:tr h="7035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R="43815" algn="ctr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spc="-25" dirty="0">
                          <a:effectLst/>
                          <a:latin typeface="Bahnschrift" panose="020B0502040204020203" pitchFamily="34" charset="0"/>
                        </a:rPr>
                        <a:t> 5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9144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Bahnschrift" panose="020B0502040204020203" pitchFamily="34" charset="0"/>
                        </a:rPr>
                        <a:t> </a:t>
                      </a:r>
                      <a:r>
                        <a:rPr kumimoji="0" lang="ru-RU" sz="14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hnschrift" panose="020B0502040204020203" pitchFamily="34" charset="0"/>
                        </a:rPr>
                        <a:t>Прочие</a:t>
                      </a:r>
                      <a:r>
                        <a:rPr kumimoji="0" lang="ru-RU" sz="1400" u="none" strike="noStrike" kern="1200" cap="none" spc="-95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hnschrift" panose="020B0502040204020203" pitchFamily="34" charset="0"/>
                        </a:rPr>
                        <a:t> </a:t>
                      </a:r>
                      <a:r>
                        <a:rPr kumimoji="0" lang="ru-RU" sz="1400" u="none" strike="noStrike" kern="1200" cap="none" spc="-1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ahnschrift" panose="020B0502040204020203" pitchFamily="34" charset="0"/>
                        </a:rPr>
                        <a:t>расходы</a:t>
                      </a:r>
                      <a:endParaRPr kumimoji="0" lang="ru-RU" sz="90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Bahnschrift" panose="020B0502040204020203" pitchFamily="34" charset="0"/>
                      </a:endParaRPr>
                    </a:p>
                    <a:p>
                      <a:pPr marL="91440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92075" algn="ctr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" panose="020B0502040204020203" pitchFamily="34" charset="0"/>
                        </a:rPr>
                        <a:t> 126 000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3510812"/>
                  </a:ext>
                </a:extLst>
              </a:tr>
              <a:tr h="410961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91440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spc="-10">
                          <a:effectLst/>
                          <a:latin typeface="Bahnschrift" panose="020B0502040204020203" pitchFamily="34" charset="0"/>
                        </a:rPr>
                        <a:t>Всего</a:t>
                      </a:r>
                      <a:endParaRPr lang="ru-RU" sz="90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92075" algn="ct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" panose="020B0502040204020203" pitchFamily="34" charset="0"/>
                        </a:rPr>
                        <a:t>3 157 238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7373707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9934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79BC7AC7-FD7B-4F80-ABAA-62860C69996C}"/>
              </a:ext>
            </a:extLst>
          </p:cNvPr>
          <p:cNvSpPr/>
          <p:nvPr/>
        </p:nvSpPr>
        <p:spPr>
          <a:xfrm>
            <a:off x="2402539" y="254804"/>
            <a:ext cx="7386917" cy="11974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3AD4D5-EFB2-49E7-83AB-2DE1D5C940D1}"/>
              </a:ext>
            </a:extLst>
          </p:cNvPr>
          <p:cNvSpPr txBox="1"/>
          <p:nvPr/>
        </p:nvSpPr>
        <p:spPr>
          <a:xfrm>
            <a:off x="2841808" y="191823"/>
            <a:ext cx="65083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chemeClr val="accent1"/>
                </a:solidFill>
                <a:latin typeface="Bahnschrift" panose="020B0502040204020203" pitchFamily="34" charset="0"/>
              </a:rPr>
              <a:t>Модель </a:t>
            </a:r>
            <a:r>
              <a:rPr lang="ru-RU" sz="4000" dirty="0" err="1">
                <a:solidFill>
                  <a:schemeClr val="accent1"/>
                </a:solidFill>
                <a:latin typeface="Bahnschrift" panose="020B0502040204020203" pitchFamily="34" charset="0"/>
              </a:rPr>
              <a:t>комерциализации</a:t>
            </a:r>
            <a:r>
              <a:rPr lang="ru-RU" sz="4000" dirty="0">
                <a:solidFill>
                  <a:schemeClr val="accent1"/>
                </a:solidFill>
                <a:latin typeface="Bahnschrift" panose="020B0502040204020203" pitchFamily="34" charset="0"/>
              </a:rPr>
              <a:t> проекта</a:t>
            </a:r>
          </a:p>
        </p:txBody>
      </p:sp>
      <p:sp>
        <p:nvSpPr>
          <p:cNvPr id="7" name="Прямоугольник: один усеченный угол 6">
            <a:extLst>
              <a:ext uri="{FF2B5EF4-FFF2-40B4-BE49-F238E27FC236}">
                <a16:creationId xmlns:a16="http://schemas.microsoft.com/office/drawing/2014/main" id="{E902AA2A-0686-4E6C-9039-5B442124B02E}"/>
              </a:ext>
            </a:extLst>
          </p:cNvPr>
          <p:cNvSpPr/>
          <p:nvPr/>
        </p:nvSpPr>
        <p:spPr>
          <a:xfrm>
            <a:off x="788893" y="2236468"/>
            <a:ext cx="8247531" cy="1874602"/>
          </a:xfrm>
          <a:prstGeom prst="snip1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A0DBD5-96CF-4959-91DF-52BAEC69B6FA}"/>
              </a:ext>
            </a:extLst>
          </p:cNvPr>
          <p:cNvSpPr txBox="1"/>
          <p:nvPr/>
        </p:nvSpPr>
        <p:spPr>
          <a:xfrm>
            <a:off x="788893" y="2429436"/>
            <a:ext cx="8166848" cy="1850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2005" indent="-342265">
              <a:spcBef>
                <a:spcPts val="985"/>
              </a:spcBef>
              <a:tabLst>
                <a:tab pos="802005" algn="l"/>
              </a:tabLst>
            </a:pPr>
            <a:r>
              <a:rPr lang="ru-RU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Чистый</a:t>
            </a:r>
            <a:r>
              <a:rPr lang="ru-RU" spc="-215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 </a:t>
            </a:r>
            <a:r>
              <a:rPr lang="ru-RU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дисконтированный</a:t>
            </a:r>
            <a:r>
              <a:rPr lang="ru-RU" spc="-21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 </a:t>
            </a:r>
            <a:r>
              <a:rPr lang="ru-RU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доход</a:t>
            </a:r>
            <a:r>
              <a:rPr lang="ru-RU" spc="-21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 </a:t>
            </a:r>
            <a:r>
              <a:rPr lang="ru-RU" spc="-1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(</a:t>
            </a:r>
            <a:r>
              <a:rPr lang="ru-RU" spc="-10" dirty="0" err="1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NPV</a:t>
            </a:r>
            <a:r>
              <a:rPr lang="ru-RU" spc="-1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)</a:t>
            </a:r>
            <a:r>
              <a:rPr lang="ru-RU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=</a:t>
            </a:r>
            <a:r>
              <a:rPr lang="ru-RU" spc="2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 </a:t>
            </a:r>
            <a:r>
              <a:rPr lang="ru-RU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184 724,72</a:t>
            </a:r>
            <a:r>
              <a:rPr lang="ru-RU" spc="2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 </a:t>
            </a:r>
            <a:r>
              <a:rPr lang="ru-RU" spc="-2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руб.</a:t>
            </a:r>
            <a:endParaRPr lang="ru-RU" dirty="0">
              <a:solidFill>
                <a:schemeClr val="bg1">
                  <a:lumMod val="85000"/>
                </a:schemeClr>
              </a:solidFill>
              <a:latin typeface="Bahnschrift" panose="020B0502040204020203" pitchFamily="34" charset="0"/>
              <a:ea typeface="Microsoft Sans Serif" panose="020B0604020202020204" pitchFamily="34" charset="0"/>
            </a:endParaRPr>
          </a:p>
          <a:p>
            <a:pPr marL="802005" indent="-342265">
              <a:spcBef>
                <a:spcPts val="990"/>
              </a:spcBef>
              <a:tabLst>
                <a:tab pos="802005" algn="l"/>
              </a:tabLst>
            </a:pPr>
            <a:r>
              <a:rPr lang="ru-RU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Индекс</a:t>
            </a:r>
            <a:r>
              <a:rPr lang="ru-RU" spc="-6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 </a:t>
            </a:r>
            <a:r>
              <a:rPr lang="ru-RU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прибыльности</a:t>
            </a:r>
            <a:r>
              <a:rPr lang="ru-RU" spc="-75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 </a:t>
            </a:r>
            <a:r>
              <a:rPr lang="ru-RU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(</a:t>
            </a:r>
            <a:r>
              <a:rPr lang="ru-RU" dirty="0" err="1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PI</a:t>
            </a:r>
            <a:r>
              <a:rPr lang="ru-RU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)</a:t>
            </a:r>
            <a:r>
              <a:rPr lang="ru-RU" spc="-55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 </a:t>
            </a:r>
            <a:r>
              <a:rPr lang="ru-RU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=</a:t>
            </a:r>
            <a:r>
              <a:rPr lang="ru-RU" spc="-45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 </a:t>
            </a:r>
            <a:r>
              <a:rPr lang="ru-RU" spc="-1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5,8%</a:t>
            </a:r>
            <a:endParaRPr lang="ru-RU" dirty="0">
              <a:solidFill>
                <a:schemeClr val="bg1">
                  <a:lumMod val="85000"/>
                </a:schemeClr>
              </a:solidFill>
              <a:latin typeface="Bahnschrift" panose="020B0502040204020203" pitchFamily="34" charset="0"/>
              <a:ea typeface="Microsoft Sans Serif" panose="020B0604020202020204" pitchFamily="34" charset="0"/>
            </a:endParaRPr>
          </a:p>
          <a:p>
            <a:pPr marL="802640" marR="723900" indent="-342265">
              <a:lnSpc>
                <a:spcPct val="105000"/>
              </a:lnSpc>
              <a:spcBef>
                <a:spcPts val="985"/>
              </a:spcBef>
              <a:spcAft>
                <a:spcPts val="0"/>
              </a:spcAft>
              <a:tabLst>
                <a:tab pos="802640" algn="l"/>
              </a:tabLst>
            </a:pPr>
            <a:r>
              <a:rPr lang="ru-RU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Внутренняя</a:t>
            </a:r>
            <a:r>
              <a:rPr lang="ru-RU" spc="-7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 </a:t>
            </a:r>
            <a:r>
              <a:rPr lang="ru-RU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норма</a:t>
            </a:r>
            <a:r>
              <a:rPr lang="ru-RU" spc="-75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 </a:t>
            </a:r>
            <a:r>
              <a:rPr lang="ru-RU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доходности</a:t>
            </a:r>
            <a:r>
              <a:rPr lang="ru-RU" spc="-95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 </a:t>
            </a:r>
            <a:r>
              <a:rPr lang="ru-RU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(</a:t>
            </a:r>
            <a:r>
              <a:rPr lang="ru-RU" dirty="0" err="1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IRR</a:t>
            </a:r>
            <a:r>
              <a:rPr lang="ru-RU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)</a:t>
            </a:r>
            <a:r>
              <a:rPr lang="ru-RU" spc="-8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 </a:t>
            </a:r>
            <a:r>
              <a:rPr lang="ru-RU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= 18,2 %</a:t>
            </a:r>
          </a:p>
          <a:p>
            <a:pPr marL="802005" indent="-342265">
              <a:spcBef>
                <a:spcPts val="770"/>
              </a:spcBef>
              <a:tabLst>
                <a:tab pos="802005" algn="l"/>
              </a:tabLst>
            </a:pPr>
            <a:r>
              <a:rPr lang="ru-RU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Срок</a:t>
            </a:r>
            <a:r>
              <a:rPr lang="ru-RU" spc="-15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 </a:t>
            </a:r>
            <a:r>
              <a:rPr lang="ru-RU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окупаемости</a:t>
            </a:r>
            <a:r>
              <a:rPr lang="ru-RU" spc="-17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 </a:t>
            </a:r>
            <a:r>
              <a:rPr lang="ru-RU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проекта</a:t>
            </a:r>
            <a:r>
              <a:rPr lang="ru-RU" spc="-21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 </a:t>
            </a:r>
            <a:r>
              <a:rPr lang="ru-RU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–</a:t>
            </a:r>
            <a:r>
              <a:rPr lang="ru-RU" spc="-14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 </a:t>
            </a:r>
            <a:r>
              <a:rPr lang="ru-RU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4 </a:t>
            </a:r>
            <a:r>
              <a:rPr lang="ru-RU" spc="-160" dirty="0">
                <a:solidFill>
                  <a:schemeClr val="bg1">
                    <a:lumMod val="85000"/>
                  </a:schemeClr>
                </a:solidFill>
                <a:latin typeface="Bahnschrift" panose="020B0502040204020203" pitchFamily="34" charset="0"/>
                <a:ea typeface="Microsoft Sans Serif" panose="020B0604020202020204" pitchFamily="34" charset="0"/>
              </a:rPr>
              <a:t>года</a:t>
            </a:r>
            <a:endParaRPr lang="ru-RU" dirty="0">
              <a:solidFill>
                <a:schemeClr val="bg1">
                  <a:lumMod val="85000"/>
                </a:schemeClr>
              </a:solidFill>
              <a:latin typeface="Bahnschrift" panose="020B0502040204020203" pitchFamily="34" charset="0"/>
              <a:ea typeface="Microsoft Sans Serif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6946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FE35F531-FF99-4331-9F98-5F2BFB528B68}"/>
              </a:ext>
            </a:extLst>
          </p:cNvPr>
          <p:cNvSpPr/>
          <p:nvPr/>
        </p:nvSpPr>
        <p:spPr>
          <a:xfrm>
            <a:off x="3276600" y="250687"/>
            <a:ext cx="5638800" cy="104887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4CAC2D-6810-4B21-A1BE-E6FEAFB85491}"/>
              </a:ext>
            </a:extLst>
          </p:cNvPr>
          <p:cNvSpPr txBox="1"/>
          <p:nvPr/>
        </p:nvSpPr>
        <p:spPr>
          <a:xfrm>
            <a:off x="3348317" y="327094"/>
            <a:ext cx="54953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Целевые показатели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1E77A7D6-C67E-4F2A-9727-9E3EB5F28B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6371905"/>
              </p:ext>
            </p:extLst>
          </p:nvPr>
        </p:nvGraphicFramePr>
        <p:xfrm>
          <a:off x="1931641" y="1522431"/>
          <a:ext cx="7937500" cy="43510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{69C7853C-536D-4A76-A0AE-DD22124D55A5}</a:tableStyleId>
              </a:tblPr>
              <a:tblGrid>
                <a:gridCol w="1612900">
                  <a:extLst>
                    <a:ext uri="{9D8B030D-6E8A-4147-A177-3AD203B41FA5}">
                      <a16:colId xmlns:a16="http://schemas.microsoft.com/office/drawing/2014/main" val="81593726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442017597"/>
                    </a:ext>
                  </a:extLst>
                </a:gridCol>
                <a:gridCol w="1092200">
                  <a:extLst>
                    <a:ext uri="{9D8B030D-6E8A-4147-A177-3AD203B41FA5}">
                      <a16:colId xmlns:a16="http://schemas.microsoft.com/office/drawing/2014/main" val="1896794347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362553176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51360014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427604772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391215713"/>
                    </a:ext>
                  </a:extLst>
                </a:gridCol>
              </a:tblGrid>
              <a:tr h="10985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spcBef>
                          <a:spcPts val="490"/>
                        </a:spcBef>
                      </a:pPr>
                      <a:r>
                        <a:rPr lang="ru-RU" sz="1400" kern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 marL="365760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spc="-10" dirty="0">
                          <a:effectLst/>
                        </a:rPr>
                        <a:t>Целевой</a:t>
                      </a:r>
                      <a:endParaRPr lang="ru-RU" sz="1100" dirty="0">
                        <a:effectLst/>
                      </a:endParaRPr>
                    </a:p>
                    <a:p>
                      <a:pPr marL="895985" marR="109855" indent="-420370">
                        <a:lnSpc>
                          <a:spcPct val="102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spc="-10" dirty="0">
                          <a:effectLst/>
                        </a:rPr>
                        <a:t>показател</a:t>
                      </a:r>
                      <a:r>
                        <a:rPr lang="ru-RU" sz="1400" kern="1200" spc="-50" dirty="0">
                          <a:effectLst/>
                        </a:rPr>
                        <a:t>ь</a:t>
                      </a:r>
                      <a:endParaRPr lang="ru-RU" sz="11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8890" algn="ctr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1 </a:t>
                      </a:r>
                      <a:r>
                        <a:rPr lang="ru-RU" sz="1400" kern="1200" spc="-25" dirty="0">
                          <a:effectLst/>
                        </a:rPr>
                        <a:t>год</a:t>
                      </a:r>
                      <a:endParaRPr lang="ru-RU" sz="11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8890" algn="ctr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2</a:t>
                      </a:r>
                      <a:r>
                        <a:rPr lang="ru-RU" sz="1400" kern="1200" spc="-10">
                          <a:effectLst/>
                        </a:rPr>
                        <a:t> </a:t>
                      </a:r>
                      <a:r>
                        <a:rPr lang="ru-RU" sz="1400" kern="1200" spc="-25">
                          <a:effectLst/>
                        </a:rPr>
                        <a:t>год</a:t>
                      </a:r>
                      <a:endParaRPr lang="ru-RU" sz="11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8890" algn="ctr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3</a:t>
                      </a:r>
                      <a:r>
                        <a:rPr lang="ru-RU" sz="1400" kern="1200" spc="-10">
                          <a:effectLst/>
                        </a:rPr>
                        <a:t> </a:t>
                      </a:r>
                      <a:r>
                        <a:rPr lang="ru-RU" sz="1400" kern="1200" spc="-25">
                          <a:effectLst/>
                        </a:rPr>
                        <a:t>год</a:t>
                      </a:r>
                      <a:endParaRPr lang="ru-RU" sz="11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8890" algn="ctr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4</a:t>
                      </a:r>
                      <a:r>
                        <a:rPr lang="ru-RU" sz="1400" kern="1200" spc="-10">
                          <a:effectLst/>
                        </a:rPr>
                        <a:t> </a:t>
                      </a:r>
                      <a:r>
                        <a:rPr lang="ru-RU" sz="1400" kern="1200" spc="-25">
                          <a:effectLst/>
                        </a:rPr>
                        <a:t>год</a:t>
                      </a:r>
                      <a:endParaRPr lang="ru-RU" sz="11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8890" algn="ctr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5</a:t>
                      </a:r>
                      <a:r>
                        <a:rPr lang="ru-RU" sz="1400" kern="1200" spc="-10">
                          <a:effectLst/>
                        </a:rPr>
                        <a:t> </a:t>
                      </a:r>
                      <a:r>
                        <a:rPr lang="ru-RU" sz="1400" kern="1200" spc="-25">
                          <a:effectLst/>
                        </a:rPr>
                        <a:t>год</a:t>
                      </a:r>
                      <a:endParaRPr lang="ru-RU" sz="11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8890" algn="ctr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6 год</a:t>
                      </a:r>
                      <a:endParaRPr lang="ru-RU" sz="14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62326914"/>
                  </a:ext>
                </a:extLst>
              </a:tr>
              <a:tr h="5854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91440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spc="-10">
                          <a:effectLst/>
                        </a:rPr>
                        <a:t>Выручка, руб.</a:t>
                      </a:r>
                      <a:endParaRPr lang="ru-RU" sz="11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8890" algn="ct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0</a:t>
                      </a:r>
                      <a:endParaRPr lang="ru-RU" sz="11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265430" algn="l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6 061 200</a:t>
                      </a:r>
                      <a:endParaRPr lang="ru-RU" sz="11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8890" algn="ct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15 153 000</a:t>
                      </a:r>
                      <a:endParaRPr lang="ru-RU" sz="11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8890" algn="ct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18 183 600</a:t>
                      </a:r>
                      <a:endParaRPr lang="ru-RU" sz="11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effectLst/>
                        </a:rPr>
                        <a:t>21 214 200</a:t>
                      </a:r>
                      <a:endParaRPr lang="ru-RU" sz="14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effectLst/>
                        </a:rPr>
                        <a:t>24 244 800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98480898"/>
                  </a:ext>
                </a:extLst>
              </a:tr>
              <a:tr h="5861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91440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spc="-10">
                          <a:effectLst/>
                        </a:rPr>
                        <a:t>Себестоимос</a:t>
                      </a:r>
                      <a:r>
                        <a:rPr lang="ru-RU" sz="1400" kern="1200" spc="-25">
                          <a:effectLst/>
                        </a:rPr>
                        <a:t>ть, руб.</a:t>
                      </a:r>
                      <a:endParaRPr lang="ru-RU" sz="11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8890" algn="ct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2 352 398</a:t>
                      </a:r>
                      <a:endParaRPr lang="ru-RU" sz="11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265430" algn="l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5 270 640</a:t>
                      </a:r>
                      <a:endParaRPr lang="ru-RU" sz="11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8890" algn="ct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13 176 600</a:t>
                      </a:r>
                      <a:endParaRPr lang="ru-RU" sz="11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8890" algn="ct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15 811 920</a:t>
                      </a:r>
                      <a:endParaRPr lang="ru-RU" sz="11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effectLst/>
                        </a:rPr>
                        <a:t>17 447 240</a:t>
                      </a:r>
                      <a:endParaRPr lang="ru-RU" sz="14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effectLst/>
                        </a:rPr>
                        <a:t>21 082 560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66003887"/>
                  </a:ext>
                </a:extLst>
              </a:tr>
              <a:tr h="5861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91440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spc="-10">
                          <a:effectLst/>
                        </a:rPr>
                        <a:t>Прибыль, руб.</a:t>
                      </a:r>
                      <a:endParaRPr lang="ru-RU" sz="11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8890" algn="ct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-2 352 398</a:t>
                      </a:r>
                      <a:endParaRPr lang="ru-RU" sz="11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8890" algn="l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      790 560</a:t>
                      </a:r>
                      <a:endParaRPr lang="ru-RU" sz="11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8890" algn="ct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1 976 400</a:t>
                      </a:r>
                      <a:endParaRPr lang="ru-RU" sz="11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8890" algn="ct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2 371 680</a:t>
                      </a:r>
                      <a:endParaRPr lang="ru-RU" sz="11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effectLst/>
                        </a:rPr>
                        <a:t>3 766 960</a:t>
                      </a:r>
                    </a:p>
                    <a:p>
                      <a:pPr algn="ctr"/>
                      <a:endParaRPr lang="ru-RU" sz="11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effectLst/>
                        </a:rPr>
                        <a:t>3 162 240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73653697"/>
                  </a:ext>
                </a:extLst>
              </a:tr>
              <a:tr h="6534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R="118745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spc="-10">
                          <a:effectLst/>
                        </a:rPr>
                        <a:t>  Рентабельность</a:t>
                      </a:r>
                      <a:endParaRPr lang="ru-RU" sz="1100">
                        <a:effectLst/>
                      </a:endParaRPr>
                    </a:p>
                    <a:p>
                      <a:pPr marR="128270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spc="-15">
                          <a:effectLst/>
                        </a:rPr>
                        <a:t> </a:t>
                      </a:r>
                      <a:r>
                        <a:rPr lang="ru-RU" sz="1400" kern="1200" spc="-10">
                          <a:effectLst/>
                        </a:rPr>
                        <a:t>продаж,%</a:t>
                      </a:r>
                      <a:endParaRPr lang="ru-RU" sz="11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8890" algn="ct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spc="-50">
                          <a:effectLst/>
                        </a:rPr>
                        <a:t>-</a:t>
                      </a:r>
                      <a:endParaRPr lang="ru-RU" sz="11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8890" algn="ct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spc="-10">
                          <a:effectLst/>
                        </a:rPr>
                        <a:t>16,67</a:t>
                      </a:r>
                      <a:endParaRPr lang="ru-RU" sz="11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8890" algn="ct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spc="-10">
                          <a:effectLst/>
                        </a:rPr>
                        <a:t>16,67</a:t>
                      </a:r>
                      <a:endParaRPr lang="ru-RU" sz="11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8890" algn="ct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spc="-10">
                          <a:effectLst/>
                        </a:rPr>
                        <a:t>16,67</a:t>
                      </a:r>
                      <a:endParaRPr lang="ru-RU" sz="11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8890" algn="ct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spc="-10" dirty="0">
                          <a:effectLst/>
                        </a:rPr>
                        <a:t>16,67</a:t>
                      </a:r>
                      <a:endParaRPr lang="ru-RU" sz="11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889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-1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16,67</a:t>
                      </a:r>
                      <a:endParaRPr kumimoji="0" lang="ru-RU" sz="110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</a:endParaRPr>
                    </a:p>
                    <a:p>
                      <a:pPr marL="8890" algn="ct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spc="-10" dirty="0"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38095831"/>
                  </a:ext>
                </a:extLst>
              </a:tr>
              <a:tr h="8413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91440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spc="-10">
                          <a:effectLst/>
                        </a:rPr>
                        <a:t>Уровень</a:t>
                      </a:r>
                      <a:r>
                        <a:rPr lang="ru-RU" sz="1400" kern="1200">
                          <a:effectLst/>
                        </a:rPr>
                        <a:t> </a:t>
                      </a:r>
                      <a:r>
                        <a:rPr lang="ru-RU" sz="1400" kern="1200" spc="-10">
                          <a:effectLst/>
                        </a:rPr>
                        <a:t>рентабельности,%</a:t>
                      </a:r>
                      <a:endParaRPr lang="ru-RU" sz="11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8890" algn="ct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spc="-50">
                          <a:effectLst/>
                        </a:rPr>
                        <a:t>-</a:t>
                      </a:r>
                      <a:endParaRPr lang="ru-RU" sz="11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8890" algn="ct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spc="-25">
                          <a:effectLst/>
                        </a:rPr>
                        <a:t>20</a:t>
                      </a:r>
                      <a:endParaRPr lang="ru-RU" sz="11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8890" algn="ct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spc="-25">
                          <a:effectLst/>
                        </a:rPr>
                        <a:t>20</a:t>
                      </a:r>
                      <a:endParaRPr lang="ru-RU" sz="11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8890" algn="ct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spc="-25">
                          <a:effectLst/>
                        </a:rPr>
                        <a:t>20</a:t>
                      </a:r>
                      <a:endParaRPr lang="ru-RU" sz="11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8890" algn="ct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spc="-25" dirty="0">
                          <a:effectLst/>
                        </a:rPr>
                        <a:t>20</a:t>
                      </a:r>
                      <a:endParaRPr lang="ru-RU" sz="11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889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-25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20</a:t>
                      </a:r>
                      <a:endParaRPr kumimoji="0" lang="ru-RU" sz="110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</a:endParaRPr>
                    </a:p>
                    <a:p>
                      <a:pPr marL="8890" algn="ct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spc="-25" dirty="0"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928920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9715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1F55EFFB-0065-4A46-B3EB-8E22ED7F2D00}"/>
              </a:ext>
            </a:extLst>
          </p:cNvPr>
          <p:cNvSpPr/>
          <p:nvPr/>
        </p:nvSpPr>
        <p:spPr>
          <a:xfrm>
            <a:off x="3195917" y="370774"/>
            <a:ext cx="5800165" cy="95922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17803E-317E-4808-B3CE-664640485739}"/>
              </a:ext>
            </a:extLst>
          </p:cNvPr>
          <p:cNvSpPr txBox="1"/>
          <p:nvPr/>
        </p:nvSpPr>
        <p:spPr>
          <a:xfrm>
            <a:off x="3653117" y="496443"/>
            <a:ext cx="4885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Календарный план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271CF8CC-B84B-4FB4-839B-1452D1D6B8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0703588"/>
              </p:ext>
            </p:extLst>
          </p:nvPr>
        </p:nvGraphicFramePr>
        <p:xfrm>
          <a:off x="4643351" y="1877141"/>
          <a:ext cx="5636883" cy="4186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CB6E36DA-C89F-4E71-9327-807AB1F00B41}"/>
              </a:ext>
            </a:extLst>
          </p:cNvPr>
          <p:cNvSpPr/>
          <p:nvPr/>
        </p:nvSpPr>
        <p:spPr>
          <a:xfrm>
            <a:off x="1030941" y="2070847"/>
            <a:ext cx="3048000" cy="1358153"/>
          </a:xfrm>
          <a:prstGeom prst="roundRect">
            <a:avLst/>
          </a:prstGeom>
          <a:solidFill>
            <a:srgbClr val="FFE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E78051-87A8-4A49-B1EC-1E1E51228C12}"/>
              </a:ext>
            </a:extLst>
          </p:cNvPr>
          <p:cNvSpPr txBox="1"/>
          <p:nvPr/>
        </p:nvSpPr>
        <p:spPr>
          <a:xfrm>
            <a:off x="1232647" y="2160494"/>
            <a:ext cx="264458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>
                <a:latin typeface="Bahnschrift" panose="020B0502040204020203" pitchFamily="34" charset="0"/>
                <a:ea typeface="Times New Roman" panose="02020603050405020304" pitchFamily="18" charset="0"/>
              </a:rPr>
              <a:t>1.Моделирование</a:t>
            </a:r>
            <a:r>
              <a:rPr lang="ru-RU" sz="1600" dirty="0">
                <a:latin typeface="Bahnschrift" panose="020B0502040204020203" pitchFamily="34" charset="0"/>
                <a:ea typeface="Times New Roman" panose="02020603050405020304" pitchFamily="18" charset="0"/>
              </a:rPr>
              <a:t> устройства, разработка электронной части и создание прототипа</a:t>
            </a:r>
          </a:p>
          <a:p>
            <a:endParaRPr lang="ru-RU" dirty="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21BF72A4-068A-4904-ABD1-55CBD1C8C30E}"/>
              </a:ext>
            </a:extLst>
          </p:cNvPr>
          <p:cNvSpPr/>
          <p:nvPr/>
        </p:nvSpPr>
        <p:spPr>
          <a:xfrm>
            <a:off x="1030941" y="3881718"/>
            <a:ext cx="3048000" cy="1354217"/>
          </a:xfrm>
          <a:prstGeom prst="roundRect">
            <a:avLst/>
          </a:prstGeom>
          <a:solidFill>
            <a:srgbClr val="C5E0B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5D8AAA-BDBB-445B-B772-6CC3F14D41A6}"/>
              </a:ext>
            </a:extLst>
          </p:cNvPr>
          <p:cNvSpPr txBox="1"/>
          <p:nvPr/>
        </p:nvSpPr>
        <p:spPr>
          <a:xfrm>
            <a:off x="1232647" y="3967429"/>
            <a:ext cx="259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" panose="020B0502040204020203" pitchFamily="34" charset="0"/>
              </a:rPr>
              <a:t>2.</a:t>
            </a:r>
            <a:r>
              <a:rPr lang="ru-RU" dirty="0">
                <a:latin typeface="Bahnschrift" panose="020B0502040204020203" pitchFamily="34" charset="0"/>
                <a:ea typeface="Times New Roman" panose="02020603050405020304" pitchFamily="18" charset="0"/>
              </a:rPr>
              <a:t> Испытания прототипа и доработка</a:t>
            </a:r>
            <a:endParaRPr lang="ru-RU" dirty="0">
              <a:latin typeface="Bahnschrift" panose="020B0502040204020203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3971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усеченные противолежащие углы 3">
            <a:extLst>
              <a:ext uri="{FF2B5EF4-FFF2-40B4-BE49-F238E27FC236}">
                <a16:creationId xmlns:a16="http://schemas.microsoft.com/office/drawing/2014/main" id="{21ED5626-3A5C-4EEA-89AF-FCDAFD4B1401}"/>
              </a:ext>
            </a:extLst>
          </p:cNvPr>
          <p:cNvSpPr/>
          <p:nvPr/>
        </p:nvSpPr>
        <p:spPr>
          <a:xfrm>
            <a:off x="699246" y="1846730"/>
            <a:ext cx="4500282" cy="2850776"/>
          </a:xfrm>
          <a:prstGeom prst="snip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C34AAC-4A2A-4B47-9AA8-5297EA96A2D6}"/>
              </a:ext>
            </a:extLst>
          </p:cNvPr>
          <p:cNvSpPr txBox="1"/>
          <p:nvPr/>
        </p:nvSpPr>
        <p:spPr>
          <a:xfrm>
            <a:off x="941293" y="2204075"/>
            <a:ext cx="42582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accent1">
                    <a:lumMod val="75000"/>
                  </a:schemeClr>
                </a:solidFill>
                <a:latin typeface="Bahnschrift" panose="020B0502040204020203" pitchFamily="34" charset="0"/>
              </a:rPr>
              <a:t>Спасибо за внимание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33931F2-B49B-48E8-84F7-631DB7903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613" y="1814129"/>
            <a:ext cx="3200397" cy="3200397"/>
          </a:xfrm>
          <a:prstGeom prst="rect">
            <a:avLst/>
          </a:prstGeom>
        </p:spPr>
      </p:pic>
      <p:pic>
        <p:nvPicPr>
          <p:cNvPr id="8" name="Рисунок 7" descr="Конверт">
            <a:extLst>
              <a:ext uri="{FF2B5EF4-FFF2-40B4-BE49-F238E27FC236}">
                <a16:creationId xmlns:a16="http://schemas.microsoft.com/office/drawing/2014/main" id="{7E3F7A45-31EA-4B39-B567-6D4596259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31623" y="230663"/>
            <a:ext cx="604428" cy="604428"/>
          </a:xfrm>
          <a:prstGeom prst="rect">
            <a:avLst/>
          </a:prstGeom>
        </p:spPr>
      </p:pic>
      <p:pic>
        <p:nvPicPr>
          <p:cNvPr id="10" name="Рисунок 9" descr="Телефонная трубка">
            <a:extLst>
              <a:ext uri="{FF2B5EF4-FFF2-40B4-BE49-F238E27FC236}">
                <a16:creationId xmlns:a16="http://schemas.microsoft.com/office/drawing/2014/main" id="{0C36B74C-A96E-4A3D-A81E-ED7471BB75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82052" y="942670"/>
            <a:ext cx="553999" cy="5539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E912608-0CF0-4A26-9B15-C9030DCDA5A6}"/>
              </a:ext>
            </a:extLst>
          </p:cNvPr>
          <p:cNvSpPr txBox="1"/>
          <p:nvPr/>
        </p:nvSpPr>
        <p:spPr>
          <a:xfrm>
            <a:off x="9457765" y="348211"/>
            <a:ext cx="2617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Bahnschrift" panose="020B0502040204020203" pitchFamily="34" charset="0"/>
              </a:rPr>
              <a:t>dogadinb@mail.ru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B9A0D5-33C2-4876-8CAC-C77423E50224}"/>
              </a:ext>
            </a:extLst>
          </p:cNvPr>
          <p:cNvSpPr txBox="1"/>
          <p:nvPr/>
        </p:nvSpPr>
        <p:spPr>
          <a:xfrm>
            <a:off x="9457765" y="1035003"/>
            <a:ext cx="2034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Bahnschrift" panose="020B0502040204020203" pitchFamily="34" charset="0"/>
              </a:rPr>
              <a:t>+7 (900) 901-01-41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420020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base.com-1067">
  <a:themeElements>
    <a:clrScheme name="Custom 4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86FBFD"/>
      </a:accent1>
      <a:accent2>
        <a:srgbClr val="FD9EA2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powerpointbase.com-1067</Template>
  <TotalTime>162</TotalTime>
  <Words>795</Words>
  <Application>Microsoft Office PowerPoint</Application>
  <PresentationFormat>Широкоэкранный</PresentationFormat>
  <Paragraphs>222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Bahnschrift</vt:lpstr>
      <vt:lpstr>Bahnschrift Condensed</vt:lpstr>
      <vt:lpstr>Calibri</vt:lpstr>
      <vt:lpstr>Calibri Light</vt:lpstr>
      <vt:lpstr>Times New Roman</vt:lpstr>
      <vt:lpstr>powerpointbase.com-1067</vt:lpstr>
      <vt:lpstr>СИСТЕМА АВТОМАТИЧЕСКОЙ ПОДКАЧКИ КОЛЕС ДЛЯ КРУПНОГАБАРИТНЫХ АВТОМОБИЛЕЙ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АВТОМАТИЧЕСКОЙ ПОДКАЧКИ КОЛЕС ДЛЯ КРУПНОГАБАРИТНЫХ АВТОМОБИЛЕЙ</dc:title>
  <dc:creator>Богдан Догадин</dc:creator>
  <cp:lastModifiedBy>Богдан Догадин</cp:lastModifiedBy>
  <cp:revision>18</cp:revision>
  <dcterms:created xsi:type="dcterms:W3CDTF">2023-11-17T00:56:15Z</dcterms:created>
  <dcterms:modified xsi:type="dcterms:W3CDTF">2023-11-17T03:38:31Z</dcterms:modified>
</cp:coreProperties>
</file>