
<file path=[Content_Types].xml><?xml version="1.0" encoding="utf-8"?>
<Types xmlns="http://schemas.openxmlformats.org/package/2006/content-types">
  <Default Extension="xml" ContentType="application/xml"/>
  <Default Extension="bmp" ContentType="image/bmp"/>
  <Default Extension="jpg" ContentType="image/jpeg"/>
  <Default Extension="jfif" ContentType="image/j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notesslides/notesslide2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2"/>
    <p:sldMasterId id="2147483659" r:id="rId3"/>
  </p:sldMasterIdLst>
  <p:notesMasterIdLst>
    <p:notesMasterId r:id="rId4"/>
  </p:notesMasterIdLst>
  <p:handoutMasterIdLst>
    <p:handoutMasterId r:id="rId1"/>
  </p:handoutMasterIdLst>
  <p:sldIdLst>
    <p:sldId id="260" r:id="rId5"/>
    <p:sldId id="305" r:id="rId6"/>
    <p:sldId id="322" r:id="rId7"/>
    <p:sldId id="295" r:id="rId8"/>
    <p:sldId id="304" r:id="rId9"/>
    <p:sldId id="297" r:id="rId10"/>
    <p:sldId id="306" r:id="rId11"/>
    <p:sldId id="307" r:id="rId12"/>
    <p:sldId id="308" r:id="rId13"/>
    <p:sldId id="309" r:id="rId14"/>
    <p:sldId id="311" r:id="rId15"/>
    <p:sldId id="298" r:id="rId16"/>
    <p:sldId id="314" r:id="rId17"/>
    <p:sldId id="270" r:id="rId18"/>
    <p:sldId id="300" r:id="rId19"/>
    <p:sldId id="321" r:id="rId20"/>
    <p:sldId id="316" r:id="rId21"/>
    <p:sldId id="302" r:id="rId22"/>
    <p:sldId id="303" r:id="rId23"/>
    <p:sldId id="320" r:id="rId24"/>
    <p:sldId id="318" r:id="rId25"/>
    <p:sldId id="319" r:id="rId26"/>
  </p:sldIdLst>
  <p:sldSz cx="20104100" cy="11315700" type="custom"/>
  <p:notesSz cx="9947275" cy="68151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640BC"/>
    <a:srgbClr val="8DB4F3"/>
    <a:srgbClr val="9EC4E6"/>
    <a:srgbClr val="F1FBFF"/>
    <a:srgbClr val="F0EFF1"/>
    <a:srgbClr val="F6F0FE"/>
    <a:srgbClr val="E7CEFA"/>
    <a:srgbClr val="F3F58F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10" autoAdjust="0"/>
    <p:restoredTop sz="95604" autoAdjust="0"/>
  </p:normalViewPr>
  <p:slideViewPr>
    <p:cSldViewPr snapToGrid="0">
      <p:cViewPr varScale="1">
        <p:scale>
          <a:sx n="40" d="100"/>
          <a:sy n="40" d="100"/>
        </p:scale>
        <p:origin x="20" y="20"/>
      </p:cViewPr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30" Type="http://schemas.openxmlformats.org/officeDocument/2006/relationships/theme" Target="theme/theme2.xml"/><Relationship Id="rId31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EditPoints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>
            <a:noAutofit/>
          </a:bodyPr>
          <a:lstStyle>
            <a:lvl1pPr marR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9pPr>
          </a:lstStyle>
          <a:p/>
        </p:txBody>
      </p:sp>
      <p:sp>
        <p:nvSpPr>
          <p:cNvPr id="4" name="Google Shape;4;n"/>
          <p:cNvSpPr>
            <a:spLocks noGrp="1" noEditPoints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>
            <a:noAutofit/>
          </a:bodyPr>
          <a:lstStyle>
            <a:lvl1pPr marR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 noEditPoints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6" name="Google Shape;6;n"/>
          <p:cNvSpPr>
            <a:spLocks noGrp="1" noEditPoints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>
            <a:noAutofit/>
          </a:bodyPr>
          <a:lstStyle>
            <a:lvl1pPr marL="457200" marR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9pPr>
          </a:lstStyle>
          <a:p>
            <a:pPr lvl="0"/>
          </a:p>
        </p:txBody>
      </p:sp>
      <p:sp>
        <p:nvSpPr>
          <p:cNvPr id="7" name="Google Shape;7;n"/>
          <p:cNvSpPr>
            <a:spLocks noGrp="1" noEditPoints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b">
            <a:noAutofit/>
          </a:bodyPr>
          <a:lstStyle>
            <a:lvl1pPr marR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defRPr>
            </a:lvl9pPr>
          </a:lstStyle>
          <a:p/>
        </p:txBody>
      </p:sp>
      <p:sp>
        <p:nvSpPr>
          <p:cNvPr id="8" name="Google Shape;8;n"/>
          <p:cNvSpPr>
            <a:spLocks noGrp="1" noEditPoints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b">
            <a:noAutofit/>
          </a:bodyPr>
          <a:lstStyle/>
          <a:p>
            <a:pPr marL="0" marR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  <a:sym typeface="Calibri" pitchFamily="34" charset="0" panose="020F0502020204030204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 pitchFamily="34" charset="0" panose="020F0502020204030204"/>
              <a:ea typeface="Calibri" pitchFamily="34" charset="0" panose="020F0502020204030204"/>
              <a:cs typeface="Calibri" pitchFamily="34" charset="0" panose="020F0502020204030204"/>
              <a:sym typeface="Calibri" pitchFamily="34" charset="0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 sldNum="0" hdr="0" ftr="0"/>
  <p:notesStyle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itchFamily="34" charset="0" panose="020B0604020202020204"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6539048B-E073-41FF-97E3-377D10E20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8F82095-144D-4A00-8281-61A09786C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F6B2F19-00D3-46A3-8551-BF478E3A18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24388AC5-5973-4683-99E7-DF6DDD31FC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977BBFBE-0741-43E7-A95F-8319CA917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2EFA14B5-C9E1-4C60-89FB-81AD2B5E37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4F7966A0-5FE9-45A2-9881-6446D61B5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229" y="852488"/>
            <a:ext cx="4086817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92C2C59D-4F28-430A-A5E3-9D8C11C497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A2299D0-5057-435D-8EFB-CB77EB0F2C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B24EA3A-C196-470C-955D-7D7F4D0EF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B6D3FF43-C33A-4CA3-A89F-3880765BD5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D32B6374-CC3A-40C1-93DC-A502095BEB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22B1B03-A7D8-4010-A5E8-7AB643C09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67DE32FF-5A96-4300-BD0B-BF2D8A7BAC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CBCB2370-5319-4A85-85B0-6B5E70CA5E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9171E15-666B-41D6-8CF6-A2C76FE9FF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2400" b="0" i="0"/>
              <a:t>ишемическая болезнь сердца (ИБС), гипертоническая болезнь (ГБ), хроническая сердечная недостаточность (ХСН), нарушения ритма сердца, в т.ч. фибрилляция предсердий</a:t>
            </a:r>
          </a:p>
          <a:p>
            <a:pPr algn="just">
              <a:buFont typeface="Wingdings" pitchFamily="2" charset="2" panose="05000000000000000000"/>
              <a:buChar char="v"/>
            </a:pPr>
            <a:endParaRPr lang="ru-RU" sz="2400" b="0" i="0" dirty="0"/>
          </a:p>
          <a:p>
            <a:pPr algn="just">
              <a:buFont typeface="Wingdings" pitchFamily="2" charset="2" panose="05000000000000000000"/>
              <a:buChar char="v"/>
            </a:pPr>
            <a:r>
              <a:rPr lang="ru-RU" sz="2400" b="1" i="0" dirty="0">
                <a:solidFill>
                  <a:srgbClr val="C00000"/>
                </a:solidFill>
              </a:rPr>
              <a:t>У 10-20%</a:t>
            </a:r>
            <a:r>
              <a:rPr lang="ru-RU" sz="2400" b="0" i="0" dirty="0"/>
              <a:t> пациентов заболевание прогрессирует до </a:t>
            </a:r>
            <a:r>
              <a:rPr lang="ru-RU" sz="2400" b="1" i="0" dirty="0">
                <a:solidFill>
                  <a:srgbClr val="C00000"/>
                </a:solidFill>
              </a:rPr>
              <a:t>цирроза печени (ЦП) </a:t>
            </a:r>
            <a:r>
              <a:rPr lang="ru-RU" sz="2400" b="0" i="0" dirty="0">
                <a:solidFill>
                  <a:schemeClr val="tx1"/>
                </a:solidFill>
              </a:rPr>
              <a:t>с его потенциально летальными осложнениями.</a:t>
            </a:r>
            <a:endParaRPr lang="ru-RU" sz="2400" b="0" i="0"/>
          </a:p>
          <a:p>
            <a:pPr algn="just">
              <a:buFont typeface="Wingdings" pitchFamily="2" charset="2" panose="05000000000000000000"/>
              <a:buChar char="v"/>
            </a:pPr>
            <a:r>
              <a:rPr lang="ru-RU" sz="2400" dirty="0"/>
              <a:t> По данным исследований </a:t>
            </a:r>
            <a:r>
              <a:rPr lang="en-US" sz="2400" dirty="0"/>
              <a:t>DIREG</a:t>
            </a:r>
            <a:r>
              <a:rPr lang="ru-RU" sz="2400" dirty="0"/>
              <a:t> 1 и </a:t>
            </a:r>
            <a:r>
              <a:rPr lang="en-US" sz="2400" dirty="0"/>
              <a:t>DIREG 2 </a:t>
            </a:r>
            <a:r>
              <a:rPr lang="ru-RU" sz="2400" b="1" dirty="0">
                <a:solidFill>
                  <a:schemeClr val="tx1"/>
                </a:solidFill>
              </a:rPr>
              <a:t>распространённость НАЖБП</a:t>
            </a:r>
            <a:r>
              <a:rPr lang="ru-RU" sz="2400" b="0" dirty="0">
                <a:solidFill>
                  <a:schemeClr val="tx1"/>
                </a:solidFill>
              </a:rPr>
              <a:t> увеличилась с 27,0% в 2007 г. до </a:t>
            </a:r>
            <a:r>
              <a:rPr lang="ru-RU" sz="2400" b="1" dirty="0">
                <a:solidFill>
                  <a:schemeClr val="tx1"/>
                </a:solidFill>
              </a:rPr>
              <a:t>37,3% в 2014 г., а по данным исследования ЭССЕ-РФ-2 </a:t>
            </a:r>
            <a:r>
              <a:rPr lang="ru-RU" sz="2400" b="0" dirty="0">
                <a:solidFill>
                  <a:schemeClr val="tx1"/>
                </a:solidFill>
              </a:rPr>
              <a:t>стеатоз печени выявлен у 38,5% мужчин и у 26,6% женщин.</a:t>
            </a:r>
            <a:endParaRPr lang="ru-RU" sz="2400" b="0" i="0"/>
          </a:p>
          <a:p>
            <a:endParaRPr lang="ru-RU" sz="2400" b="0" i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C4A1838-486D-4B26-953F-7A10744FAE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1600" b="1"/>
              <a:t>Существующие клинические рекомендации по различным заболеваниям не позволяют решить возникающие при лечении пациентов с НАЖБП проблемы. 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1EBF4A04-744B-4469-A5C9-E3D70F8C3D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0225" indent="-514350">
              <a:buFont typeface="+mj-lt"/>
              <a:buAutoNum type="arabicPeriod"/>
            </a:pPr>
            <a:r>
              <a:rPr lang="ru-RU" sz="2800" dirty="0"/>
              <a:t>Повышенная нагрузка на амбулаторное звено, длительное время приема.</a:t>
            </a:r>
          </a:p>
          <a:p>
            <a:pPr marL="530225" indent="-514350">
              <a:buFont typeface="+mj-lt"/>
              <a:buAutoNum type="arabicPeriod"/>
            </a:pPr>
            <a:r>
              <a:rPr lang="ru-RU" sz="2800" dirty="0"/>
              <a:t>Снижение качества жизни пациентов с метаболическими </a:t>
            </a:r>
            <a:r>
              <a:rPr lang="ru-RU" sz="2800" dirty="0" err="1"/>
              <a:t>коморбидными</a:t>
            </a:r>
            <a:r>
              <a:rPr lang="ru-RU" sz="2800" dirty="0"/>
              <a:t> состояниями.</a:t>
            </a:r>
          </a:p>
          <a:p>
            <a:pPr marL="530225" indent="-514350">
              <a:buFont typeface="+mj-lt"/>
              <a:buAutoNum type="arabicPeriod"/>
            </a:pPr>
            <a:r>
              <a:rPr lang="ru-RU" sz="2800" dirty="0"/>
              <a:t>Большие экономические затраты и ухудшение прогнозов заболеваний – отсутствие компьютерного диагностического алгоритма, затрудняющего выбор терапии.</a:t>
            </a:r>
          </a:p>
          <a:p>
            <a:pPr marL="530225" indent="-514350">
              <a:buFont typeface="+mj-lt"/>
              <a:buAutoNum type="arabicPeriod"/>
            </a:pPr>
            <a:r>
              <a:rPr lang="ru-RU" sz="2800" dirty="0"/>
              <a:t>Снижение качества осмотра пациента. </a:t>
            </a:r>
          </a:p>
          <a:p>
            <a:pPr marL="530225" indent="-514350">
              <a:buFont typeface="+mj-lt"/>
              <a:buAutoNum type="arabicPeriod"/>
            </a:pPr>
            <a:r>
              <a:rPr lang="ru-RU" sz="2800" dirty="0"/>
              <a:t>Увеличение числа посещений врача, что приводит к большим затратам Министерства Здравоохранения Российской Федерации.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61959E5-C418-45F8-B1B8-7F226D470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61959E5-C418-45F8-B1B8-7F226D470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2E6B5804-7A2F-4792-8C3F-DB8193163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30525" y="852488"/>
            <a:ext cx="4086225" cy="230028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0366224-ADB6-4EEB-A194-FBE61BB32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>
          <a:blip r:embed="rId1">
            <a:lum bright="0" contrast="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16" name="Текст 15"/>
          <p:cNvSpPr>
            <a:spLocks noGrp="1" noEditPoints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382156" y="602456"/>
            <a:ext cx="17339786" cy="21871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  <a:endParaRPr lang="en-US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1382156" y="3012281"/>
            <a:ext cx="8544242" cy="71797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10177700" y="3012281"/>
            <a:ext cx="8544242" cy="71797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557C7D62-2CE4-48F3-9F16-346294611FD4}" type="slidenum">
              <a:rPr lang="ru-RU" alt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 noEditPoints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/>
          <p:cNvSpPr>
            <a:spLocks noGrp="1" noEditPoints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 noEditPoints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 noEditPoints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 noEditPoints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/>
          <p:cNvSpPr>
            <a:spLocks noGrp="1" noEditPoints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>
          <a:blip r:embed="rId1">
            <a:lum bright="0" contrast="0"/>
          </a:blip>
          <a:srcRect l="0" t="0" r="0" b="0"/>
          <a:stretch>
            <a:fillRect l="0" t="-1000" r="0" b="-1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/>
          <p:cNvSpPr>
            <a:spLocks noGrp="1" noEditPoints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 noEditPoints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 noEditPoints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>
          <a:blip r:embed="rId1">
            <a:lum bright="0" contrast="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 noEditPoints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 noEditPoints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/>
          <p:cNvSpPr>
            <a:spLocks noGrp="1" noEditPoints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>
          <a:blip r:embed="rId1">
            <a:lum bright="0" contrast="0"/>
          </a:blip>
          <a:srcRect l="0" t="0" r="0" b="0"/>
          <a:stretch>
            <a:fillRect l="0" t="-1000" r="0" b="-1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 noEditPoints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/>
          <p:cNvSpPr>
            <a:spLocks noGrp="1" noEditPoints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/>
          <p:cNvSpPr>
            <a:spLocks noGrp="1" noEditPoints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/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/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hf dt="0"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82156" y="602456"/>
            <a:ext cx="17339786" cy="21871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  <a:endParaRPr lang="en-US"/>
          </a:p>
        </p:txBody>
      </p:sp>
      <p:sp>
        <p:nvSpPr>
          <p:cNvPr id="3" name="Заполнитель контента 2"/>
          <p:cNvSpPr>
            <a:spLocks noGrp="1"/>
          </p:cNvSpPr>
          <p:nvPr>
            <p:ph idx="1"/>
          </p:nvPr>
        </p:nvSpPr>
        <p:spPr>
          <a:xfrm>
            <a:off x="1382156" y="3012281"/>
            <a:ext cx="17339786" cy="71797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92774-4336-4EEC-B1BB-7B3622D5CBBA}" type="slidenum">
              <a:rPr lang="ru-RU" alt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>
          <a:blip r:embed="rId1">
            <a:lum bright="0" contrast="0"/>
          </a:blip>
          <a:srcRect l="0" t="0" r="0" b="0"/>
          <a:stretch>
            <a:fillRect l="0" t="-1000" r="0" b="-1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/>
          <p:cNvSpPr>
            <a:spLocks noGrp="1" noEditPoints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  <p:hf dt="0" sldNum="0" hdr="0" ftr="0"/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 noEditPoints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 noEditPoints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 noEditPoints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</a:lvl1pPr>
          </a:lstStyle>
          <a:p>
            <a:pPr lvl="0"/>
            <a:r>
              <a:rPr lang="ru-RU" dirty="0"/>
              <a:t>Вставка </a:t>
            </a:r>
          </a:p>
          <a:p>
            <a:pPr lvl="0"/>
            <a:r>
              <a:rPr lang="ru-RU" dirty="0"/>
              <a:t>для изображения</a:t>
            </a:r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/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/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 noEditPoints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 noEditPoints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 noEditPoints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>
          <a:blip r:embed="rId1">
            <a:lum bright="0" contrast="0"/>
          </a:blip>
          <a:srcRect l="0" t="0" r="0" b="0"/>
          <a:stretch>
            <a:fillRect l="0" t="-2000" r="0" b="-2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 noEditPoints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 noEditPoints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31" name="Текст 8"/>
          <p:cNvSpPr>
            <a:spLocks noGrp="1" noEditPoints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/>
          <p:cNvSpPr>
            <a:spLocks noGrp="1" noEditPoints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/>
          <p:cNvSpPr>
            <a:spLocks noGrp="1" noEditPoints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37" name="Текст 8"/>
          <p:cNvSpPr>
            <a:spLocks noGrp="1" noEditPoints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/>
          <p:cNvSpPr>
            <a:spLocks noGrp="1" noEditPoints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/>
          <p:cNvSpPr>
            <a:spLocks noGrp="1" noEditPoints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40" name="Текст 8"/>
          <p:cNvSpPr>
            <a:spLocks noGrp="1" noEditPoints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/>
          <p:cNvSpPr>
            <a:spLocks noGrp="1" noEditPoints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/>
          <p:cNvSpPr>
            <a:spLocks noGrp="1" noEditPoints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43" name="Текст 8"/>
          <p:cNvSpPr>
            <a:spLocks noGrp="1" noEditPoints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 noEditPoints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8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 noEditPoints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bmp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15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19.bmp"/><Relationship Id="rId3" Type="http://schemas.openxmlformats.org/officeDocument/2006/relationships/image" Target="../media/image20.bmp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zgmu.ru/" TargetMode="External"/><Relationship Id="rId2" Type="http://schemas.openxmlformats.org/officeDocument/2006/relationships/hyperlink" Target="mailto:annkirillovaa@gmail.com" TargetMode="External"/><Relationship Id="rId3" Type="http://schemas.openxmlformats.org/officeDocument/2006/relationships/image" Target="../media/image36.jpe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fif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327101" y="3254096"/>
            <a:ext cx="10844405" cy="4619883"/>
          </a:xfrm>
        </p:spPr>
        <p:txBody>
          <a:bodyPr/>
          <a:lstStyle/>
          <a:p>
            <a:pPr algn="ctr"/>
            <a:r>
              <a:rPr lang="ru-RU" sz="4000" dirty="0"/>
              <a:t>Программное обеспечение для</a:t>
            </a:r>
            <a:r>
              <a:rPr lang="ru-RU" sz="5400" dirty="0"/>
              <a:t> </a:t>
            </a:r>
            <a:r>
              <a:rPr lang="ru-RU" sz="4000" dirty="0"/>
              <a:t>поддержки принятия врачебных решений</a:t>
            </a:r>
          </a:p>
          <a:p>
            <a:pPr algn="ctr"/>
            <a:r>
              <a:rPr lang="ru-RU" sz="4000" dirty="0"/>
              <a:t>«</a:t>
            </a:r>
            <a:r>
              <a:rPr lang="ru-RU" sz="4000" dirty="0">
                <a:solidFill>
                  <a:srgbClr val="FFFF00"/>
                </a:solidFill>
              </a:rPr>
              <a:t>ПЕРСОН</a:t>
            </a:r>
            <a:r>
              <a:rPr lang="ru-RU" sz="4000" dirty="0"/>
              <a:t>ифицированное лечение пациентов с</a:t>
            </a:r>
            <a:r>
              <a:rPr lang="en-US" sz="4000" dirty="0"/>
              <a:t> </a:t>
            </a:r>
            <a:r>
              <a:rPr lang="ru-RU" sz="4000" dirty="0"/>
              <a:t>мет</a:t>
            </a:r>
            <a:r>
              <a:rPr lang="ru-RU" sz="4000" dirty="0">
                <a:solidFill>
                  <a:srgbClr val="FFFF00"/>
                </a:solidFill>
              </a:rPr>
              <a:t>А</a:t>
            </a:r>
            <a:r>
              <a:rPr lang="ru-RU" sz="4000" dirty="0"/>
              <a:t>болическим синдромом и </a:t>
            </a:r>
            <a:r>
              <a:rPr lang="ru-RU" sz="4000" dirty="0">
                <a:solidFill>
                  <a:srgbClr val="FFFF00"/>
                </a:solidFill>
              </a:rPr>
              <a:t>Ж</a:t>
            </a:r>
            <a:r>
              <a:rPr lang="ru-RU" sz="4000" dirty="0"/>
              <a:t>ировой болезнью печени (</a:t>
            </a:r>
            <a:r>
              <a:rPr lang="ru-RU" sz="4000" dirty="0">
                <a:solidFill>
                  <a:srgbClr val="FFFF00"/>
                </a:solidFill>
              </a:rPr>
              <a:t>ПЕРСОНАЖ</a:t>
            </a:r>
            <a:r>
              <a:rPr lang="ru-RU" sz="4000" dirty="0"/>
              <a:t>)»</a:t>
            </a:r>
            <a:endParaRPr lang="ru-RU" sz="5400" dirty="0"/>
          </a:p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777243" y="7945078"/>
            <a:ext cx="9617019" cy="1066800"/>
          </a:xfrm>
        </p:spPr>
        <p:txBody>
          <a:bodyPr/>
          <a:lstStyle/>
          <a:p>
            <a:pPr algn="ctr"/>
            <a:r>
              <a:rPr lang="ru-RU" sz="2800" dirty="0"/>
              <a:t>ФГБОУ ВО СЗГМУ им. И.И. Мечникова Минздрава РФ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quarter" idx="10"/>
          </p:nvPr>
        </p:nvSpPr>
        <p:spPr>
          <a:xfrm>
            <a:off x="664017" y="9378635"/>
            <a:ext cx="8434424" cy="1066800"/>
          </a:xfrm>
        </p:spPr>
        <p:txBody>
          <a:bodyPr/>
          <a:lstStyle/>
          <a:p>
            <a:r>
              <a:rPr lang="ru-RU" sz="2800" dirty="0"/>
              <a:t>Кириллова А.А., Романюк Д.К., Метельская А.Н., Касаев Р.Р., </a:t>
            </a:r>
            <a:r>
              <a:rPr lang="ru-RU" sz="2800" dirty="0" err="1"/>
              <a:t>Калышенко</a:t>
            </a:r>
            <a:r>
              <a:rPr lang="ru-RU" sz="2800" dirty="0"/>
              <a:t> Т.А., Журавлева М.С. 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2"/>
          <p:cNvSpPr>
            <a:spLocks noGrp="1" noEditPoints="1"/>
          </p:cNvSpPr>
          <p:nvPr>
            <p:ph type="title"/>
          </p:nvPr>
        </p:nvSpPr>
        <p:spPr>
          <a:xfrm>
            <a:off x="372229" y="428478"/>
            <a:ext cx="9442331" cy="14963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ru-RU" sz="3200" b="1" dirty="0"/>
              <a:t>В ПО "Персонаж" будут включены алгоритмы</a:t>
            </a:r>
          </a:p>
          <a:p>
            <a:pPr algn="ctr"/>
            <a:r>
              <a:rPr lang="ru-RU" sz="3200" b="1" dirty="0"/>
              <a:t>из клинических рекомендаций МЗ РФ и национальных консенсусов экспертов (3)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t="5728"/>
          <a:stretch/>
        </p:blipFill>
        <p:spPr>
          <a:xfrm>
            <a:off x="10734425" y="1615569"/>
            <a:ext cx="8777607" cy="89561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1539" t="973" r="1239" b="2532"/>
          <a:stretch/>
        </p:blipFill>
        <p:spPr>
          <a:xfrm>
            <a:off x="579486" y="2267132"/>
            <a:ext cx="9027815" cy="8179337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>
            <a:off x="3828745" y="10788818"/>
            <a:ext cx="16156712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Ожирение</a:t>
            </a:r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". - 2020. - 52 с</a:t>
            </a:r>
            <a:r>
              <a:rPr lang="ru-RU" sz="2400" i="0" dirty="0"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2"/>
          <p:cNvSpPr>
            <a:spLocks noGrp="1" noEditPoints="1"/>
          </p:cNvSpPr>
          <p:nvPr>
            <p:ph type="title"/>
          </p:nvPr>
        </p:nvSpPr>
        <p:spPr>
          <a:xfrm>
            <a:off x="111785" y="400857"/>
            <a:ext cx="10075859" cy="15418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ru-RU" sz="3200" b="1" dirty="0"/>
              <a:t>В ПО "Персонаж" будут включены алгоритмы</a:t>
            </a:r>
          </a:p>
          <a:p>
            <a:pPr algn="ctr"/>
            <a:r>
              <a:rPr lang="ru-RU" sz="3200" b="1" dirty="0"/>
              <a:t>из клинических рекомендаций МЗ РФ и национальных консенсусов экспертов (4) </a:t>
            </a:r>
          </a:p>
        </p:txBody>
      </p:sp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785" y="2169214"/>
            <a:ext cx="10920979" cy="644939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16473" y="2169214"/>
            <a:ext cx="8655198" cy="5204759"/>
          </a:xfrm>
          <a:prstGeom prst="rect">
            <a:avLst/>
          </a:prstGeom>
        </p:spPr>
      </p:pic>
      <p:sp>
        <p:nvSpPr>
          <p:cNvPr id="10" name="Текст. поле 9"/>
          <p:cNvSpPr txBox="1"/>
          <p:nvPr/>
        </p:nvSpPr>
        <p:spPr>
          <a:xfrm>
            <a:off x="0" y="10613503"/>
            <a:ext cx="20104100" cy="7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i="0" u="none" strike="noStrike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Драпкина О.М., Мазуров В.И., Мартынов А.И., и др. </a:t>
            </a:r>
            <a:r>
              <a:rPr lang="ru-RU" sz="2000" b="0" i="1" u="none" strike="noStrike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Консенсус для врачей по ведению пациентов с бессимптомной </a:t>
            </a:r>
            <a:r>
              <a:rPr lang="ru-RU" sz="2000" b="0" i="1" u="none" strike="noStrike" dirty="0" err="1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гиперурикемией</a:t>
            </a:r>
            <a:r>
              <a:rPr lang="ru-RU" sz="2000" b="0" i="1" u="none" strike="noStrike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 в общетерапевтической практике </a:t>
            </a:r>
            <a:r>
              <a:rPr lang="ru-RU" sz="2000" b="0" i="0" u="none" strike="noStrike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// Кардиоваскулярная терапия и профилактика. - 2024. - №23 (1). - С. 89-92.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1" name="Текст. поле 10"/>
          <p:cNvSpPr txBox="1"/>
          <p:nvPr/>
        </p:nvSpPr>
        <p:spPr>
          <a:xfrm>
            <a:off x="11216473" y="7477689"/>
            <a:ext cx="8655198" cy="16312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Интерпретация результатов шкалы </a:t>
            </a:r>
            <a:r>
              <a:rPr lang="en-US" sz="2000" b="1" dirty="0"/>
              <a:t>SCORE:</a:t>
            </a:r>
          </a:p>
          <a:p>
            <a:r>
              <a:rPr lang="en-US" sz="2000" b="0" dirty="0"/>
              <a:t>&lt;1</a:t>
            </a:r>
            <a:r>
              <a:rPr lang="ru-RU" sz="2000" b="0" dirty="0"/>
              <a:t> балла - низкий риск,</a:t>
            </a:r>
          </a:p>
          <a:p>
            <a:r>
              <a:rPr lang="ru-RU" sz="2000" b="0" dirty="0"/>
              <a:t>1-5 баллов - умеренный риск,</a:t>
            </a:r>
          </a:p>
          <a:p>
            <a:r>
              <a:rPr lang="ru-RU" sz="2000" b="0" dirty="0"/>
              <a:t>6-9 баллов - высокий риск,</a:t>
            </a:r>
          </a:p>
          <a:p>
            <a:r>
              <a:rPr lang="ru-RU" sz="2000" b="0" dirty="0"/>
              <a:t>10 баллов и более - очень высокий риск.</a:t>
            </a:r>
            <a:endParaRPr lang="ru-RU" sz="1800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21770" y="300938"/>
            <a:ext cx="9741217" cy="911089"/>
          </a:xfrm>
        </p:spPr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4" name="Google Shape;190;p9"/>
          <p:cNvSpPr>
            <a:spLocks noGrp="1" noEditPoints="1"/>
          </p:cNvSpPr>
          <p:nvPr>
            <p:ph type="body" sz="quarter" idx="13"/>
          </p:nvPr>
        </p:nvSpPr>
        <p:spPr>
          <a:xfrm>
            <a:off x="457200" y="1212027"/>
            <a:ext cx="19171920" cy="101036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/>
          <a:p>
            <a:pPr marL="342900" indent="-342900">
              <a:buClr>
                <a:schemeClr val="dk1"/>
              </a:buClr>
              <a:buSzPct val="93864"/>
              <a:buFont typeface="Arial" pitchFamily="34" charset="0" panose="020B0604020202020204"/>
              <a:buChar char="•"/>
            </a:pPr>
            <a:r>
              <a:rPr lang="ru-RU" sz="2800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Подобных ПО на рынке нет, продукт создается на растущем рынке. </a:t>
            </a:r>
          </a:p>
          <a:p>
            <a:pPr marL="34290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3864"/>
              <a:buFont typeface="Arial" pitchFamily="34" charset="0" panose="020B0604020202020204"/>
              <a:buChar char="•"/>
            </a:pPr>
            <a:r>
              <a:rPr lang="ru-RU" sz="2800" b="1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Потенциальные клиенты в РФ:</a:t>
            </a:r>
            <a:r>
              <a:rPr lang="ru-RU" sz="2800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 больницы (отделения терапии, гастроэнтерологии, эндокринологии, 274 больницы в городах-миллионниках), поликлиники (1925 поликлиник в городах-миллионниках), центры профессиональной патологии (354 в городах-миллионниках), кабинеты профилактических осмотров – (548 в городах-миллионниках), санатории (102 в городах-миллионниках). </a:t>
            </a:r>
            <a:r>
              <a:rPr lang="ru-RU" sz="2800" b="1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Всего организаций: 3203.</a:t>
            </a:r>
          </a:p>
          <a:p>
            <a:pPr marL="34290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3864"/>
              <a:buFont typeface="Arial" pitchFamily="34" charset="0" panose="020B0604020202020204"/>
              <a:buChar char="•"/>
            </a:pPr>
            <a:r>
              <a:rPr lang="ru-RU" sz="2800" b="1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Потенциальные клиенты в Санкт-Петербурге:</a:t>
            </a:r>
            <a:r>
              <a:rPr lang="ru-RU" sz="2800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 больницы - 57, поликлиники - 241, центры профессиональной патологии - 17, кабинеты профессиональных осмотров – 89, санатории – 9. </a:t>
            </a:r>
            <a:r>
              <a:rPr lang="ru-RU" sz="2800" b="1" dirty="0"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Всего организаций: 413.</a:t>
            </a:r>
            <a:endParaRPr sz="2800" b="1" dirty="0"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593" indent="-2285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594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45720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</a:endParaRPr>
          </a:p>
          <a:p>
            <a:pPr marL="228594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  <a:p>
            <a:pPr marL="228594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  <a:p>
            <a:pPr marL="228594" indent="-1142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  <a:p>
            <a:pPr marL="228594" indent="-1142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841751" y="5078044"/>
            <a:ext cx="7846889" cy="6000751"/>
            <a:chOff x="2995675" y="2108600"/>
            <a:chExt cx="4810726" cy="3457770"/>
          </a:xfrm>
        </p:grpSpPr>
        <p:sp>
          <p:nvSpPr>
            <p:cNvPr id="18" name="Google Shape;191;p9"/>
            <p:cNvSpPr/>
            <p:nvPr/>
          </p:nvSpPr>
          <p:spPr>
            <a:xfrm>
              <a:off x="2995675" y="2108600"/>
              <a:ext cx="3746405" cy="345777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square" lIns="150756" tIns="150756" rIns="150756" bIns="150756" anchor="ctr">
              <a:noAutofit/>
            </a:bodyPr>
            <a:lstStyle/>
            <a:p>
              <a:endParaRPr sz="2309" dirty="0"/>
            </a:p>
          </p:txBody>
        </p:sp>
        <p:sp>
          <p:nvSpPr>
            <p:cNvPr id="19" name="Google Shape;192;p9"/>
            <p:cNvSpPr/>
            <p:nvPr/>
          </p:nvSpPr>
          <p:spPr>
            <a:xfrm>
              <a:off x="3466676" y="2945173"/>
              <a:ext cx="2804406" cy="262107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square" lIns="150756" tIns="150756" rIns="150756" bIns="150756" anchor="ctr">
              <a:noAutofit/>
            </a:bodyPr>
            <a:lstStyle/>
            <a:p>
              <a:endParaRPr sz="2309" dirty="0"/>
            </a:p>
          </p:txBody>
        </p:sp>
        <p:sp>
          <p:nvSpPr>
            <p:cNvPr id="20" name="Google Shape;193;p9"/>
            <p:cNvSpPr/>
            <p:nvPr/>
          </p:nvSpPr>
          <p:spPr>
            <a:xfrm>
              <a:off x="4039820" y="4037747"/>
              <a:ext cx="1658114" cy="1518438"/>
            </a:xfrm>
            <a:prstGeom prst="ellipse">
              <a:avLst/>
            </a:prstGeom>
            <a:solidFill>
              <a:srgbClr val="F3F58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square" lIns="150756" tIns="150756" rIns="150756" bIns="150756" anchor="ctr">
              <a:noAutofit/>
            </a:bodyPr>
            <a:lstStyle/>
            <a:p>
              <a:endParaRPr sz="2309"/>
            </a:p>
          </p:txBody>
        </p:sp>
        <p:cxnSp>
          <p:nvCxnSpPr>
            <p:cNvPr id="21" name="Google Shape;194;p9"/>
            <p:cNvCxnSpPr/>
            <p:nvPr/>
          </p:nvCxnSpPr>
          <p:spPr>
            <a:xfrm rot="10800000" flipH="1">
              <a:off x="4858600" y="2677706"/>
              <a:ext cx="2947801" cy="2034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195;p9"/>
            <p:cNvCxnSpPr/>
            <p:nvPr/>
          </p:nvCxnSpPr>
          <p:spPr>
            <a:xfrm rot="10800000" flipH="1">
              <a:off x="4858600" y="3737336"/>
              <a:ext cx="2947801" cy="2034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196;p9"/>
            <p:cNvCxnSpPr/>
            <p:nvPr/>
          </p:nvCxnSpPr>
          <p:spPr>
            <a:xfrm rot="10800000" flipH="1">
              <a:off x="4858600" y="4796967"/>
              <a:ext cx="2947801" cy="2034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201;p9"/>
            <p:cNvSpPr txBox="1"/>
            <p:nvPr/>
          </p:nvSpPr>
          <p:spPr>
            <a:xfrm>
              <a:off x="4095676" y="2388155"/>
              <a:ext cx="1726466" cy="3801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0756" tIns="150756" rIns="150756" bIns="150756" anchor="t">
              <a:spAutoFit/>
            </a:bodyPr>
            <a:lstStyle/>
            <a:p>
              <a:r>
                <a:rPr lang="ru-RU" sz="2309" b="1" dirty="0"/>
                <a:t> 320 300 000 руб.</a:t>
              </a:r>
              <a:endParaRPr sz="2309" b="1" dirty="0"/>
            </a:p>
          </p:txBody>
        </p:sp>
        <p:sp>
          <p:nvSpPr>
            <p:cNvPr id="25" name="Google Shape;202;p9"/>
            <p:cNvSpPr txBox="1"/>
            <p:nvPr/>
          </p:nvSpPr>
          <p:spPr>
            <a:xfrm>
              <a:off x="4039820" y="3457287"/>
              <a:ext cx="1838177" cy="3801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0756" tIns="150756" rIns="150756" bIns="150756" anchor="t">
              <a:spAutoFit/>
            </a:bodyPr>
            <a:lstStyle/>
            <a:p>
              <a:r>
                <a:rPr lang="ru-RU" sz="2309" b="1" dirty="0"/>
                <a:t>  219 900 000 руб.</a:t>
              </a:r>
              <a:endParaRPr sz="2309" b="1" dirty="0"/>
            </a:p>
          </p:txBody>
        </p:sp>
        <p:sp>
          <p:nvSpPr>
            <p:cNvPr id="26" name="Google Shape;203;p9"/>
            <p:cNvSpPr txBox="1"/>
            <p:nvPr/>
          </p:nvSpPr>
          <p:spPr>
            <a:xfrm>
              <a:off x="4261257" y="4526419"/>
              <a:ext cx="1577204" cy="3798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50756" tIns="150756" rIns="150756" bIns="150756" anchor="t">
              <a:spAutoFit/>
            </a:bodyPr>
            <a:lstStyle/>
            <a:p>
              <a:r>
                <a:rPr lang="ru-RU" sz="2309" b="1" dirty="0">
                  <a:latin typeface="+mn-lt"/>
                  <a:ea typeface="Libre Franklin"/>
                  <a:cs typeface="Libre Franklin"/>
                  <a:sym typeface="Libre Franklin"/>
                </a:rPr>
                <a:t>2 000 000 руб</a:t>
              </a:r>
              <a:r>
                <a:rPr lang="ru-RU" sz="2309" b="1" dirty="0">
                  <a:latin typeface="Libre Franklin"/>
                  <a:ea typeface="Libre Franklin"/>
                  <a:cs typeface="Libre Franklin"/>
                  <a:sym typeface="Libre Franklin"/>
                </a:rPr>
                <a:t>.</a:t>
              </a:r>
              <a:endParaRPr sz="2309" b="1" dirty="0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7" name="Google Shape;198;p9"/>
          <p:cNvSpPr txBox="1"/>
          <p:nvPr/>
        </p:nvSpPr>
        <p:spPr>
          <a:xfrm>
            <a:off x="9864079" y="5788709"/>
            <a:ext cx="5650847" cy="553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sp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ТАМ</a:t>
            </a:r>
            <a:endParaRPr sz="2400" dirty="0"/>
          </a:p>
        </p:txBody>
      </p:sp>
      <p:sp>
        <p:nvSpPr>
          <p:cNvPr id="28" name="Google Shape;199;p9"/>
          <p:cNvSpPr txBox="1"/>
          <p:nvPr/>
        </p:nvSpPr>
        <p:spPr>
          <a:xfrm>
            <a:off x="9864079" y="7611772"/>
            <a:ext cx="5650847" cy="553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sp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SAM</a:t>
            </a:r>
            <a:endParaRPr sz="2400" dirty="0"/>
          </a:p>
        </p:txBody>
      </p:sp>
      <p:sp>
        <p:nvSpPr>
          <p:cNvPr id="29" name="Google Shape;200;p9"/>
          <p:cNvSpPr txBox="1"/>
          <p:nvPr/>
        </p:nvSpPr>
        <p:spPr>
          <a:xfrm>
            <a:off x="9866843" y="9453418"/>
            <a:ext cx="6915438" cy="553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sp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SOM </a:t>
            </a:r>
            <a:endParaRPr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930116" y="7014980"/>
            <a:ext cx="7169619" cy="145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3864"/>
              <a:buFont typeface="Arial" pitchFamily="34" charset="0" panose="020B0604020202020204"/>
              <a:buChar char="•"/>
            </a:pPr>
            <a:r>
              <a:rPr lang="ru-RU" sz="3000" b="1" dirty="0">
                <a:solidFill>
                  <a:srgbClr val="002060"/>
                </a:solidFill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Стоимость ПО – 100 тыс. рублей.</a:t>
            </a:r>
          </a:p>
          <a:p>
            <a:pPr marL="34290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3864"/>
              <a:buFont typeface="Arial" pitchFamily="34" charset="0" panose="020B0604020202020204"/>
              <a:buChar char="•"/>
            </a:pPr>
            <a:r>
              <a:rPr lang="ru-RU" sz="3000" b="1" dirty="0">
                <a:solidFill>
                  <a:srgbClr val="002060"/>
                </a:solidFill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Доход складывается из продажи ПО и его обновленных версий.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Анализ конкурентов </a:t>
            </a:r>
          </a:p>
        </p:txBody>
      </p:sp>
      <p:graphicFrame>
        <p:nvGraphicFramePr>
          <p:cNvPr id="5" name="Таблица 5"/>
          <p:cNvGraphicFramePr>
            <a:graphicFrameLocks noGrp="1"/>
          </p:cNvGraphicFramePr>
          <p:nvPr/>
        </p:nvGraphicFramePr>
        <p:xfrm>
          <a:off x="894588" y="1735618"/>
          <a:ext cx="18185892" cy="950200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4546473"/>
                <a:gridCol w="4546473"/>
                <a:gridCol w="4546473"/>
                <a:gridCol w="4546473"/>
              </a:tblGrid>
              <a:tr h="9629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</a:rPr>
                        <a:t>MedBaseGeotar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Справочник врача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ПЕРСОНАЖ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956140">
                <a:tc>
                  <a:txBody>
                    <a:bodyPr anchor="ctr"/>
                    <a:lstStyle/>
                    <a:p>
                      <a:pPr marL="15875" indent="0" algn="just">
                        <a:buFont typeface="Wingdings" pitchFamily="2" charset="2" panose="05000000000000000000"/>
                        <a:buNone/>
                      </a:pPr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Справочник диет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968720">
                <a:tc>
                  <a:txBody>
                    <a:bodyPr anchor="ctr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Справочник лекарств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855494">
                <a:tc>
                  <a:txBody>
                    <a:bodyPr anchor="ctr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Клинические рекомендации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960138">
                <a:tc>
                  <a:txBody>
                    <a:bodyPr anchor="ctr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Сроки лечения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1119690">
                <a:tc>
                  <a:txBody>
                    <a:bodyPr anchor="ctr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Взаимодействие лекарственных препаратов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1585179">
                <a:tc>
                  <a:txBody>
                    <a:bodyPr anchor="ctr"/>
                    <a:lstStyle/>
                    <a:p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Персонификация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6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  <a:endParaRPr lang="ru-RU" sz="7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7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  <a:tr h="1143000">
                <a:tc>
                  <a:txBody>
                    <a:bodyPr anchor="ctr"/>
                    <a:lstStyle/>
                    <a:p>
                      <a:r>
                        <a:rPr lang="ru-RU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Оперативность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5400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  <a:tc>
                  <a:txBody>
                    <a:bodyPr anchor="ctr"/>
                    <a:lstStyle/>
                    <a:p>
                      <a:pPr algn="ctr"/>
                      <a:r>
                        <a:rPr lang="ru-RU" sz="6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</a:t>
                      </a:r>
                      <a:endParaRPr lang="ru-RU" sz="7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1FB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048580"/>
          <p:cNvSpPr>
            <a:spLocks noGrp="1" noEditPoints="1"/>
          </p:cNvSpPr>
          <p:nvPr>
            <p:ph type="title"/>
          </p:nvPr>
        </p:nvSpPr>
        <p:spPr>
          <a:xfrm>
            <a:off x="369188" y="408695"/>
            <a:ext cx="9741217" cy="911089"/>
          </a:xfrm>
        </p:spPr>
        <p:txBody>
          <a:bodyPr/>
          <a:lstStyle/>
          <a:p>
            <a:r>
              <a:rPr lang="ru-RU" b="1" dirty="0"/>
              <a:t>Основные</a:t>
            </a:r>
            <a:r>
              <a:rPr lang="en-US" altLang="ru-RU" b="1" dirty="0"/>
              <a:t> </a:t>
            </a:r>
            <a:r>
              <a:rPr lang="ru-RU" altLang="ru-RU" b="1" dirty="0"/>
              <a:t>способы</a:t>
            </a:r>
            <a:r>
              <a:rPr lang="en-US" altLang="ru-RU" b="1" dirty="0"/>
              <a:t> </a:t>
            </a:r>
            <a:r>
              <a:rPr lang="ru-RU" altLang="ru-RU" b="1" dirty="0"/>
              <a:t>продвижения</a:t>
            </a:r>
            <a:r>
              <a:rPr lang="en-US" altLang="ru-RU" b="1" dirty="0"/>
              <a:t> </a:t>
            </a:r>
            <a:r>
              <a:rPr lang="ru-RU" altLang="ru-RU" b="1" dirty="0"/>
              <a:t>проекта</a:t>
            </a:r>
            <a:endParaRPr lang="en-US" b="1" dirty="0"/>
          </a:p>
        </p:txBody>
      </p:sp>
      <p:sp>
        <p:nvSpPr>
          <p:cNvPr id="1048582" name="Текст 1048581"/>
          <p:cNvSpPr>
            <a:spLocks noGrp="1" noEditPoints="1"/>
          </p:cNvSpPr>
          <p:nvPr>
            <p:ph type="body" sz="quarter" idx="13"/>
          </p:nvPr>
        </p:nvSpPr>
        <p:spPr>
          <a:xfrm>
            <a:off x="369188" y="2164467"/>
            <a:ext cx="15693772" cy="8971138"/>
          </a:xfrm>
        </p:spPr>
        <p:txBody>
          <a:bodyPr/>
          <a:lstStyle/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altLang="ru-RU" sz="2700" b="1" dirty="0"/>
              <a:t>Представление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проекта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на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медицинских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конференциях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и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форумах;</a:t>
            </a:r>
            <a:r>
              <a:rPr lang="en-US" altLang="ru-RU" sz="2700" dirty="0"/>
              <a:t> </a:t>
            </a:r>
            <a:endParaRPr lang="ru-RU" altLang="ru-RU" sz="2700" dirty="0"/>
          </a:p>
          <a:p>
            <a:pPr algn="just"/>
            <a:endParaRPr lang="ru-RU" altLang="ru-RU" sz="2700" dirty="0"/>
          </a:p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altLang="ru-RU" sz="2700" b="1" dirty="0"/>
              <a:t>Рассылка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на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электронные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почты</a:t>
            </a:r>
            <a:r>
              <a:rPr lang="en-US" altLang="ru-RU" sz="2700" b="1" dirty="0"/>
              <a:t> </a:t>
            </a:r>
            <a:r>
              <a:rPr lang="ru-RU" altLang="ru-RU" sz="2700" dirty="0"/>
              <a:t>участников</a:t>
            </a:r>
            <a:r>
              <a:rPr lang="en-US" altLang="ru-RU" sz="2700" dirty="0"/>
              <a:t> </a:t>
            </a:r>
            <a:r>
              <a:rPr lang="ru-RU" altLang="ru-RU" sz="2700" dirty="0"/>
              <a:t>конференций</a:t>
            </a:r>
            <a:r>
              <a:rPr lang="en-US" altLang="ru-RU" sz="2700" dirty="0"/>
              <a:t> </a:t>
            </a:r>
            <a:r>
              <a:rPr lang="ru-RU" altLang="ru-RU" sz="2700" dirty="0"/>
              <a:t>Общества гастроэнтерологов и гепатологов "Северо-Запад",</a:t>
            </a:r>
            <a:r>
              <a:rPr lang="en-US" altLang="ru-RU" sz="2700" dirty="0"/>
              <a:t> </a:t>
            </a:r>
            <a:r>
              <a:rPr lang="ru-RU" altLang="ru-RU" sz="2700" dirty="0"/>
              <a:t>причастных</a:t>
            </a:r>
            <a:r>
              <a:rPr lang="en-US" altLang="ru-RU" sz="2700" dirty="0"/>
              <a:t> </a:t>
            </a:r>
            <a:r>
              <a:rPr lang="ru-RU" altLang="ru-RU" sz="2700" dirty="0"/>
              <a:t>к</a:t>
            </a:r>
            <a:r>
              <a:rPr lang="en-US" altLang="ru-RU" sz="2700" dirty="0"/>
              <a:t> </a:t>
            </a:r>
            <a:r>
              <a:rPr lang="ru-RU" altLang="ru-RU" sz="2700" dirty="0"/>
              <a:t>медицинской</a:t>
            </a:r>
            <a:r>
              <a:rPr lang="en-US" altLang="ru-RU" sz="2700" dirty="0"/>
              <a:t> </a:t>
            </a:r>
            <a:r>
              <a:rPr lang="ru-RU" altLang="ru-RU" sz="2700" dirty="0"/>
              <a:t>деятельности;</a:t>
            </a:r>
          </a:p>
          <a:p>
            <a:pPr algn="just"/>
            <a:endParaRPr lang="ru-RU" altLang="ru-RU" sz="2700" dirty="0"/>
          </a:p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altLang="ru-RU" sz="2700" b="1" dirty="0"/>
              <a:t>Продвижение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проекта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в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социальных</a:t>
            </a:r>
            <a:r>
              <a:rPr lang="en-US" altLang="ru-RU" sz="2700" b="1" dirty="0"/>
              <a:t> </a:t>
            </a:r>
            <a:r>
              <a:rPr lang="ru-RU" altLang="ru-RU" sz="2700" b="1" dirty="0"/>
              <a:t>сетях</a:t>
            </a:r>
            <a:r>
              <a:rPr lang="en-US" altLang="ru-RU" sz="2700" b="1" dirty="0"/>
              <a:t> (VK, Telegram)</a:t>
            </a:r>
            <a:r>
              <a:rPr lang="en-US" altLang="ru-RU" sz="2700" dirty="0"/>
              <a:t>:</a:t>
            </a:r>
            <a:endParaRPr lang="en-US" sz="2700" dirty="0"/>
          </a:p>
          <a:p>
            <a:pPr algn="just"/>
            <a:r>
              <a:rPr lang="en-US" altLang="ru-RU" sz="2700" dirty="0"/>
              <a:t>- </a:t>
            </a:r>
            <a:r>
              <a:rPr lang="ru-RU" altLang="ru-RU" sz="2700" dirty="0"/>
              <a:t>страница кафедры в </a:t>
            </a:r>
            <a:r>
              <a:rPr lang="en-US" altLang="ru-RU" sz="2700" dirty="0"/>
              <a:t>VK, </a:t>
            </a:r>
            <a:r>
              <a:rPr lang="ru-RU" altLang="ru-RU" sz="2700" dirty="0"/>
              <a:t>телеграмм-канал</a:t>
            </a:r>
            <a:r>
              <a:rPr lang="en-US" altLang="ru-RU" sz="2700" dirty="0"/>
              <a:t> </a:t>
            </a:r>
            <a:r>
              <a:rPr lang="ru-RU" altLang="ru-RU" sz="2700" dirty="0"/>
              <a:t>кафедры</a:t>
            </a:r>
            <a:r>
              <a:rPr lang="en-US" altLang="ru-RU" sz="2700" dirty="0"/>
              <a:t> </a:t>
            </a:r>
            <a:r>
              <a:rPr lang="ru-RU" altLang="ru-RU" sz="2700" dirty="0"/>
              <a:t>пропедевтики</a:t>
            </a:r>
            <a:r>
              <a:rPr lang="en-US" altLang="ru-RU" sz="2700" dirty="0"/>
              <a:t> </a:t>
            </a:r>
            <a:r>
              <a:rPr lang="ru-RU" altLang="ru-RU" sz="2700" dirty="0"/>
              <a:t>внутренних</a:t>
            </a:r>
            <a:r>
              <a:rPr lang="en-US" altLang="ru-RU" sz="2700" dirty="0"/>
              <a:t> </a:t>
            </a:r>
            <a:r>
              <a:rPr lang="ru-RU" altLang="ru-RU" sz="2700" dirty="0"/>
              <a:t>болезней</a:t>
            </a:r>
            <a:r>
              <a:rPr lang="en-US" altLang="ru-RU" sz="2700" dirty="0"/>
              <a:t>, </a:t>
            </a:r>
            <a:r>
              <a:rPr lang="ru-RU" altLang="ru-RU" sz="2700" dirty="0"/>
              <a:t>гастроэнтерологии и</a:t>
            </a:r>
            <a:r>
              <a:rPr lang="en-US" altLang="ru-RU" sz="2700" dirty="0"/>
              <a:t> </a:t>
            </a:r>
            <a:r>
              <a:rPr lang="ru-RU" altLang="ru-RU" sz="2700" dirty="0"/>
              <a:t>диетологии</a:t>
            </a:r>
            <a:r>
              <a:rPr lang="en-US" altLang="ru-RU" sz="2700" dirty="0"/>
              <a:t> </a:t>
            </a:r>
            <a:r>
              <a:rPr lang="ru-RU" altLang="ru-RU" sz="2700" dirty="0"/>
              <a:t>им.</a:t>
            </a:r>
            <a:r>
              <a:rPr lang="en-US" altLang="ru-RU" sz="2700" dirty="0"/>
              <a:t> </a:t>
            </a:r>
            <a:r>
              <a:rPr lang="ru-RU" altLang="ru-RU" sz="2700" dirty="0"/>
              <a:t>С</a:t>
            </a:r>
            <a:r>
              <a:rPr lang="en-US" altLang="ru-RU" sz="2700" dirty="0"/>
              <a:t>.</a:t>
            </a:r>
            <a:r>
              <a:rPr lang="ru-RU" altLang="ru-RU" sz="2700" dirty="0"/>
              <a:t>М</a:t>
            </a:r>
            <a:r>
              <a:rPr lang="en-US" altLang="ru-RU" sz="2700" dirty="0"/>
              <a:t>.</a:t>
            </a:r>
            <a:r>
              <a:rPr lang="ru-RU" altLang="ru-RU" sz="2700" dirty="0"/>
              <a:t> </a:t>
            </a:r>
            <a:r>
              <a:rPr lang="ru-RU" altLang="ru-RU" sz="2700" dirty="0" err="1"/>
              <a:t>Рысса</a:t>
            </a:r>
            <a:r>
              <a:rPr lang="en-US" altLang="ru-RU" sz="2700" dirty="0"/>
              <a:t> </a:t>
            </a:r>
            <a:r>
              <a:rPr lang="ru-RU" altLang="ru-RU" sz="2700" dirty="0"/>
              <a:t>СЗГМУ</a:t>
            </a:r>
            <a:r>
              <a:rPr lang="en-US" altLang="ru-RU" sz="2700" dirty="0"/>
              <a:t> </a:t>
            </a:r>
            <a:r>
              <a:rPr lang="ru-RU" altLang="ru-RU" sz="2700" dirty="0"/>
              <a:t>им.</a:t>
            </a:r>
            <a:r>
              <a:rPr lang="en-US" altLang="ru-RU" sz="2700" dirty="0"/>
              <a:t> </a:t>
            </a:r>
            <a:r>
              <a:rPr lang="ru-RU" altLang="ru-RU" sz="2700" dirty="0"/>
              <a:t>И</a:t>
            </a:r>
            <a:r>
              <a:rPr lang="en-US" altLang="ru-RU" sz="2700" dirty="0"/>
              <a:t>.</a:t>
            </a:r>
            <a:r>
              <a:rPr lang="ru-RU" altLang="ru-RU" sz="2700" dirty="0"/>
              <a:t>И</a:t>
            </a:r>
            <a:r>
              <a:rPr lang="en-US" altLang="ru-RU" sz="2700" dirty="0"/>
              <a:t>.</a:t>
            </a:r>
            <a:r>
              <a:rPr lang="ru-RU" altLang="ru-RU" sz="2700" dirty="0"/>
              <a:t>Мечникова</a:t>
            </a:r>
            <a:r>
              <a:rPr lang="en-US" altLang="ru-RU" sz="2700" dirty="0"/>
              <a:t>, </a:t>
            </a:r>
            <a:r>
              <a:rPr lang="ru-RU" altLang="ru-RU" sz="2700" dirty="0"/>
              <a:t>где</a:t>
            </a:r>
            <a:r>
              <a:rPr lang="en-US" altLang="ru-RU" sz="2700" dirty="0"/>
              <a:t> </a:t>
            </a:r>
            <a:r>
              <a:rPr lang="ru-RU" altLang="ru-RU" sz="2700" dirty="0"/>
              <a:t>освещаются</a:t>
            </a:r>
            <a:r>
              <a:rPr lang="en-US" altLang="ru-RU" sz="2700" dirty="0"/>
              <a:t> </a:t>
            </a:r>
            <a:r>
              <a:rPr lang="ru-RU" altLang="ru-RU" sz="2700" dirty="0"/>
              <a:t>современные</a:t>
            </a:r>
            <a:r>
              <a:rPr lang="en-US" altLang="ru-RU" sz="2700" dirty="0"/>
              <a:t> </a:t>
            </a:r>
            <a:r>
              <a:rPr lang="ru-RU" altLang="ru-RU" sz="2700" dirty="0"/>
              <a:t>проблемы</a:t>
            </a:r>
            <a:r>
              <a:rPr lang="en-US" altLang="ru-RU" sz="2700" dirty="0"/>
              <a:t> </a:t>
            </a:r>
            <a:r>
              <a:rPr lang="ru-RU" altLang="ru-RU" sz="2700" dirty="0"/>
              <a:t>гастроэнтерологии</a:t>
            </a:r>
            <a:r>
              <a:rPr lang="en-US" altLang="ru-RU" sz="2700" dirty="0"/>
              <a:t>, </a:t>
            </a:r>
            <a:r>
              <a:rPr lang="ru-RU" altLang="ru-RU" sz="2700" dirty="0"/>
              <a:t>диетологии</a:t>
            </a:r>
            <a:r>
              <a:rPr lang="en-US" altLang="ru-RU" sz="2700" dirty="0"/>
              <a:t> </a:t>
            </a:r>
            <a:r>
              <a:rPr lang="ru-RU" altLang="ru-RU" sz="2700" dirty="0"/>
              <a:t>и</a:t>
            </a:r>
            <a:r>
              <a:rPr lang="en-US" altLang="ru-RU" sz="2700" dirty="0"/>
              <a:t> </a:t>
            </a:r>
            <a:r>
              <a:rPr lang="ru-RU" altLang="ru-RU" sz="2700" dirty="0"/>
              <a:t>других</a:t>
            </a:r>
            <a:r>
              <a:rPr lang="en-US" altLang="ru-RU" sz="2700" dirty="0"/>
              <a:t> </a:t>
            </a:r>
            <a:r>
              <a:rPr lang="ru-RU" altLang="ru-RU" sz="2700" dirty="0"/>
              <a:t>направлений</a:t>
            </a:r>
            <a:r>
              <a:rPr lang="en-US" altLang="ru-RU" sz="2700" dirty="0"/>
              <a:t> </a:t>
            </a:r>
            <a:r>
              <a:rPr lang="ru-RU" altLang="ru-RU" sz="2700" dirty="0"/>
              <a:t>медицины</a:t>
            </a:r>
            <a:r>
              <a:rPr lang="en-US" altLang="ru-RU" sz="2700" dirty="0"/>
              <a:t> (</a:t>
            </a:r>
            <a:r>
              <a:rPr lang="ru-RU" altLang="ru-RU" sz="2700" dirty="0"/>
              <a:t>количество</a:t>
            </a:r>
            <a:r>
              <a:rPr lang="en-US" altLang="ru-RU" sz="2700" dirty="0"/>
              <a:t> </a:t>
            </a:r>
            <a:r>
              <a:rPr lang="ru-RU" altLang="ru-RU" sz="2700" dirty="0"/>
              <a:t>подписчиков:</a:t>
            </a:r>
            <a:r>
              <a:rPr lang="en-US" altLang="ru-RU" sz="2700" dirty="0"/>
              <a:t> 1615)</a:t>
            </a:r>
            <a:r>
              <a:rPr lang="ru-RU" altLang="ru-RU" sz="2700" dirty="0"/>
              <a:t>;</a:t>
            </a:r>
          </a:p>
          <a:p>
            <a:pPr algn="just"/>
            <a:endParaRPr lang="ru-RU" altLang="ru-RU" sz="2700" dirty="0"/>
          </a:p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sz="2700" b="1" dirty="0"/>
              <a:t>Создание веб-сайта</a:t>
            </a:r>
            <a:r>
              <a:rPr lang="ru-RU" sz="2700" dirty="0"/>
              <a:t> – ПО "Персонаж".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776579" y="7989373"/>
            <a:ext cx="2776195" cy="2776195"/>
          </a:xfrm>
          <a:prstGeom prst="rect">
            <a:avLst/>
          </a:prstGeom>
        </p:spPr>
      </p:pic>
      <p:pic>
        <p:nvPicPr>
          <p:cNvPr id="1048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7178" y="5157886"/>
            <a:ext cx="2514996" cy="24446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4858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81728" y="2164467"/>
            <a:ext cx="2440446" cy="24495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86318" y="538974"/>
            <a:ext cx="9741217" cy="911089"/>
          </a:xfrm>
        </p:spPr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/>
          <p:cNvSpPr>
            <a:spLocks noGrp="1" noEditPoints="1"/>
          </p:cNvSpPr>
          <p:nvPr>
            <p:ph type="body" sz="quarter" idx="13"/>
          </p:nvPr>
        </p:nvSpPr>
        <p:spPr>
          <a:xfrm>
            <a:off x="386318" y="1616398"/>
            <a:ext cx="15068870" cy="7908295"/>
          </a:xfrm>
        </p:spPr>
        <p:txBody>
          <a:bodyPr/>
          <a:lstStyle/>
          <a:p>
            <a:pPr marL="473075" indent="-457200" algn="just">
              <a:lnSpc>
                <a:spcPct val="110000"/>
              </a:lnSpc>
              <a:buFont typeface="Wingdings" pitchFamily="2" charset="2" panose="05000000000000000000"/>
              <a:buChar char="v"/>
            </a:pPr>
            <a:r>
              <a:rPr lang="ru-RU" sz="2800" b="1" dirty="0">
                <a:solidFill>
                  <a:srgbClr val="7030A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На базе кафедры  пропедевтики внутренних болезней, гастроэнтерологии и диетологии им. С.М. Рысса осуществляется медицинская помощь </a:t>
            </a: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пациентам с заболеваниями органов пищеварения и другими заболеваниями внутренних органов: амбулаторная и стационарная (отделение терапии и отделение гастроэнтерологии больницы имени Петра Великого).</a:t>
            </a:r>
          </a:p>
          <a:p>
            <a:pPr marL="473075" indent="-457200" algn="just">
              <a:lnSpc>
                <a:spcPct val="110000"/>
              </a:lnSpc>
              <a:buFont typeface="Wingdings" pitchFamily="2" charset="2" panose="05000000000000000000"/>
              <a:buChar char="v"/>
            </a:pPr>
            <a:r>
              <a:rPr lang="ru-RU" sz="2800" b="1" dirty="0">
                <a:solidFill>
                  <a:srgbClr val="7030A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Наша реальная клиническая практика - это</a:t>
            </a: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 </a:t>
            </a:r>
            <a:r>
              <a:rPr lang="ru-RU" sz="2800" b="1" dirty="0">
                <a:solidFill>
                  <a:srgbClr val="7030A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постоянный поиск новых эффективных способов диагностики и лечения наших пациентов</a:t>
            </a: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.</a:t>
            </a:r>
          </a:p>
          <a:p>
            <a:pPr marL="473075" indent="-457200" algn="just">
              <a:lnSpc>
                <a:spcPct val="110000"/>
              </a:lnSpc>
              <a:buFont typeface="Wingdings" pitchFamily="2" charset="2" panose="05000000000000000000"/>
              <a:buChar char="v"/>
            </a:pP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Для реализации и продвижения проекта имеется договоренность с  Межрегиональной общественной организацией «Общество гастроэнтерологов и </a:t>
            </a:r>
            <a:r>
              <a:rPr lang="ru-RU" sz="2800" b="1" dirty="0" err="1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гепатологов</a:t>
            </a: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 «Северо-Запад» (г. Санкт-Петербург), президент общества:  заведующий кафедрой пропедевтики внутренних болезней, гастроэнтерологии и диетологии им. С.М. Рысса, профессор, д.м.н. Бакулин И.Г.</a:t>
            </a:r>
          </a:p>
          <a:p>
            <a:pPr marL="473075" indent="-457200" algn="just">
              <a:lnSpc>
                <a:spcPct val="110000"/>
              </a:lnSpc>
              <a:buFont typeface="Wingdings" pitchFamily="2" charset="2" panose="05000000000000000000"/>
              <a:buChar char="v"/>
            </a:pPr>
            <a:r>
              <a:rPr lang="ru-RU" sz="2800" b="1" dirty="0">
                <a:solidFill>
                  <a:srgbClr val="002060"/>
                </a:solidFill>
                <a:ea typeface="Tahoma" pitchFamily="34" charset="0" panose="020B0604030504040204"/>
                <a:cs typeface="Tahoma" pitchFamily="34" charset="0" panose="020B0604030504040204"/>
              </a:rPr>
              <a:t>Для апробации ПО имеется договоренность с Консультативно-Диагностическим центром и отделениями терапии и гастроэнтерологии больницы имени Петра Великого ФГБОУ ВО СЗГМУ им. И.И. Мечникова.</a:t>
            </a:r>
          </a:p>
          <a:p>
            <a:pPr marL="358775" indent="-342900">
              <a:buFont typeface="Wingdings" pitchFamily="2" charset="2" panose="05000000000000000000"/>
              <a:buChar char="v"/>
            </a:pPr>
            <a:endParaRPr lang="ru-RU" sz="1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67948" y="9691028"/>
            <a:ext cx="1634931" cy="162467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/>
          <a:srcRect l="-962" t="16454" b="16454"/>
          <a:stretch/>
        </p:blipFill>
        <p:spPr>
          <a:xfrm>
            <a:off x="16720255" y="1729625"/>
            <a:ext cx="2990256" cy="430214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33255" y="6258223"/>
            <a:ext cx="3677255" cy="49030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Дорожная карта проекта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7508" y="1709729"/>
            <a:ext cx="2791319" cy="33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dirty="0"/>
              <a:t>набор, обработка клинических рекомендаций и консенсусов, создание алгоритмов ведения пациентов</a:t>
            </a:r>
          </a:p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12.2024 – 03.2025</a:t>
            </a:r>
            <a:r>
              <a:rPr lang="ru-RU" sz="2400" u="sng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575" y="8075899"/>
            <a:ext cx="2791319" cy="1915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03.2025 – 04.2025 </a:t>
            </a:r>
            <a:r>
              <a:rPr lang="ru-RU" sz="2400" dirty="0"/>
              <a:t>адаптация алгоритмов под работу</a:t>
            </a:r>
          </a:p>
          <a:p>
            <a:pPr marL="15875" algn="ctr"/>
            <a:r>
              <a:rPr lang="en-US" sz="2400" dirty="0"/>
              <a:t>IT</a:t>
            </a:r>
            <a:r>
              <a:rPr lang="ru-RU" sz="2400" dirty="0"/>
              <a:t>-специалиста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99808" y="3887892"/>
            <a:ext cx="2791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dirty="0"/>
              <a:t>регистрация ООО «ПЕРСОНАЖ»</a:t>
            </a:r>
          </a:p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04.2025 – 05.2025</a:t>
            </a:r>
            <a:endParaRPr lang="ru-RU" sz="2400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7260731" y="8075899"/>
            <a:ext cx="27913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05.2025 – 08.2025</a:t>
            </a:r>
          </a:p>
          <a:p>
            <a:pPr marL="15875" algn="ctr"/>
            <a:r>
              <a:rPr lang="ru-RU" sz="2400" dirty="0"/>
              <a:t>разработка программы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45249" y="8075900"/>
            <a:ext cx="4171052" cy="2281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12.2025 </a:t>
            </a:r>
          </a:p>
          <a:p>
            <a:pPr marL="15875" algn="ctr"/>
            <a:r>
              <a:rPr lang="ru-RU" sz="2400" dirty="0"/>
              <a:t>тестирование ПО, апробация на когорте пациентов, доработка с учетом комментариев клиентов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05816" y="4026961"/>
            <a:ext cx="2791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dirty="0"/>
              <a:t>выход на рынок </a:t>
            </a:r>
          </a:p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01.2026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803435" y="8151385"/>
            <a:ext cx="27913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01.2026 – 01.2027</a:t>
            </a:r>
          </a:p>
          <a:p>
            <a:pPr marL="15875" algn="ctr"/>
            <a:r>
              <a:rPr lang="ru-RU" sz="2400" dirty="0"/>
              <a:t>продажа ПО 20 учреждениям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577508" y="5088221"/>
            <a:ext cx="18938171" cy="2882762"/>
            <a:chOff x="667417" y="4235116"/>
            <a:chExt cx="18769263" cy="2882762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667417" y="5657850"/>
              <a:ext cx="18769263" cy="0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3411199" y="5695144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11044990" y="4235116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5801475" y="4235116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8199095" y="5689934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905004" y="4235116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3970419" y="5689934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6240379" y="4235116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566480" y="5689934"/>
              <a:ext cx="0" cy="1422734"/>
            </a:xfrm>
            <a:prstGeom prst="line">
              <a:avLst/>
            </a:prstGeom>
            <a:ln w="76200">
              <a:solidFill>
                <a:srgbClr val="064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529454" y="6510954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1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6650" y="5872354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2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2587" y="5944827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4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07338" y="5933798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6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98566" y="5944827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8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3845" y="6518574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3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1694" y="6510953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5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32357" y="6457129"/>
            <a:ext cx="593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7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7" name="Текст. поле 36"/>
          <p:cNvSpPr txBox="1"/>
          <p:nvPr/>
        </p:nvSpPr>
        <p:spPr>
          <a:xfrm>
            <a:off x="9256286" y="3484733"/>
            <a:ext cx="3584371" cy="191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algn="ctr"/>
            <a:r>
              <a:rPr lang="ru-RU" sz="2400" dirty="0"/>
              <a:t>регистрация программного медицинского изделия</a:t>
            </a:r>
          </a:p>
          <a:p>
            <a:pPr marL="15875" algn="ctr"/>
            <a:r>
              <a:rPr lang="ru-RU" sz="2400" b="1" u="sng" dirty="0">
                <a:solidFill>
                  <a:srgbClr val="002060"/>
                </a:solidFill>
              </a:rPr>
              <a:t>09.2025 – 11.2025  </a:t>
            </a:r>
          </a:p>
          <a:p>
            <a:pPr marL="15875" algn="ctr"/>
            <a:endParaRPr lang="ru-RU" sz="2400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232;p12"/>
          <p:cNvGraphicFramePr/>
          <p:nvPr/>
        </p:nvGraphicFramePr>
        <p:xfrm>
          <a:off x="386161" y="1822210"/>
          <a:ext cx="19331775" cy="92692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29088"/>
                <a:gridCol w="9902687"/>
              </a:tblGrid>
              <a:tr h="901294">
                <a:tc>
                  <a:txBody>
                    <a:bodyPr lIns="150756" tIns="150851" rIns="150756" bIns="150851"/>
                    <a:lstStyle/>
                    <a:p>
                      <a:pPr marL="0" indent="0" algn="ctr" defTabSz="2487098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MVP ("минимально жизнеспособный продукт")</a:t>
                      </a:r>
                      <a:endParaRPr sz="3000"/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150756" tIns="150851" rIns="150756" bIns="150851"/>
                    <a:lstStyle/>
                    <a:p>
                      <a:pPr marL="0" indent="0" algn="ctr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itchFamily="34" charset="0" panose="020B0604020202020204"/>
                        <a:buNone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Годовые показатели</a:t>
                      </a:r>
                      <a:endParaRPr sz="3000" dirty="0"/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978732">
                <a:tc>
                  <a:txBody>
                    <a:bodyPr lIns="150756" tIns="150851" rIns="150756" bIns="150851"/>
                    <a:lstStyle/>
                    <a:p>
                      <a:pPr marL="0" indent="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itchFamily="34" charset="0" panose="020B0604020202020204"/>
                        <a:buNone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Объем финансового обеспечения - 1,0 млн. руб. </a:t>
                      </a:r>
                    </a:p>
                    <a:p>
                      <a:pPr marL="457200" indent="-45720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Wingdings" pitchFamily="2" charset="2" panose="05000000000000000000"/>
                        <a:buChar char="v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Разработка программы: работа программиста и работа участников команды по подбору теоретического материала - 0,6 млн. руб.</a:t>
                      </a:r>
                    </a:p>
                    <a:p>
                      <a:pPr marL="457200" indent="-45720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Wingdings" pitchFamily="2" charset="2" panose="05000000000000000000"/>
                        <a:buChar char="v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Регистрация ООО - 0,02 млн. руб.</a:t>
                      </a:r>
                    </a:p>
                    <a:p>
                      <a:pPr marL="457200" indent="-45720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Wingdings" pitchFamily="2" charset="2" panose="05000000000000000000"/>
                        <a:buChar char="v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Расходы на привлечение клиентов - 0,38 млн. руб.</a:t>
                      </a:r>
                    </a:p>
                    <a:p>
                      <a:pPr marL="0" indent="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Font typeface="Wingdings" pitchFamily="2" charset="2" panose="05000000000000000000"/>
                        <a:buNone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Стоимость готового продукта - 100 тыс. руб.</a:t>
                      </a:r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150756" tIns="150851" rIns="150756" bIns="150851"/>
                    <a:lstStyle/>
                    <a:p>
                      <a:pPr marL="457200" indent="-457200" algn="l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itchFamily="2" charset="2" panose="05000000000000000000"/>
                        <a:buChar char="v"/>
                      </a:pPr>
                      <a:r>
                        <a:rPr lang="ru-RU" sz="3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Доходы: годовой объем продаж - 2,0 млн. руб. (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20*100 тыс. руб.)</a:t>
                      </a:r>
                      <a:endParaRPr sz="30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marL="457200" indent="-457200" algn="just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itchFamily="2" charset="2" panose="05000000000000000000"/>
                        <a:buChar char="v"/>
                      </a:pPr>
                      <a:r>
                        <a:rPr lang="ru-RU" sz="3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Расходы: годовые затраты на поддержание программного обеспечения -  0,5 млн. руб., в т.ч.: </a:t>
                      </a:r>
                    </a:p>
                    <a:p>
                      <a:pPr marL="457200" indent="-457200" algn="l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Font typeface="Arial" pitchFamily="34" charset="0" panose="020B0604020202020204"/>
                        <a:buChar char="•"/>
                      </a:pPr>
                      <a:r>
                        <a:rPr lang="ru-RU" sz="3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Техническая поддержка - 0,36 млн. руб.</a:t>
                      </a:r>
                    </a:p>
                    <a:p>
                      <a:pPr marL="457200" indent="-457200" algn="l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Font typeface="Arial" pitchFamily="34" charset="0" panose="020B0604020202020204"/>
                        <a:buChar char="•"/>
                      </a:pPr>
                      <a:r>
                        <a:rPr lang="ru-RU" sz="3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Расходы на привлечение клиентов - 0,14 млн. руб.</a:t>
                      </a:r>
                      <a:endParaRPr sz="3000"/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2052270">
                <a:tc gridSpan="2">
                  <a:txBody>
                    <a:bodyPr lIns="150756" tIns="150851" rIns="150756" bIns="150851"/>
                    <a:lstStyle/>
                    <a:p>
                      <a:pPr marL="753904" indent="-565428" algn="l" defTabSz="2487098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ru-RU" sz="3000" b="1" dirty="0"/>
                        <a:t>Чистая прибыль</a:t>
                      </a:r>
                      <a:r>
                        <a:rPr lang="ru-RU" sz="3000" dirty="0"/>
                        <a:t> - 2,0 млн. руб. - 0,5 млн. руб. - налог УСН 6% (0,12 млн. руб.)=1,38 млн. руб.</a:t>
                      </a:r>
                    </a:p>
                    <a:p>
                      <a:pPr marL="753904" indent="-565428" algn="l" defTabSz="2487098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ru-RU" sz="3000" b="1" dirty="0"/>
                        <a:t>Рентабельность</a:t>
                      </a:r>
                      <a:r>
                        <a:rPr lang="ru-RU" sz="3000" dirty="0"/>
                        <a:t> - 1,1 млн. руб.(после вычета налогов) / 2,0 млн. руб.* 100% = 55%</a:t>
                      </a:r>
                      <a:endParaRPr sz="3000" dirty="0"/>
                    </a:p>
                    <a:p>
                      <a:pPr marL="753904" indent="-565428" algn="l" defTabSz="2487098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ru-RU" sz="3000" b="1" dirty="0"/>
                        <a:t>Окупаемость</a:t>
                      </a:r>
                      <a:r>
                        <a:rPr lang="ru-RU" sz="3000" dirty="0"/>
                        <a:t> - </a:t>
                      </a:r>
                      <a:r>
                        <a:rPr lang="ru-RU" sz="3000" dirty="0">
                          <a:solidFill>
                            <a:schemeClr val="dk1"/>
                          </a:solidFill>
                        </a:rPr>
                        <a:t>1,0 млн. руб./ </a:t>
                      </a:r>
                      <a:r>
                        <a:rPr lang="ru-RU" sz="3000" dirty="0"/>
                        <a:t>1,1 млн. руб. = 0,9 лет (11 месяцев)</a:t>
                      </a:r>
                      <a:endParaRPr sz="3000" dirty="0"/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 lIns="150780" tIns="75437" rIns="150780" bIns="75437"/>
                    <a:lstStyle/>
                    <a:p>
                      <a:pPr defTabSz="2487098">
                        <a:buNone/>
                      </a:pPr>
                      <a:endParaRPr sz="2968"/>
                    </a:p>
                  </a:txBody>
                  <a:tcPr marL="150780" marR="150780" marT="75437" marB="75437"/>
                </a:tc>
              </a:tr>
              <a:tr h="1884445">
                <a:tc gridSpan="2">
                  <a:txBody>
                    <a:bodyPr lIns="150756" tIns="150851" rIns="150756" bIns="150851"/>
                    <a:lstStyle/>
                    <a:p>
                      <a:pPr marL="753904" indent="-565428" algn="l" defTabSz="2487098" rtl="0">
                        <a:lnSpc>
                          <a:spcPct val="90000"/>
                        </a:lnSpc>
                        <a:spcBef>
                          <a:spcPts val="1649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Источники инвестиций - Министерство Здравоохранения РФ, частные инверсторы</a:t>
                      </a:r>
                      <a:endParaRPr sz="3000" dirty="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marL="753904" indent="-565428" algn="l" defTabSz="2487098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Необходимая сумма инвестиций - 1,0 млн рублей</a:t>
                      </a:r>
                      <a:endParaRPr sz="3000" dirty="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marL="753904" indent="-565428" algn="l" defTabSz="2487098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ru-RU" sz="3000" dirty="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Форма сотрудничества с инвесторами - частный </a:t>
                      </a:r>
                      <a:r>
                        <a:rPr lang="ru-RU" sz="3000" dirty="0" err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займ</a:t>
                      </a:r>
                      <a:endParaRPr sz="3000" dirty="0"/>
                    </a:p>
                  </a:txBody>
                  <a:tcPr marL="150756" marR="150756" marT="150851" marB="150851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 lIns="150780" tIns="75437" rIns="150780" bIns="75437"/>
                    <a:lstStyle/>
                    <a:p>
                      <a:pPr defTabSz="2487098">
                        <a:buNone/>
                      </a:pPr>
                      <a:endParaRPr sz="2968"/>
                    </a:p>
                  </a:txBody>
                  <a:tcPr marL="150780" marR="150780" marT="75437" marB="75437"/>
                </a:tc>
              </a:tr>
            </a:tbl>
          </a:graphicData>
        </a:graphic>
      </p:graphicFrame>
      <p:sp>
        <p:nvSpPr>
          <p:cNvPr id="6" name="Google Shape;231;p12"/>
          <p:cNvSpPr txBox="1">
            <a:spLocks noEditPoints="1"/>
          </p:cNvSpPr>
          <p:nvPr/>
        </p:nvSpPr>
        <p:spPr>
          <a:xfrm>
            <a:off x="386161" y="342900"/>
            <a:ext cx="10843313" cy="12167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Calibri" pitchFamily="34" charset="0" panose="020F0502020204030204"/>
              <a:buNone/>
            </a:pPr>
            <a:r>
              <a:rPr lang="ru-RU" sz="4000" b="1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Финансовая модель на 1 год. 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Calibri" pitchFamily="34" charset="0" panose="020F0502020204030204"/>
              <a:buNone/>
            </a:pPr>
            <a:r>
              <a:rPr lang="ru-RU" sz="4000" b="1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Расходы на проект и его окупаемость.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574290" y="617566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/>
          <p:cNvSpPr>
            <a:spLocks noGrp="1" noEditPoints="1"/>
          </p:cNvSpPr>
          <p:nvPr>
            <p:ph type="body" sz="quarter" idx="13"/>
          </p:nvPr>
        </p:nvSpPr>
        <p:spPr>
          <a:xfrm>
            <a:off x="360417" y="2229695"/>
            <a:ext cx="19570035" cy="7557350"/>
          </a:xfrm>
        </p:spPr>
        <p:txBody>
          <a:bodyPr/>
          <a:lstStyle/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sz="3200" dirty="0"/>
              <a:t>Разработка версий ПО для мобильных телефонов и компьютеров с разной операционной системой;</a:t>
            </a:r>
          </a:p>
          <a:p>
            <a:pPr algn="just"/>
            <a:endParaRPr lang="ru-RU" sz="3200" dirty="0"/>
          </a:p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sz="3200" dirty="0"/>
              <a:t>Разработка усовершенствованных версий ПО  (возможность выведения информации на печать);</a:t>
            </a:r>
          </a:p>
          <a:p>
            <a:pPr algn="just"/>
            <a:endParaRPr lang="ru-RU" sz="3200" dirty="0"/>
          </a:p>
          <a:p>
            <a:pPr marL="473075" indent="-457200" algn="just">
              <a:buFont typeface="Wingdings" pitchFamily="2" charset="2" panose="05000000000000000000"/>
              <a:buChar char="v"/>
            </a:pPr>
            <a:r>
              <a:rPr lang="ru-RU" sz="3200" dirty="0"/>
              <a:t>Разработка расширенных версий ПО для пациентов с сочетанными заболеваниями печени (МАЖБП и алкогольной болезнью печени, болезнями накопления, аутоиммунными заболеваниями печени и др.) и </a:t>
            </a:r>
            <a:r>
              <a:rPr lang="ru-RU" sz="3200" dirty="0" err="1"/>
              <a:t>мультиморбидными</a:t>
            </a:r>
            <a:r>
              <a:rPr lang="ru-RU" sz="3200" dirty="0"/>
              <a:t> состояниями.</a:t>
            </a:r>
          </a:p>
        </p:txBody>
      </p:sp>
      <p:sp>
        <p:nvSpPr>
          <p:cNvPr id="9" name="Текст 8"/>
          <p:cNvSpPr>
            <a:spLocks noGrp="1" noEditPoints="1"/>
          </p:cNvSpPr>
          <p:nvPr>
            <p:ph type="body" sz="quarter" idx="16"/>
          </p:nvPr>
        </p:nvSpPr>
        <p:spPr>
          <a:xfrm>
            <a:off x="5006324" y="7652463"/>
            <a:ext cx="10278219" cy="278878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ru-RU" sz="3200" b="1" dirty="0"/>
              <a:t>Для реализации проекта нам необходимо:</a:t>
            </a:r>
          </a:p>
          <a:p>
            <a:r>
              <a:rPr lang="ru-RU" sz="3200" dirty="0"/>
              <a:t>- финансирование</a:t>
            </a:r>
          </a:p>
          <a:p>
            <a:r>
              <a:rPr lang="ru-RU" sz="3200" dirty="0"/>
              <a:t>- дальнейшее ведение регистра пациентов с НАЖБП</a:t>
            </a:r>
          </a:p>
          <a:p>
            <a:r>
              <a:rPr lang="ru-RU" sz="3200" dirty="0"/>
              <a:t>- техническая поддержка.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906463" y="2278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/>
          <p:cNvSpPr txBox="1"/>
          <p:nvPr/>
        </p:nvSpPr>
        <p:spPr>
          <a:xfrm>
            <a:off x="2904677" y="5657850"/>
            <a:ext cx="12014287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</a:pPr>
            <a:r>
              <a:rPr lang="en-US" sz="2800" dirty="0">
                <a:hlinkClick r:id="rId1"/>
              </a:rPr>
              <a:t>www.szgmu.ru</a:t>
            </a:r>
            <a:r>
              <a:rPr lang="en-US" sz="2800" dirty="0"/>
              <a:t> 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</a:pPr>
            <a:r>
              <a:rPr lang="en-US" sz="2800" dirty="0"/>
              <a:t>+7(921</a:t>
            </a:r>
            <a:r>
              <a:rPr lang="ru-RU" sz="2800" dirty="0"/>
              <a:t>)</a:t>
            </a:r>
            <a:r>
              <a:rPr lang="en-US" sz="2800" dirty="0"/>
              <a:t>335</a:t>
            </a:r>
            <a:r>
              <a:rPr lang="ru-RU" sz="2800" dirty="0"/>
              <a:t>-</a:t>
            </a:r>
            <a:r>
              <a:rPr lang="en-US" sz="2800" dirty="0"/>
              <a:t>50</a:t>
            </a:r>
            <a:r>
              <a:rPr lang="ru-RU" sz="2800" dirty="0"/>
              <a:t>-</a:t>
            </a:r>
            <a:r>
              <a:rPr lang="en-US" sz="2800" dirty="0"/>
              <a:t>22</a:t>
            </a:r>
            <a:endParaRPr lang="ru-RU" sz="2800" dirty="0"/>
          </a:p>
          <a:p>
            <a:pPr>
              <a:lnSpc>
                <a:spcPts val="4360"/>
              </a:lnSpc>
            </a:pPr>
            <a:r>
              <a:rPr lang="en-US" sz="2800" dirty="0">
                <a:hlinkClick r:id="rId2"/>
              </a:rPr>
              <a:t>annkirillovaa@gmail.com</a:t>
            </a:r>
            <a:r>
              <a:rPr lang="en-US" sz="2800" dirty="0"/>
              <a:t>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4331" y="8055019"/>
            <a:ext cx="2923310" cy="2923310"/>
          </a:xfrm>
          <a:prstGeom prst="rect">
            <a:avLst/>
          </a:prstGeom>
          <a:noFill/>
        </p:spPr>
      </p:pic>
      <p:sp>
        <p:nvSpPr>
          <p:cNvPr id="6" name="Текст 2"/>
          <p:cNvSpPr txBox="1"/>
          <p:nvPr/>
        </p:nvSpPr>
        <p:spPr>
          <a:xfrm>
            <a:off x="906463" y="5657850"/>
            <a:ext cx="39964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</a:pPr>
            <a:r>
              <a:rPr lang="ru-RU" sz="2800" dirty="0"/>
              <a:t>Сайт:</a:t>
            </a:r>
          </a:p>
          <a:p>
            <a:pPr>
              <a:lnSpc>
                <a:spcPts val="4360"/>
              </a:lnSpc>
            </a:pPr>
            <a:r>
              <a:rPr lang="ru-RU" sz="2800" dirty="0"/>
              <a:t>Телефон:</a:t>
            </a:r>
          </a:p>
          <a:p>
            <a:pPr>
              <a:lnSpc>
                <a:spcPts val="4360"/>
              </a:lnSpc>
            </a:pPr>
            <a:r>
              <a:rPr lang="ru-RU" sz="2800" dirty="0"/>
              <a:t>Е-</a:t>
            </a:r>
            <a:r>
              <a:rPr lang="en-US" sz="2800" dirty="0"/>
              <a:t>mail</a:t>
            </a:r>
            <a:r>
              <a:rPr lang="ru-RU" sz="2800" dirty="0"/>
              <a:t>:</a:t>
            </a:r>
          </a:p>
        </p:txBody>
      </p:sp>
      <p:pic>
        <p:nvPicPr>
          <p:cNvPr id="1027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00623" y="1758880"/>
            <a:ext cx="8625961" cy="7551911"/>
          </a:xfrm>
          <a:prstGeom prst="rect">
            <a:avLst/>
          </a:prstGeom>
        </p:spPr>
      </p:pic>
      <p:sp>
        <p:nvSpPr>
          <p:cNvPr id="1028" name="Текст. поле 1027"/>
          <p:cNvSpPr txBox="1"/>
          <p:nvPr/>
        </p:nvSpPr>
        <p:spPr>
          <a:xfrm>
            <a:off x="9500622" y="8055019"/>
            <a:ext cx="8625961" cy="228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Пациент-ориентированный подход</a:t>
            </a:r>
          </a:p>
          <a:p>
            <a:pPr algn="ctr"/>
            <a:r>
              <a:rPr lang="ru-RU" sz="2400" b="1" dirty="0"/>
              <a:t>при использовании ПО "ПЕРСОНАЖ"позволит повысить эффективность лечебных мероприятий, улучшить качество жизни пациентов с метаболическим синдромом и ЖБП,</a:t>
            </a:r>
          </a:p>
          <a:p>
            <a:pPr algn="ctr"/>
            <a:r>
              <a:rPr lang="ru-RU" sz="2400" b="1" dirty="0"/>
              <a:t>при этом снизив нагрузку на врача.</a:t>
            </a:r>
            <a:endParaRPr lang="en-US"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Изображение выглядит как человек, Человеческое лицо, одежда, портрет&#10;&#10;Автоматически созданное описание"/>
          <p:cNvPicPr>
            <a:picLocks noChangeAspect="1"/>
          </p:cNvPicPr>
          <p:nvPr/>
        </p:nvPicPr>
        <p:blipFill>
          <a:blip r:embed="rId1"/>
          <a:srcRect t="4822" r="12424"/>
          <a:stretch/>
        </p:blipFill>
        <p:spPr>
          <a:xfrm>
            <a:off x="7152981" y="1819972"/>
            <a:ext cx="2359127" cy="34162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 проекта "ПЕРСОНАЖ"</a:t>
            </a:r>
            <a:endParaRPr lang="ru-RU" dirty="0"/>
          </a:p>
        </p:txBody>
      </p:sp>
      <p:sp>
        <p:nvSpPr>
          <p:cNvPr id="22" name="Текст 21"/>
          <p:cNvSpPr>
            <a:spLocks noGrp="1" noEditPoints="1"/>
          </p:cNvSpPr>
          <p:nvPr>
            <p:ph type="body" sz="quarter" idx="13"/>
          </p:nvPr>
        </p:nvSpPr>
        <p:spPr>
          <a:xfrm>
            <a:off x="9782950" y="7786116"/>
            <a:ext cx="3433277" cy="2103120"/>
          </a:xfrm>
        </p:spPr>
        <p:txBody>
          <a:bodyPr/>
          <a:lstStyle/>
          <a:p>
            <a:r>
              <a:rPr lang="ru-RU" sz="2000" dirty="0"/>
              <a:t>студентка 3 курса лечебного факультета </a:t>
            </a:r>
            <a:r>
              <a:rPr lang="ru-RU" sz="2000" b="0" i="0" dirty="0">
                <a:effectLst/>
              </a:rPr>
              <a:t>ФГБОУ ВО СЗГМУ им. </a:t>
            </a:r>
            <a:r>
              <a:rPr lang="ru-RU" sz="2000" b="0" i="0" dirty="0" err="1">
                <a:effectLst/>
              </a:rPr>
              <a:t>И.И.Мечникова</a:t>
            </a:r>
            <a:r>
              <a:rPr lang="ru-RU" sz="2000" b="0" i="0" dirty="0">
                <a:effectLst/>
              </a:rPr>
              <a:t> Минздрава России</a:t>
            </a:r>
            <a:r>
              <a:rPr lang="ru-RU" sz="2400" b="0" i="0" dirty="0">
                <a:effectLst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Производитель</a:t>
            </a:r>
          </a:p>
        </p:txBody>
      </p:sp>
      <p:pic>
        <p:nvPicPr>
          <p:cNvPr id="11" name="Рисунок 10" descr="Изображение выглядит как человек, на открытом воздухе, Человеческое лицо, одежда&#10;&#10;Автоматически созданное описание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33" t="22" r="-1" b="-70"/>
          <a:stretch/>
        </p:blipFill>
        <p:spPr>
          <a:xfrm>
            <a:off x="7152981" y="6390112"/>
            <a:ext cx="2359127" cy="3427418"/>
          </a:xfrm>
          <a:prstGeom prst="rect">
            <a:avLst/>
          </a:prstGeom>
        </p:spPr>
      </p:pic>
      <p:sp>
        <p:nvSpPr>
          <p:cNvPr id="24" name="Текст 23"/>
          <p:cNvSpPr>
            <a:spLocks noGrp="1" noEditPoints="1"/>
          </p:cNvSpPr>
          <p:nvPr>
            <p:ph type="body" sz="quarter" idx="18"/>
          </p:nvPr>
        </p:nvSpPr>
        <p:spPr>
          <a:xfrm>
            <a:off x="9781704" y="6390112"/>
            <a:ext cx="3266131" cy="438912"/>
          </a:xfrm>
        </p:spPr>
        <p:txBody>
          <a:bodyPr/>
          <a:lstStyle/>
          <a:p>
            <a:r>
              <a:rPr lang="ru-RU" dirty="0"/>
              <a:t>Метельская Александрина Николаевна</a:t>
            </a:r>
          </a:p>
        </p:txBody>
      </p:sp>
      <p:sp>
        <p:nvSpPr>
          <p:cNvPr id="25" name="Текст 24"/>
          <p:cNvSpPr>
            <a:spLocks noGrp="1" noEditPoints="1"/>
          </p:cNvSpPr>
          <p:nvPr>
            <p:ph type="body" sz="quarter" idx="19"/>
          </p:nvPr>
        </p:nvSpPr>
        <p:spPr>
          <a:xfrm>
            <a:off x="3458730" y="2769211"/>
            <a:ext cx="3519522" cy="2820225"/>
          </a:xfrm>
        </p:spPr>
        <p:txBody>
          <a:bodyPr/>
          <a:lstStyle/>
          <a:p>
            <a:r>
              <a:rPr lang="ru-RU" sz="2000" dirty="0"/>
              <a:t>о</a:t>
            </a:r>
            <a:r>
              <a:rPr lang="ru-RU" sz="2000" b="0" i="0" dirty="0">
                <a:effectLst/>
              </a:rPr>
              <a:t>рдинатор 1 года по специальности «Терапия» ФГБОУ ВО СЗГМУ им. </a:t>
            </a:r>
            <a:r>
              <a:rPr lang="ru-RU" sz="2000" b="0" i="0" dirty="0" err="1">
                <a:effectLst/>
              </a:rPr>
              <a:t>И.И.Мечникова</a:t>
            </a:r>
            <a:r>
              <a:rPr lang="ru-RU" sz="2000" b="0" i="0" dirty="0">
                <a:effectLst/>
              </a:rPr>
              <a:t> Минздрава России </a:t>
            </a:r>
            <a:br>
              <a:rPr lang="ru-RU" sz="2000" b="0" i="0" dirty="0">
                <a:effectLst/>
              </a:rPr>
            </a:br>
            <a:r>
              <a:rPr lang="ru-RU" sz="2000" b="0" i="0" dirty="0">
                <a:effectLst/>
              </a:rPr>
              <a:t>Врач-терапевт ГБУЗ ЛО «Токсовская КМБ»</a:t>
            </a:r>
            <a:r>
              <a:rPr lang="ru-RU" sz="2400" b="0" i="0" dirty="0">
                <a:effectLst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Администратор, экономист</a:t>
            </a:r>
          </a:p>
        </p:txBody>
      </p:sp>
      <p:pic>
        <p:nvPicPr>
          <p:cNvPr id="13" name="Рисунок 12" descr="Изображение выглядит как человек, стена, одежда, пальто&#10;&#10;Автоматически созданное описание"/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44545" t="8017" r="12108" b="50000"/>
          <a:stretch/>
        </p:blipFill>
        <p:spPr>
          <a:xfrm>
            <a:off x="835319" y="1879519"/>
            <a:ext cx="2359127" cy="3427417"/>
          </a:xfrm>
          <a:prstGeom prst="rect">
            <a:avLst/>
          </a:prstGeom>
        </p:spPr>
      </p:pic>
      <p:sp>
        <p:nvSpPr>
          <p:cNvPr id="27" name="Текст 26"/>
          <p:cNvSpPr>
            <a:spLocks noGrp="1" noEditPoints="1"/>
          </p:cNvSpPr>
          <p:nvPr>
            <p:ph type="body" sz="quarter" idx="21"/>
          </p:nvPr>
        </p:nvSpPr>
        <p:spPr>
          <a:xfrm>
            <a:off x="3458730" y="1879519"/>
            <a:ext cx="4134612" cy="677090"/>
          </a:xfrm>
        </p:spPr>
        <p:txBody>
          <a:bodyPr/>
          <a:lstStyle/>
          <a:p>
            <a:r>
              <a:rPr lang="ru-RU" dirty="0"/>
              <a:t>Романюк Даниил Константинович</a:t>
            </a:r>
          </a:p>
        </p:txBody>
      </p:sp>
      <p:sp>
        <p:nvSpPr>
          <p:cNvPr id="28" name="Текст 27"/>
          <p:cNvSpPr>
            <a:spLocks noGrp="1" noEditPoints="1"/>
          </p:cNvSpPr>
          <p:nvPr>
            <p:ph type="body" sz="quarter" idx="22"/>
          </p:nvPr>
        </p:nvSpPr>
        <p:spPr>
          <a:xfrm>
            <a:off x="15926718" y="2679823"/>
            <a:ext cx="3531732" cy="2103120"/>
          </a:xfrm>
        </p:spPr>
        <p:txBody>
          <a:bodyPr/>
          <a:lstStyle/>
          <a:p>
            <a:r>
              <a:rPr lang="ru-RU" sz="2000" dirty="0"/>
              <a:t>студент 3 курса лечебного факультета </a:t>
            </a:r>
            <a:r>
              <a:rPr lang="ru-RU" sz="2000" b="0" i="0" dirty="0">
                <a:effectLst/>
              </a:rPr>
              <a:t>ФГБОУ ВО СЗГМУ им. </a:t>
            </a:r>
            <a:r>
              <a:rPr lang="ru-RU" sz="2000" b="0" i="0" dirty="0" err="1">
                <a:effectLst/>
              </a:rPr>
              <a:t>И.И.Мечникова</a:t>
            </a:r>
            <a:r>
              <a:rPr lang="ru-RU" sz="2000" b="0" i="0" dirty="0">
                <a:effectLst/>
              </a:rPr>
              <a:t> Минздрава России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Производитель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Изображение выглядит как одежда, строительство, человек, Человеческое лицо&#10;&#10;Автоматически созданное описание"/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42651" t="32182" r="23821" b="36769"/>
          <a:stretch/>
        </p:blipFill>
        <p:spPr>
          <a:xfrm>
            <a:off x="13297995" y="1819972"/>
            <a:ext cx="2359127" cy="3416255"/>
          </a:xfrm>
          <a:prstGeom prst="rect">
            <a:avLst/>
          </a:prstGeom>
        </p:spPr>
      </p:pic>
      <p:sp>
        <p:nvSpPr>
          <p:cNvPr id="30" name="Текст 29"/>
          <p:cNvSpPr>
            <a:spLocks noGrp="1" noEditPoints="1"/>
          </p:cNvSpPr>
          <p:nvPr>
            <p:ph type="body" sz="quarter" idx="24"/>
          </p:nvPr>
        </p:nvSpPr>
        <p:spPr>
          <a:xfrm>
            <a:off x="15926718" y="1857803"/>
            <a:ext cx="4134612" cy="438912"/>
          </a:xfrm>
        </p:spPr>
        <p:txBody>
          <a:bodyPr/>
          <a:lstStyle/>
          <a:p>
            <a:r>
              <a:rPr lang="ru-RU" dirty="0" err="1"/>
              <a:t>Калышенко</a:t>
            </a:r>
            <a:r>
              <a:rPr lang="ru-RU" dirty="0"/>
              <a:t> Тихон Анатольевич</a:t>
            </a:r>
          </a:p>
        </p:txBody>
      </p:sp>
      <p:sp>
        <p:nvSpPr>
          <p:cNvPr id="31" name="Текст 30"/>
          <p:cNvSpPr>
            <a:spLocks noGrp="1" noEditPoints="1"/>
          </p:cNvSpPr>
          <p:nvPr>
            <p:ph type="body" sz="quarter" idx="25"/>
          </p:nvPr>
        </p:nvSpPr>
        <p:spPr>
          <a:xfrm>
            <a:off x="15950026" y="7306670"/>
            <a:ext cx="4154074" cy="3065817"/>
          </a:xfrm>
        </p:spPr>
        <p:txBody>
          <a:bodyPr/>
          <a:lstStyle/>
          <a:p>
            <a:r>
              <a:rPr lang="ru-RU" sz="2000" dirty="0"/>
              <a:t>доцент кафедры пропедевтики внутренних болезней, гастроэнтерологии и диетологии им. С.М. </a:t>
            </a:r>
            <a:r>
              <a:rPr lang="ru-RU" sz="2000" dirty="0" err="1"/>
              <a:t>Рысса</a:t>
            </a:r>
            <a:r>
              <a:rPr lang="ru-RU" sz="2000" dirty="0"/>
              <a:t> ФГБОУ ВО СЗГМУ им. И.И. Мечникова Минздрава России, врач-терапевт, гастроэнтеролог, диетолог, доцент, к.м.н.</a:t>
            </a:r>
          </a:p>
          <a:p>
            <a:br>
              <a:rPr lang="ru-RU" sz="2000" dirty="0"/>
            </a:br>
            <a:r>
              <a:rPr lang="ru-RU" sz="2000" b="1" dirty="0">
                <a:solidFill>
                  <a:srgbClr val="002060"/>
                </a:solidFill>
              </a:rPr>
              <a:t>Интегратор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2" name="Рисунок 31"/>
          <p:cNvPicPr>
            <a:picLocks noGrp="1" noChangeAspect="1" noEditPoints="1"/>
          </p:cNvPicPr>
          <p:nvPr>
            <p:ph type="pic" sz="quarter" idx="26"/>
          </p:nvPr>
        </p:nvPicPr>
        <p:blipFill>
          <a:blip r:embed="rId5"/>
          <a:srcRect t="9967" b="9967"/>
          <a:stretch/>
        </p:blipFill>
        <p:spPr>
          <a:xfrm>
            <a:off x="13297994" y="6949441"/>
            <a:ext cx="2359127" cy="2425154"/>
          </a:xfrm>
          <a:prstGeom prst="rect">
            <a:avLst/>
          </a:prstGeom>
        </p:spPr>
      </p:pic>
      <p:sp>
        <p:nvSpPr>
          <p:cNvPr id="33" name="Текст 32"/>
          <p:cNvSpPr>
            <a:spLocks noGrp="1" noEditPoints="1"/>
          </p:cNvSpPr>
          <p:nvPr>
            <p:ph type="body" sz="quarter" idx="27"/>
          </p:nvPr>
        </p:nvSpPr>
        <p:spPr>
          <a:xfrm>
            <a:off x="15950026" y="6390112"/>
            <a:ext cx="4134612" cy="438912"/>
          </a:xfrm>
        </p:spPr>
        <p:txBody>
          <a:bodyPr/>
          <a:lstStyle/>
          <a:p>
            <a:r>
              <a:rPr lang="ru-RU" dirty="0"/>
              <a:t>Журавлева Мария Сергеевна</a:t>
            </a:r>
          </a:p>
        </p:txBody>
      </p:sp>
      <p:sp>
        <p:nvSpPr>
          <p:cNvPr id="16" name="Текст 27"/>
          <p:cNvSpPr txBox="1">
            <a:spLocks noEditPoints="1"/>
          </p:cNvSpPr>
          <p:nvPr/>
        </p:nvSpPr>
        <p:spPr>
          <a:xfrm>
            <a:off x="9781704" y="2787525"/>
            <a:ext cx="3246695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студент 3 курса лечебного факультета </a:t>
            </a:r>
            <a:r>
              <a:rPr lang="ru-RU" sz="2000" b="0" i="0" dirty="0">
                <a:effectLst/>
              </a:rPr>
              <a:t>ФГБОУ ВО СЗГМУ им. </a:t>
            </a:r>
            <a:r>
              <a:rPr lang="ru-RU" sz="2000" b="0" i="0" dirty="0" err="1">
                <a:effectLst/>
              </a:rPr>
              <a:t>И.И.Мечникова</a:t>
            </a:r>
            <a:r>
              <a:rPr lang="ru-RU" sz="2000" b="0" i="0" dirty="0">
                <a:effectLst/>
              </a:rPr>
              <a:t> Минздрава России</a:t>
            </a:r>
          </a:p>
          <a:p>
            <a:br>
              <a:rPr lang="ru-RU" sz="2400" b="0" i="0" dirty="0">
                <a:effectLst/>
              </a:rPr>
            </a:br>
            <a:r>
              <a:rPr lang="ru-RU" sz="2400" b="1" dirty="0">
                <a:solidFill>
                  <a:srgbClr val="002060"/>
                </a:solidFill>
              </a:rPr>
              <a:t>Производитель</a:t>
            </a:r>
            <a:r>
              <a:rPr lang="ru-RU" sz="2400" b="0" i="0" dirty="0">
                <a:solidFill>
                  <a:srgbClr val="002060"/>
                </a:solidFill>
                <a:effectLst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8" name="Текст 29"/>
          <p:cNvSpPr txBox="1">
            <a:spLocks noEditPoints="1"/>
          </p:cNvSpPr>
          <p:nvPr/>
        </p:nvSpPr>
        <p:spPr>
          <a:xfrm>
            <a:off x="9781704" y="1857803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Касаев Роман </a:t>
            </a:r>
            <a:r>
              <a:rPr lang="ru-RU" dirty="0" err="1"/>
              <a:t>Рамазиевич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21" y="6390112"/>
            <a:ext cx="2331838" cy="3499124"/>
          </a:xfrm>
          <a:prstGeom prst="rect">
            <a:avLst/>
          </a:prstGeom>
        </p:spPr>
      </p:pic>
      <p:sp>
        <p:nvSpPr>
          <p:cNvPr id="8" name="Текст 26"/>
          <p:cNvSpPr txBox="1">
            <a:spLocks noEditPoints="1"/>
          </p:cNvSpPr>
          <p:nvPr/>
        </p:nvSpPr>
        <p:spPr>
          <a:xfrm>
            <a:off x="3458730" y="6390112"/>
            <a:ext cx="4134612" cy="67709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Кириллова Анна</a:t>
            </a:r>
            <a:br>
              <a:rPr lang="ru-RU" dirty="0"/>
            </a:br>
            <a:r>
              <a:rPr lang="ru-RU" dirty="0"/>
              <a:t>Александровна</a:t>
            </a:r>
          </a:p>
        </p:txBody>
      </p:sp>
      <p:sp>
        <p:nvSpPr>
          <p:cNvPr id="9" name="Текст 24"/>
          <p:cNvSpPr txBox="1">
            <a:spLocks noEditPoints="1"/>
          </p:cNvSpPr>
          <p:nvPr/>
        </p:nvSpPr>
        <p:spPr>
          <a:xfrm>
            <a:off x="3458730" y="7261818"/>
            <a:ext cx="3519522" cy="2627418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ординатор 1 года по специальности «Терапия» ФГБОУ ВО СЗГМУ им. </a:t>
            </a:r>
            <a:r>
              <a:rPr lang="ru-RU" sz="2000" dirty="0" err="1"/>
              <a:t>И.И.Мечникова</a:t>
            </a:r>
            <a:r>
              <a:rPr lang="ru-RU" sz="2000" dirty="0"/>
              <a:t> Минздрава России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Лидер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74734" y="509477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74734" y="1426464"/>
          <a:ext cx="18754631" cy="9379759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3059066"/>
                <a:gridCol w="3886200"/>
                <a:gridCol w="3383280"/>
                <a:gridCol w="4191000"/>
                <a:gridCol w="4235085"/>
              </a:tblGrid>
              <a:tr h="3328416">
                <a:tc rowSpan="3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Ключевые партнёры:</a:t>
                      </a:r>
                    </a:p>
                    <a:p>
                      <a:r>
                        <a:rPr lang="ru-RU" sz="2400" b="0" dirty="0"/>
                        <a:t>Министерство здравоохранения</a:t>
                      </a:r>
                    </a:p>
                    <a:p>
                      <a:endParaRPr lang="ru-RU" sz="2400" b="0" dirty="0"/>
                    </a:p>
                    <a:p>
                      <a:endParaRPr lang="ru-RU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Ключевые виды деятельности: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Разработка приложения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Обслуживание и распространение приложения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Обучения медработников его использованию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Потоки поступления доходов: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Продажа ПО,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Продажа обновленных версий ПО.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Взаимоотношение с клиентами: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Служба поддержки (по телефону, почте и через социальные сети/мессенджеры)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Обучающие курсы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Потребительский сегмент: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Амбулаторные и стационарные медицинские учреждения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Медицинские учебные заведения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Профессиональные медицинские сообщества</a:t>
                      </a:r>
                      <a:endParaRPr lang="ru-RU" sz="2400" b="1" dirty="0"/>
                    </a:p>
                  </a:txBody>
                  <a:tcPr/>
                </a:tc>
              </a:tr>
              <a:tr h="624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endParaRPr lang="ru-RU" sz="24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Каналы сбыта: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Корпоративные продажи (</a:t>
                      </a:r>
                      <a:r>
                        <a:rPr lang="en-US" sz="2400" b="0" dirty="0"/>
                        <a:t>B2B)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Прямые продажи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Телемаркетинг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Реклама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115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Ключевые ресурсы: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Технологии, программное обеспечение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Медицинские данные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endParaRPr lang="ru-RU" sz="24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ru-RU" sz="2400" b="1" dirty="0"/>
                        <a:t>Каналы сбыта: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Корпоративные продажи (</a:t>
                      </a:r>
                      <a:r>
                        <a:rPr lang="en-US" sz="2400" b="0" dirty="0"/>
                        <a:t>B2B)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Прямые продажи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Телемаркетинг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Реклама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endParaRPr lang="ru-RU" sz="24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40503">
                <a:tc gridSpan="3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Ценностные предложения: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Уникальное приложение для ведения пациентов с </a:t>
                      </a:r>
                      <a:r>
                        <a:rPr lang="ru-RU" sz="2400" b="0" dirty="0" err="1"/>
                        <a:t>коморбидными</a:t>
                      </a:r>
                      <a:r>
                        <a:rPr lang="ru-RU" sz="2400" b="0" dirty="0"/>
                        <a:t> патологиями (позволит рассматривать каждый уникальный случай в ситуации имеющейся нехватки времени на пациентов)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Помощь в назначении подходящего лечения (в том числе и немедикаментозного)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Работа с проблемой полипрагмазии, расчёт возможных лекарственных взаимодействий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Структура издержек: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Разработка и поддержка приложения</a:t>
                      </a:r>
                    </a:p>
                    <a:p>
                      <a:pPr marL="342900" indent="-342900">
                        <a:buFont typeface="Arial" pitchFamily="34" charset="0" panose="020B0604020202020204"/>
                        <a:buChar char="•"/>
                      </a:pPr>
                      <a:r>
                        <a:rPr lang="ru-RU" sz="2400" b="0" dirty="0"/>
                        <a:t>Распространение и продвижение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текста 1"/>
          <p:cNvSpPr>
            <a:spLocks noGrp="1" noEditPoints="1"/>
          </p:cNvSpPr>
          <p:nvPr>
            <p:ph type="body" sz="quarter" idx="12"/>
          </p:nvPr>
        </p:nvSpPr>
        <p:spPr>
          <a:xfrm>
            <a:off x="2176536" y="1529210"/>
            <a:ext cx="9741217" cy="1135824"/>
          </a:xfrm>
        </p:spPr>
        <p:txBody>
          <a:bodyPr/>
          <a:lstStyle/>
          <a:p>
            <a:r>
              <a:rPr lang="ru-RU" b="1" dirty="0"/>
              <a:t>Справочно-информационная система </a:t>
            </a:r>
            <a:r>
              <a:rPr lang="en-US" b="1" dirty="0" err="1"/>
              <a:t>MedBaseGeotar</a:t>
            </a:r>
            <a:endParaRPr b="1" dirty="0"/>
          </a:p>
        </p:txBody>
      </p:sp>
      <p:sp>
        <p:nvSpPr>
          <p:cNvPr id="3" name="Название 2"/>
          <p:cNvSpPr>
            <a:spLocks noGrp="1" noEditPoints="1"/>
          </p:cNvSpPr>
          <p:nvPr>
            <p:ph type="title"/>
          </p:nvPr>
        </p:nvSpPr>
        <p:spPr>
          <a:xfrm>
            <a:off x="310833" y="397706"/>
            <a:ext cx="9741217" cy="911089"/>
          </a:xfrm>
        </p:spPr>
        <p:txBody>
          <a:bodyPr/>
          <a:lstStyle/>
          <a:p>
            <a:r>
              <a:rPr lang="ru-RU" b="1" dirty="0"/>
              <a:t>Анализ конкурентов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t="4203" r="4060" b="5221"/>
          <a:stretch/>
        </p:blipFill>
        <p:spPr>
          <a:xfrm>
            <a:off x="2176536" y="2295242"/>
            <a:ext cx="15751028" cy="86227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 noEditPoints="1"/>
          </p:cNvSpPr>
          <p:nvPr>
            <p:ph type="body" sz="quarter" idx="12"/>
          </p:nvPr>
        </p:nvSpPr>
        <p:spPr>
          <a:xfrm>
            <a:off x="894588" y="1711958"/>
            <a:ext cx="9741217" cy="1135824"/>
          </a:xfrm>
        </p:spPr>
        <p:txBody>
          <a:bodyPr/>
          <a:lstStyle/>
          <a:p>
            <a:r>
              <a:rPr lang="ru-RU" b="1" dirty="0"/>
              <a:t>Справочник врача</a:t>
            </a:r>
          </a:p>
        </p:txBody>
      </p:sp>
      <p:sp>
        <p:nvSpPr>
          <p:cNvPr id="3" name="Заголовок 2"/>
          <p:cNvSpPr>
            <a:spLocks noGrp="1" noEditPoints="1"/>
          </p:cNvSpPr>
          <p:nvPr>
            <p:ph type="title"/>
          </p:nvPr>
        </p:nvSpPr>
        <p:spPr>
          <a:xfrm>
            <a:off x="513588" y="349892"/>
            <a:ext cx="9741217" cy="911089"/>
          </a:xfrm>
        </p:spPr>
        <p:txBody>
          <a:bodyPr/>
          <a:lstStyle/>
          <a:p>
            <a:r>
              <a:rPr lang="ru-RU" b="1" dirty="0"/>
              <a:t>Анализ конкурентов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rcRect t="45458"/>
          <a:stretch/>
        </p:blipFill>
        <p:spPr>
          <a:xfrm>
            <a:off x="10853420" y="1711958"/>
            <a:ext cx="8508492" cy="8342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"/>
          <a:srcRect b="54201"/>
          <a:stretch/>
        </p:blipFill>
        <p:spPr>
          <a:xfrm>
            <a:off x="894588" y="3049118"/>
            <a:ext cx="8508492" cy="70056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0591295" y="2025416"/>
            <a:ext cx="9074209" cy="7179708"/>
          </a:xfrm>
        </p:spPr>
        <p:txBody>
          <a:bodyPr/>
          <a:lstStyle/>
          <a:p>
            <a:pPr marL="0" indent="0">
              <a:buNone/>
            </a:pPr>
            <a:r>
              <a:rPr b="1">
                <a:solidFill>
                  <a:srgbClr val="0070C0"/>
                </a:solidFill>
              </a:rPr>
              <a:t>— Тебе, кажется, и жить-то лень? — спросил Штольц</a:t>
            </a:r>
            <a:r>
              <a:rPr lang="ru-RU" b="1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b="1">
                <a:solidFill>
                  <a:srgbClr val="0070C0"/>
                </a:solidFill>
              </a:rPr>
              <a:t>— А что, ведь и то правда: лень, Андрей.</a:t>
            </a:r>
            <a:endParaRPr lang="ru-RU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  <a:p>
            <a:pPr marL="0" indent="0" algn="r">
              <a:buNone/>
            </a:pPr>
            <a:r>
              <a:rPr lang="ru-RU" i="1"/>
              <a:t>И.А. Гончаров "Обломов", 1859 г.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1109" y="2025416"/>
            <a:ext cx="9350941" cy="72648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/>
          <p:cNvSpPr>
            <a:spLocks noGrp="1" noEditPoints="1"/>
          </p:cNvSpPr>
          <p:nvPr>
            <p:ph type="body" sz="quarter" idx="12"/>
          </p:nvPr>
        </p:nvSpPr>
        <p:spPr>
          <a:xfrm>
            <a:off x="269032" y="1190872"/>
            <a:ext cx="19493808" cy="1580119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sz="3000" b="1" dirty="0">
                <a:solidFill>
                  <a:srgbClr val="C00000"/>
                </a:solidFill>
              </a:rPr>
              <a:t>Совершенствование диагностических и лечебных мероприятий при метаболическом синдроме - актуальная междисциплинарная проблема современного здравоохранения.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Заголовок 14"/>
          <p:cNvSpPr>
            <a:spLocks noGrp="1" noEditPoints="1"/>
          </p:cNvSpPr>
          <p:nvPr>
            <p:ph type="title"/>
          </p:nvPr>
        </p:nvSpPr>
        <p:spPr>
          <a:xfrm>
            <a:off x="269032" y="279783"/>
            <a:ext cx="9741217" cy="911089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/>
          <p:cNvSpPr>
            <a:spLocks noGrp="1" noEditPoints="1"/>
          </p:cNvSpPr>
          <p:nvPr>
            <p:ph type="body" sz="quarter" idx="13"/>
          </p:nvPr>
        </p:nvSpPr>
        <p:spPr>
          <a:xfrm>
            <a:off x="269032" y="3257193"/>
            <a:ext cx="19493808" cy="7006311"/>
          </a:xfrm>
        </p:spPr>
        <p:txBody>
          <a:bodyPr/>
          <a:lstStyle/>
          <a:p>
            <a:pPr marL="473075" indent="-457200" algn="just">
              <a:buFont typeface="Wingdings" pitchFamily="2" charset="2" panose="05000000000000000000"/>
              <a:buChar char="Ø"/>
            </a:pPr>
            <a:r>
              <a:rPr lang="ru-RU" sz="2400" b="1" dirty="0"/>
              <a:t>В большинстве стран мира отмечается высокая распространённость метаболического синдрома</a:t>
            </a:r>
            <a:r>
              <a:rPr lang="ru-RU" sz="2400" dirty="0"/>
              <a:t> - до 32,4% населения мира.</a:t>
            </a:r>
            <a:endParaRPr lang="en-US" sz="2400" dirty="0"/>
          </a:p>
          <a:p>
            <a:pPr marL="473075" indent="-457200" algn="just">
              <a:buFont typeface="Wingdings" pitchFamily="2" charset="2" panose="05000000000000000000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По данным Росстата, в 2023 г. доля россиян, находящихся на уровне </a:t>
            </a:r>
            <a:r>
              <a:rPr lang="ru-RU" sz="2400" b="1" dirty="0" err="1">
                <a:solidFill>
                  <a:schemeClr val="tx1"/>
                </a:solidFill>
              </a:rPr>
              <a:t>предожирения,</a:t>
            </a:r>
            <a:r>
              <a:rPr lang="ru-RU" sz="2400" b="0" dirty="0">
                <a:solidFill>
                  <a:schemeClr val="tx1"/>
                </a:solidFill>
              </a:rPr>
              <a:t> составила 44%; чаще избыточная масса тела встречалась среди мужчин старше 30 лет (31%); </a:t>
            </a:r>
            <a:r>
              <a:rPr lang="ru-RU" sz="2400" b="1" dirty="0">
                <a:solidFill>
                  <a:schemeClr val="tx1"/>
                </a:solidFill>
              </a:rPr>
              <a:t>ожирение</a:t>
            </a:r>
            <a:r>
              <a:rPr lang="ru-RU" sz="2400" b="0" dirty="0">
                <a:solidFill>
                  <a:schemeClr val="tx1"/>
                </a:solidFill>
              </a:rPr>
              <a:t> выявлено у 17,8% мужчин и 24,5% женщин.</a:t>
            </a:r>
          </a:p>
          <a:p>
            <a:pPr marL="473075" indent="-457200" algn="just">
              <a:buFont typeface="Wingdings" pitchFamily="2" charset="2" panose="05000000000000000000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Ожирение</a:t>
            </a:r>
            <a:r>
              <a:rPr lang="ru-RU" sz="2400" b="0" dirty="0">
                <a:solidFill>
                  <a:schemeClr val="tx1"/>
                </a:solidFill>
              </a:rPr>
              <a:t> - это не просто вопрос эстетики или личного выбора, это серьезная медицинская проблема, которая затрагивает миллионы людей по всему миру. </a:t>
            </a:r>
          </a:p>
          <a:p>
            <a:pPr marL="473075" indent="-457200" algn="just">
              <a:buFont typeface="Wingdings" pitchFamily="2" charset="2" panose="05000000000000000000"/>
              <a:buChar char="Ø"/>
            </a:pPr>
            <a:endParaRPr lang="en-US" sz="2400" b="0" dirty="0">
              <a:solidFill>
                <a:schemeClr val="tx1"/>
              </a:solidFill>
            </a:endParaRPr>
          </a:p>
          <a:p>
            <a:pPr marL="358775" indent="-342900" algn="just">
              <a:buFont typeface="Wingdings" pitchFamily="2" charset="2" panose="05000000000000000000"/>
              <a:buChar char="Ø"/>
            </a:pPr>
            <a:r>
              <a:rPr lang="ru-RU" sz="2400" b="1" i="0" dirty="0">
                <a:solidFill>
                  <a:schemeClr val="tx1"/>
                </a:solidFill>
              </a:rPr>
              <a:t>У пациентов с метаболическим синдромом наблюдаются различные </a:t>
            </a:r>
            <a:r>
              <a:rPr lang="ru-RU" sz="2400" b="1" i="0" dirty="0" err="1">
                <a:solidFill>
                  <a:srgbClr val="C00000"/>
                </a:solidFill>
              </a:rPr>
              <a:t>коморбидные</a:t>
            </a:r>
            <a:r>
              <a:rPr lang="ru-RU" sz="2400" b="1" i="0" dirty="0">
                <a:solidFill>
                  <a:schemeClr val="tx1"/>
                </a:solidFill>
              </a:rPr>
              <a:t> (связанные общим механизмом развития) </a:t>
            </a:r>
            <a:r>
              <a:rPr lang="ru-RU" sz="2400" b="1" i="0" dirty="0">
                <a:solidFill>
                  <a:srgbClr val="C00000"/>
                </a:solidFill>
              </a:rPr>
              <a:t>заболевания: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>
                <a:solidFill>
                  <a:schemeClr val="tx1"/>
                </a:solidFill>
              </a:rPr>
              <a:t>метаболически ассоциированная жировая болезнь печени (МАЖБП);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>
                <a:solidFill>
                  <a:schemeClr val="tx1"/>
                </a:solidFill>
              </a:rPr>
              <a:t>болезни системы кровообращения и заболевания сосудов головного мозга;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/>
              <a:t>сахарный диабет / </a:t>
            </a:r>
            <a:r>
              <a:rPr lang="ru-RU" sz="2400" b="0" i="0" dirty="0" err="1"/>
              <a:t>предиабет</a:t>
            </a:r>
            <a:r>
              <a:rPr lang="ru-RU" sz="2400" b="0" i="0" dirty="0"/>
              <a:t>;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/>
              <a:t>злокачественные новообразования различной локализации;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/>
              <a:t>хроническая болезнь почек;</a:t>
            </a:r>
          </a:p>
          <a:p>
            <a:pPr marL="358775" indent="-342900" algn="just">
              <a:buFont typeface="Arial" pitchFamily="34" charset="0" panose="020B0604020202020204"/>
              <a:buChar char="•"/>
            </a:pPr>
            <a:r>
              <a:rPr lang="ru-RU" sz="2400" b="0" i="0" dirty="0"/>
              <a:t>репродуктивные нарушения, и др.</a:t>
            </a:r>
            <a:endParaRPr lang="ru-RU" sz="2400" b="0" dirty="0">
              <a:solidFill>
                <a:schemeClr val="tx1"/>
              </a:solidFill>
            </a:endParaRPr>
          </a:p>
          <a:p>
            <a:pPr marL="473075" indent="-457200" algn="just">
              <a:buFont typeface="Wingdings" pitchFamily="2" charset="2" panose="05000000000000000000"/>
              <a:buChar char="Ø"/>
            </a:pPr>
            <a:endParaRPr lang="ru-RU" sz="2800" b="0" dirty="0"/>
          </a:p>
          <a:p>
            <a:pPr marL="15875" indent="0" algn="l">
              <a:buFont typeface="Wingdings" pitchFamily="2" charset="2" panose="05000000000000000000"/>
              <a:buNone/>
            </a:pPr>
            <a:endParaRPr lang="ru-RU" sz="2800" b="1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000" dirty="0"/>
          </a:p>
        </p:txBody>
      </p:sp>
      <p:sp>
        <p:nvSpPr>
          <p:cNvPr id="21" name="Текст 20"/>
          <p:cNvSpPr>
            <a:spLocks noGrp="1" noEditPoints="1"/>
          </p:cNvSpPr>
          <p:nvPr>
            <p:ph type="body" sz="quarter" idx="16"/>
          </p:nvPr>
        </p:nvSpPr>
        <p:spPr>
          <a:xfrm>
            <a:off x="10472106" y="3257193"/>
            <a:ext cx="9290734" cy="7093570"/>
          </a:xfrm>
        </p:spPr>
        <p:txBody>
          <a:bodyPr/>
          <a:lstStyle/>
          <a:p>
            <a:pPr algn="just">
              <a:buFont typeface="Wingdings" pitchFamily="2" charset="2" panose="05000000000000000000"/>
              <a:buChar char="v"/>
            </a:pPr>
            <a:endParaRPr lang="ru-RU" sz="2400" b="0" i="0" dirty="0"/>
          </a:p>
          <a:p>
            <a:pPr marL="15875" indent="0" algn="just">
              <a:buFont typeface="Arial" pitchFamily="34" charset="0" panose="020B0604020202020204"/>
              <a:buNone/>
            </a:pPr>
            <a:endParaRPr lang="ru-RU" sz="2400" b="0" i="0" dirty="0"/>
          </a:p>
          <a:p>
            <a:pPr marL="358775" indent="-342900" algn="just">
              <a:buFont typeface="Arial" pitchFamily="34" charset="0" panose="020B0604020202020204"/>
              <a:buChar char="•"/>
            </a:pPr>
            <a:endParaRPr lang="ru-RU" sz="2400" b="0" i="0" dirty="0"/>
          </a:p>
          <a:p>
            <a:pPr marL="358775" indent="-342900" algn="just">
              <a:buFont typeface="Arial" pitchFamily="34" charset="0" panose="020B0604020202020204"/>
              <a:buChar char="•"/>
            </a:pPr>
            <a:endParaRPr lang="ru-RU" sz="2400" b="0" i="0" dirty="0"/>
          </a:p>
          <a:p>
            <a:pPr algn="just">
              <a:buFont typeface="Wingdings" pitchFamily="2" charset="2" panose="05000000000000000000"/>
              <a:buChar char="v"/>
            </a:pPr>
            <a:endParaRPr lang="ru-RU" sz="1600" b="0" dirty="0">
              <a:solidFill>
                <a:schemeClr val="tx1"/>
              </a:solidFill>
            </a:endParaRPr>
          </a:p>
        </p:txBody>
      </p:sp>
      <p:sp>
        <p:nvSpPr>
          <p:cNvPr id="22" name="Текст. поле 21"/>
          <p:cNvSpPr txBox="1"/>
          <p:nvPr/>
        </p:nvSpPr>
        <p:spPr>
          <a:xfrm>
            <a:off x="0" y="10484703"/>
            <a:ext cx="20031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Клинические рекомендации Министерства здравоохранения РФ "НАЖБП у взрослых". - 2022. - 95 с.; Драпкина О.М., Концевая А.В., Калинина А.М. и др.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</a:rPr>
              <a:t>Коморбидность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 пациентов с хроническими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</a:rPr>
              <a:t>неифекционными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 заболеваниями в практике врача-терапевта. Евразийское руководство // Кардиоваскулярная терапия и профилактика. - 2024. - 23(3):3996; Добровольный национальный обзор хода осуществления Повестки дня в области устойчивого развития на период до 2030 г. Аналитического Центра при Правительстве РФ;</a:t>
            </a:r>
          </a:p>
          <a:p>
            <a:pPr algn="l"/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Non-alcoholic fatty liver disease: A patient guide // JHEP. –  2021. – Vol. 3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</a:rPr>
              <a:t>M.Ng.T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. Fleming et al. Global , regional, and national prevalence of overweight and obesity in children and adults during 1980-2013: a systematic analysis for the Global Burden of Disease study 2013 // Lancet. - 2014. - 384 (9945). - P. 766-781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H.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</a:rPr>
              <a:t>Jebeile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 et al. Obesity in children and adolescents: epidemiology, causes, assessment, and management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 //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Lancet Diabetes Endocrinol. - 2022. - 10(5). - P. 351-365.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" name="Изображение 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028985" y="8489417"/>
            <a:ext cx="1448883" cy="1580119"/>
          </a:xfrm>
          <a:prstGeom prst="rect">
            <a:avLst/>
          </a:prstGeom>
        </p:spPr>
      </p:pic>
      <p:pic>
        <p:nvPicPr>
          <p:cNvPr id="28" name="Изображение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50981" y="9158285"/>
            <a:ext cx="1278003" cy="911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 noEditPoints="1"/>
          </p:cNvSpPr>
          <p:nvPr>
            <p:ph type="body" sz="quarter" idx="12"/>
          </p:nvPr>
        </p:nvSpPr>
        <p:spPr>
          <a:xfrm>
            <a:off x="361543" y="1369618"/>
            <a:ext cx="9864437" cy="1663141"/>
          </a:xfrm>
          <a:ln w="19050">
            <a:solidFill>
              <a:srgbClr val="002060"/>
            </a:solidFill>
          </a:ln>
        </p:spPr>
        <p:txBody>
          <a:bodyPr/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Проблемы клиента, которые мы решаем: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10" name="Заголовок 9"/>
          <p:cNvSpPr>
            <a:spLocks noGrp="1" noEditPoints="1"/>
          </p:cNvSpPr>
          <p:nvPr>
            <p:ph type="title"/>
          </p:nvPr>
        </p:nvSpPr>
        <p:spPr>
          <a:xfrm>
            <a:off x="361543" y="205088"/>
            <a:ext cx="9741217" cy="911089"/>
          </a:xfrm>
        </p:spPr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/>
          <p:cNvSpPr>
            <a:spLocks noGrp="1" noEditPoints="1"/>
          </p:cNvSpPr>
          <p:nvPr>
            <p:ph type="body" sz="quarter" idx="13"/>
          </p:nvPr>
        </p:nvSpPr>
        <p:spPr>
          <a:xfrm>
            <a:off x="191603" y="3363510"/>
            <a:ext cx="10136436" cy="7469082"/>
          </a:xfrm>
        </p:spPr>
        <p:txBody>
          <a:bodyPr/>
          <a:lstStyle/>
          <a:p>
            <a:pPr marL="358775" indent="-342900" algn="just">
              <a:buFont typeface="Wingdings" pitchFamily="2" charset="2" panose="05000000000000000000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Проблема дефицита времени:</a:t>
            </a:r>
            <a:r>
              <a:rPr lang="ru-RU" sz="2400" dirty="0"/>
              <a:t> </a:t>
            </a:r>
            <a:r>
              <a:rPr lang="ru-RU" sz="2400" i="1" dirty="0"/>
              <a:t>норма времени на одно посещение пациентом врача-терапевта в связи с заболеванием, необходимая для выполнения в амбулаторных условиях трудовых действий по оказанию медицинской помощи (в т.ч. затраты времени на оформление медицинской документации составляет </a:t>
            </a:r>
            <a:r>
              <a:rPr lang="ru-RU" sz="2400" b="1" i="1" dirty="0"/>
              <a:t>15 минут</a:t>
            </a:r>
            <a:r>
              <a:rPr lang="ru-RU" sz="2400" i="1" dirty="0"/>
              <a:t>*. Часть визитов к врачу является необоснованной и увеличивает временные и трудовые затраты врача.</a:t>
            </a:r>
          </a:p>
          <a:p>
            <a:pPr marL="358775" indent="-342900" algn="just">
              <a:buFont typeface="Wingdings" pitchFamily="2" charset="2" panose="05000000000000000000"/>
              <a:buChar char="v"/>
            </a:pPr>
            <a:endParaRPr lang="ru-RU" sz="2400" dirty="0"/>
          </a:p>
          <a:p>
            <a:pPr marL="358775" indent="-342900" algn="just">
              <a:buFont typeface="Wingdings" pitchFamily="2" charset="2" panose="05000000000000000000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Проблема необходимости научно обоснованного выбора наиболее эффективных у конкретного пациента способов немедикаментозной терапии:</a:t>
            </a:r>
            <a:r>
              <a:rPr lang="ru-RU" sz="2400" dirty="0"/>
              <a:t> варианта диетотерапии, мер по модификации образа жизни, возможностей повышения физической активности.</a:t>
            </a:r>
          </a:p>
          <a:p>
            <a:pPr marL="358775" indent="-342900" algn="just">
              <a:buFont typeface="Wingdings" pitchFamily="2" charset="2" panose="05000000000000000000"/>
              <a:buChar char="v"/>
            </a:pPr>
            <a:endParaRPr lang="ru-RU" sz="2400" dirty="0"/>
          </a:p>
          <a:p>
            <a:pPr marL="358775" indent="-342900" algn="just">
              <a:buFont typeface="Wingdings" pitchFamily="2" charset="2" panose="05000000000000000000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Проблема полипрагмазии (одновременное использование 5 и более лекарственных средств): </a:t>
            </a:r>
            <a:r>
              <a:rPr lang="ru-RU" sz="2400" b="0" dirty="0">
                <a:solidFill>
                  <a:schemeClr val="tx1"/>
                </a:solidFill>
              </a:rPr>
              <a:t>высокий риск нежелательных лекарственных реакций, когнитивных нарушений, несоблюдения пациентом режима приёма препаратов.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5" name="Текст 14"/>
          <p:cNvSpPr>
            <a:spLocks noGrp="1" noEditPoints="1"/>
          </p:cNvSpPr>
          <p:nvPr>
            <p:ph type="body" sz="quarter" idx="16"/>
          </p:nvPr>
        </p:nvSpPr>
        <p:spPr>
          <a:xfrm>
            <a:off x="10544366" y="3363510"/>
            <a:ext cx="8917114" cy="7107283"/>
          </a:xfrm>
        </p:spPr>
        <p:txBody>
          <a:bodyPr/>
          <a:lstStyle/>
          <a:p>
            <a:pPr algn="just"/>
            <a:r>
              <a:rPr lang="ru-RU" sz="2400" b="1" dirty="0"/>
              <a:t>Пациенты получают много различных рекомендаций по изменению образа жизни и питанию, назначений лекарственных препаратов от врачей разных специальностей.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На сегодня не существует удобного для использования  в клинической практике программного обеспечения для выбора алгоритма наблюдения и способов лечения </a:t>
            </a:r>
            <a:r>
              <a:rPr lang="ru-RU" sz="2400" b="1" dirty="0" err="1"/>
              <a:t>коморбидных</a:t>
            </a:r>
            <a:r>
              <a:rPr lang="ru-RU" sz="2400" b="1" dirty="0"/>
              <a:t> состояний при метаболическом синдроме.</a:t>
            </a:r>
          </a:p>
          <a:p>
            <a:pPr algn="just"/>
            <a:endParaRPr lang="ru-RU" sz="2400" b="1" dirty="0"/>
          </a:p>
          <a:p>
            <a:endParaRPr lang="ru-RU" b="1" dirty="0"/>
          </a:p>
        </p:txBody>
      </p:sp>
      <p:sp>
        <p:nvSpPr>
          <p:cNvPr id="16" name="Текст 15"/>
          <p:cNvSpPr>
            <a:spLocks noGrp="1" noEditPoints="1"/>
          </p:cNvSpPr>
          <p:nvPr>
            <p:ph type="body" sz="quarter" idx="17"/>
          </p:nvPr>
        </p:nvSpPr>
        <p:spPr>
          <a:xfrm>
            <a:off x="10544366" y="1369618"/>
            <a:ext cx="8917114" cy="1663142"/>
          </a:xfrm>
          <a:ln w="19050">
            <a:solidFill>
              <a:srgbClr val="002060"/>
            </a:solidFill>
          </a:ln>
        </p:spPr>
        <p:txBody>
          <a:bodyPr/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Почему существующих вариантов решения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не достаточно?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7" name="Текст. поле 16"/>
          <p:cNvSpPr txBox="1"/>
          <p:nvPr/>
        </p:nvSpPr>
        <p:spPr>
          <a:xfrm>
            <a:off x="191604" y="10355538"/>
            <a:ext cx="19720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*ПРИКАЗ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от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2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июня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2015 г. N 290н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ОБ УТВЕРЖДЕНИИ ТИПОВЫХ ОТРАСЛЕВЫХ НОРМ ВРЕМЕНИ НА ВЫПОЛНЕНИЕ РАБОТ, СВЯЗАННЫХ С ПОСЕЩЕНИЕМ ОДНИМ ПАЦИЕНТОМ ВРАЧА-ПЕДИАТРА УЧАСТКОВОГО, ВРАЧА-ТЕРАПЕВТА УЧАСТКОВОГО, ВРАЧА ОБЩЕЙ ПРАКТИКИ (СЕМЕЙНОГО ВРАЧА), ВРАЧА-НЕВРОЛОГА, ВРАЧА-ОТОРИНОЛАРИНГОЛОГА, ВРАЧА-ОФТАЛЬМОЛОГА И ВРАЧА-АКУШЕРА-ГИНЕКОЛОГА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Драпкина О.М., Концевая А.В., Калинина А.М. и др.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Коморбидность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пациентов с хроническими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неифекционными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заболеваниями в практике врача-терапевта. Евразийское руководство // Кардиоваскулярная терапия и профилактика. - 2024. - 23(3):3996</a:t>
            </a:r>
          </a:p>
        </p:txBody>
      </p:sp>
      <p:sp>
        <p:nvSpPr>
          <p:cNvPr id="18" name="Текст. поле 17"/>
          <p:cNvSpPr txBox="1"/>
          <p:nvPr/>
        </p:nvSpPr>
        <p:spPr>
          <a:xfrm>
            <a:off x="10544366" y="7898133"/>
            <a:ext cx="8917114" cy="14570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Таким образом, наш проект решает  медицинские, экономические, социальные и технические проблемы.</a:t>
            </a:r>
            <a:endParaRPr 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58738" y="406165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/>
          <p:cNvSpPr>
            <a:spLocks noGrp="1" noEditPoints="1"/>
          </p:cNvSpPr>
          <p:nvPr>
            <p:ph type="body" sz="quarter" idx="13"/>
          </p:nvPr>
        </p:nvSpPr>
        <p:spPr>
          <a:xfrm>
            <a:off x="258738" y="1911868"/>
            <a:ext cx="19409137" cy="1047338"/>
          </a:xfrm>
        </p:spPr>
        <p:txBody>
          <a:bodyPr/>
          <a:lstStyle/>
          <a:p>
            <a:pPr algn="just"/>
            <a:r>
              <a:rPr lang="ru-RU" sz="3000" b="1" dirty="0">
                <a:solidFill>
                  <a:srgbClr val="002060"/>
                </a:solidFill>
              </a:rPr>
              <a:t>ПО "ПЕРСОНАЖ" позволит быстро принять наиболее правильное врачебное решение по диагностическим и лечебным мероприятиям у конкретного пациента.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endParaRPr lang="ru-RU" sz="2800" b="1" dirty="0"/>
          </a:p>
          <a:p>
            <a:endParaRPr lang="ru-RU" sz="2800" i="1" dirty="0"/>
          </a:p>
          <a:p>
            <a:pPr marL="530225" indent="-514350">
              <a:buFont typeface="+mj-lt"/>
              <a:buAutoNum type="arabicPeriod"/>
            </a:pPr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endParaRPr lang="ru-RU" sz="2800" dirty="0"/>
          </a:p>
          <a:p>
            <a:pPr marL="358775" indent="-342900">
              <a:buFont typeface="Arial" pitchFamily="34" charset="0" panose="020B0604020202020204"/>
              <a:buChar char="•"/>
            </a:pPr>
            <a:r>
              <a:rPr lang="ru-RU" sz="2800" dirty="0"/>
              <a:t> </a:t>
            </a:r>
          </a:p>
        </p:txBody>
      </p:sp>
      <p:sp>
        <p:nvSpPr>
          <p:cNvPr id="5" name="Стрелка: вниз 4"/>
          <p:cNvSpPr/>
          <p:nvPr/>
        </p:nvSpPr>
        <p:spPr>
          <a:xfrm rot="16200000">
            <a:off x="8443184" y="5452106"/>
            <a:ext cx="317328" cy="41148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0810881" y="7184417"/>
            <a:ext cx="8781012" cy="374425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снижение нагрузки на врача,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сокращение продолжительности и количества консультаций,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предотвращение полипрагмазии,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повышение приверженности пациентов к терапии,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повышение эффективности лечения,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повышение качества жизни пациентов,</a:t>
            </a:r>
          </a:p>
          <a:p>
            <a:pPr marL="342900" indent="-342900" algn="just">
              <a:buFont typeface="Wingdings" pitchFamily="2" charset="2" panose="05000000000000000000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снижение экономических затрат на лечение пациентов с метаболическими коморбидными заболеваниями.</a:t>
            </a:r>
          </a:p>
        </p:txBody>
      </p:sp>
      <p:pic>
        <p:nvPicPr>
          <p:cNvPr id="10" name="Изображение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10881" y="4048669"/>
            <a:ext cx="3529843" cy="2691707"/>
          </a:xfrm>
          <a:prstGeom prst="rect">
            <a:avLst/>
          </a:prstGeom>
        </p:spPr>
      </p:pic>
      <p:pic>
        <p:nvPicPr>
          <p:cNvPr id="12" name="Изображение 5"/>
          <p:cNvPicPr>
            <a:picLocks noChangeAspect="1"/>
          </p:cNvPicPr>
          <p:nvPr/>
        </p:nvPicPr>
        <p:blipFill>
          <a:blip r:embed="rId2"/>
          <a:srcRect l="-702" r="702" b="463"/>
          <a:stretch/>
        </p:blipFill>
        <p:spPr>
          <a:xfrm>
            <a:off x="1294937" y="4545473"/>
            <a:ext cx="829135" cy="1875661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rcRect l="8054"/>
          <a:stretch/>
        </p:blipFill>
        <p:spPr>
          <a:xfrm>
            <a:off x="324500" y="4545472"/>
            <a:ext cx="829135" cy="1875662"/>
          </a:xfrm>
          <a:prstGeom prst="rect">
            <a:avLst/>
          </a:prstGeom>
        </p:spPr>
      </p:pic>
      <p:sp>
        <p:nvSpPr>
          <p:cNvPr id="14" name="Текст. поле 13"/>
          <p:cNvSpPr txBox="1"/>
          <p:nvPr/>
        </p:nvSpPr>
        <p:spPr>
          <a:xfrm>
            <a:off x="541285" y="7525520"/>
            <a:ext cx="7716861" cy="36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пациент с метаболическими </a:t>
            </a:r>
            <a:r>
              <a:rPr lang="ru-RU" sz="1800" b="1" dirty="0" err="1">
                <a:solidFill>
                  <a:srgbClr val="C00000"/>
                </a:solidFill>
              </a:rPr>
              <a:t>коморбидными</a:t>
            </a:r>
            <a:r>
              <a:rPr lang="ru-RU" sz="1800" b="1" dirty="0">
                <a:solidFill>
                  <a:srgbClr val="C00000"/>
                </a:solidFill>
              </a:rPr>
              <a:t> заболеваниями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6997435" y="5816513"/>
            <a:ext cx="304748" cy="13679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Текст. поле 15"/>
          <p:cNvSpPr txBox="1"/>
          <p:nvPr/>
        </p:nvSpPr>
        <p:spPr>
          <a:xfrm flipH="1">
            <a:off x="14720311" y="4082744"/>
            <a:ext cx="4871579" cy="1733769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rgbClr val="002060"/>
                </a:solidFill>
              </a:rPr>
              <a:t>- выбор модели питания;</a:t>
            </a:r>
          </a:p>
          <a:p>
            <a:pPr algn="just"/>
            <a:r>
              <a:rPr lang="ru-RU" sz="1800" b="1" dirty="0">
                <a:solidFill>
                  <a:srgbClr val="002060"/>
                </a:solidFill>
              </a:rPr>
              <a:t>- выбор лекарственных препаратов с наибольшей доказательной базой и безопасностью;</a:t>
            </a:r>
          </a:p>
          <a:p>
            <a:pPr algn="just"/>
            <a:r>
              <a:rPr lang="ru-RU" sz="1800" b="1" dirty="0">
                <a:solidFill>
                  <a:srgbClr val="002060"/>
                </a:solidFill>
              </a:rPr>
              <a:t>- план дальнейшего наблюдения и мониторинга пациента</a:t>
            </a:r>
            <a:r>
              <a:rPr lang="ru-RU" sz="1800" dirty="0"/>
              <a:t>.</a:t>
            </a:r>
            <a:endParaRPr lang="ru-RU" sz="1600" dirty="0"/>
          </a:p>
        </p:txBody>
      </p:sp>
      <p:sp>
        <p:nvSpPr>
          <p:cNvPr id="20" name="Стрелка: вниз 4"/>
          <p:cNvSpPr/>
          <p:nvPr/>
        </p:nvSpPr>
        <p:spPr>
          <a:xfrm rot="16200000">
            <a:off x="9023643" y="5415035"/>
            <a:ext cx="317328" cy="48562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4"/>
          <p:cNvSpPr/>
          <p:nvPr/>
        </p:nvSpPr>
        <p:spPr>
          <a:xfrm rot="16200000">
            <a:off x="9650572" y="5415035"/>
            <a:ext cx="317329" cy="48562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. поле 21"/>
          <p:cNvSpPr txBox="1"/>
          <p:nvPr/>
        </p:nvSpPr>
        <p:spPr>
          <a:xfrm>
            <a:off x="11993661" y="5349402"/>
            <a:ext cx="2726650" cy="45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highlight>
                  <a:srgbClr val="00FFFF"/>
                </a:highlight>
              </a:rPr>
              <a:t>ПО"ПЕРСОНАЖ"</a:t>
            </a:r>
            <a:endParaRPr lang="en-US" sz="2400" b="1">
              <a:solidFill>
                <a:srgbClr val="002060"/>
              </a:solidFill>
              <a:highlight>
                <a:srgbClr val="00FFFF"/>
              </a:highlight>
            </a:endParaRPr>
          </a:p>
        </p:txBody>
      </p:sp>
      <p:sp>
        <p:nvSpPr>
          <p:cNvPr id="25" name="Стрелка: вниз 4"/>
          <p:cNvSpPr/>
          <p:nvPr/>
        </p:nvSpPr>
        <p:spPr>
          <a:xfrm rot="16200000">
            <a:off x="10228412" y="5415036"/>
            <a:ext cx="317329" cy="48562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24072" y="3787480"/>
            <a:ext cx="6134074" cy="35762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69114" y="286775"/>
            <a:ext cx="1054638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Решение: пользовательская история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9821598" y="7026837"/>
            <a:ext cx="460903" cy="58700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Текст. поле 17"/>
          <p:cNvSpPr txBox="1"/>
          <p:nvPr/>
        </p:nvSpPr>
        <p:spPr>
          <a:xfrm>
            <a:off x="242173" y="1331067"/>
            <a:ext cx="19619753" cy="569577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Входные данные о пациенте</a:t>
            </a:r>
            <a:r>
              <a:rPr lang="ru-RU" sz="2800" b="1" dirty="0">
                <a:solidFill>
                  <a:srgbClr val="002060"/>
                </a:solidFill>
              </a:rPr>
              <a:t>: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возраст,</a:t>
            </a:r>
          </a:p>
          <a:p>
            <a:pPr marL="342900" indent="-342900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пол,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индекс массы тела (кг/м</a:t>
            </a:r>
            <a:r>
              <a:rPr lang="ru-RU" sz="2000" baseline="30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2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), окружность талии (см),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симптомы: слабость есть (0-10 баллов ВАШ) / нет; боль в правом подреберье есть/нет; 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употребление алкоголя да (количество в неделю) / нет;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повышение уровня АЛТ и АСТ: нет / минимальное (0-5 ВГН) / умеренное (5-10 ВГН) / высокое (</a:t>
            </a:r>
            <a:r>
              <a:rPr lang="en-US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&gt;10 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ВГН) / АЛТ</a:t>
            </a:r>
            <a:r>
              <a:rPr lang="en-US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АСТ / АСТ</a:t>
            </a:r>
            <a:r>
              <a:rPr lang="en-US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АЛТ;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повышение уровня ЩФ и ГГТ: нет / есть;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индекс </a:t>
            </a:r>
            <a:r>
              <a:rPr lang="en-US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FIB-4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: ввести уровень АЛТ, АСТ, тромбоцитов, возраст;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наличие </a:t>
            </a:r>
            <a:r>
              <a:rPr lang="ru-RU" sz="2000" dirty="0" err="1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стеатоза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печени: нет / да / степень 1 / степень 2 / степень 3; </a:t>
            </a: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наличие факторов </a:t>
            </a:r>
            <a:r>
              <a:rPr lang="ru-RU" sz="2000" dirty="0" err="1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кардиометаболического</a:t>
            </a:r>
            <a:r>
              <a:rPr lang="ru-RU" sz="2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риска: </a:t>
            </a:r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ИМТ</a:t>
            </a:r>
            <a:r>
              <a:rPr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≥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25 кг/м</a:t>
            </a:r>
            <a:r>
              <a:rPr lang="ru-RU" sz="2000" b="0" i="0" u="none" strike="noStrike" baseline="30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2 </a:t>
            </a:r>
            <a:r>
              <a:rPr lang="ru-RU" sz="2000" b="0" i="0" u="none" strike="noStrike" baseline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(23 у азиатов) или ОТ</a:t>
            </a:r>
            <a:r>
              <a:rPr lang="en-US" sz="2000" b="0" i="0" u="none" strike="noStrike" baseline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94 см (муж)/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80 см (жен) / гликемия цельной капиллярной крови натощак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5,6 ммоль/л или постпрандиальная гликемия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7,8 ммоль/л или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Hb</a:t>
            </a:r>
            <a:r>
              <a:rPr lang="en-US" sz="2000" b="0" i="0" u="none" strike="noStrike" baseline="-25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A1C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&gt;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5,7% или сахарный диабет 2 типа / АД</a:t>
            </a:r>
            <a:r>
              <a:rPr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≥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130 и 85 мм рт ст или антигипертензивная терапия / ТГ в плазме </a:t>
            </a:r>
            <a:r>
              <a:rPr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≥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1,7 ммоль/л или липидснижающее лечение / ЛПВП в плазме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&lt;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1,0 ммоль/л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(муж) / </a:t>
            </a:r>
            <a:r>
              <a:rPr lang="en-US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&lt;</a:t>
            </a:r>
            <a:r>
              <a:rPr lang="ru-RU" sz="2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1,3 ммоль/л (жен) или липидснижающее лечение; </a:t>
            </a:r>
            <a:endParaRPr lang="ru-RU" sz="2800" b="0" i="0" u="none" strike="noStrike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342900" indent="-342900" algn="just">
              <a:buFont typeface="Wingdings" pitchFamily="2" charset="2" panose="05000000000000000000"/>
              <a:buChar char="q"/>
            </a:pPr>
            <a:r>
              <a:rPr lang="ru-RU" sz="2000" b="0" i="0" u="none" strike="noStrike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сопутствующие заболевания: другие заболевания печени / ХОБЛ / БА / Остеоартрит коленных суставов / Остеоартрит тазобедренных суставов / </a:t>
            </a:r>
            <a:r>
              <a:rPr lang="ru-RU" sz="2000" b="0" i="0" u="none" strike="noStrike" dirty="0" err="1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гиперурикемия</a:t>
            </a:r>
            <a:r>
              <a:rPr lang="ru-RU" sz="2000" b="0" i="0" u="none" strike="noStrike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/ подагра / мочекаменная болезнь / синдром обструктивного апноэ сна / желчнокаменная болезнь / </a:t>
            </a:r>
            <a:r>
              <a:rPr lang="ru-RU" sz="2000" b="0" i="0" u="none" strike="noStrike" dirty="0" err="1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дивертикулярная</a:t>
            </a:r>
            <a:r>
              <a:rPr lang="ru-RU" sz="2000" b="0" i="0" u="none" strike="noStrike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болезнь толстой кишки / хронический панкреатит / </a:t>
            </a:r>
            <a:r>
              <a:rPr lang="ru-RU" sz="2000" b="0" i="0" u="none" strike="noStrike" dirty="0" err="1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кислотозависимые</a:t>
            </a:r>
            <a:r>
              <a:rPr lang="ru-RU" sz="2000" b="0" i="0" u="none" strike="noStrike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заболевания / хроническая болезнь почек / хроническая сердечная недостаточность / фибрилляция предсердий / другие нарушения ритма сердца / патология щитовидной железы / злокачественные новообразования</a:t>
            </a:r>
            <a:endParaRPr lang="ru-RU" sz="20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12" name="Изображение 5"/>
          <p:cNvPicPr>
            <a:picLocks noChangeAspect="1"/>
          </p:cNvPicPr>
          <p:nvPr/>
        </p:nvPicPr>
        <p:blipFill>
          <a:blip r:embed="rId1"/>
          <a:srcRect l="-702" r="702" b="463"/>
          <a:stretch/>
        </p:blipFill>
        <p:spPr>
          <a:xfrm>
            <a:off x="18887701" y="1661493"/>
            <a:ext cx="829135" cy="1875661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92577" y="1661494"/>
            <a:ext cx="901761" cy="1875662"/>
          </a:xfrm>
          <a:prstGeom prst="rect">
            <a:avLst/>
          </a:prstGeom>
        </p:spPr>
      </p:pic>
      <p:sp>
        <p:nvSpPr>
          <p:cNvPr id="19" name="Текст. поле 15"/>
          <p:cNvSpPr txBox="1"/>
          <p:nvPr/>
        </p:nvSpPr>
        <p:spPr>
          <a:xfrm flipH="1">
            <a:off x="269115" y="9534590"/>
            <a:ext cx="19619753" cy="161145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-</a:t>
            </a:r>
            <a:r>
              <a:rPr lang="ru-RU" sz="2000" b="1" dirty="0"/>
              <a:t> Выбор модели питания:</a:t>
            </a:r>
            <a:r>
              <a:rPr lang="ru-RU" sz="2000" dirty="0"/>
              <a:t> Средиземноморская диета / Скандинавская диета / </a:t>
            </a:r>
            <a:r>
              <a:rPr lang="en-US" sz="2000" dirty="0"/>
              <a:t>DASH-</a:t>
            </a:r>
            <a:r>
              <a:rPr lang="ru-RU" sz="2000" dirty="0"/>
              <a:t>диета;</a:t>
            </a:r>
          </a:p>
          <a:p>
            <a:pPr algn="l"/>
            <a:r>
              <a:rPr lang="ru-RU" sz="2000" b="1" dirty="0"/>
              <a:t>- Информация для пациента о рисках неблагоприятного течения </a:t>
            </a:r>
            <a:r>
              <a:rPr lang="ru-RU" sz="2000" b="1" dirty="0" err="1"/>
              <a:t>метаболически ассоциированных</a:t>
            </a:r>
            <a:r>
              <a:rPr lang="ru-RU" sz="2000" b="1" dirty="0"/>
              <a:t> заболеваний;</a:t>
            </a:r>
          </a:p>
          <a:p>
            <a:pPr algn="l"/>
            <a:r>
              <a:rPr lang="ru-RU" sz="2000" b="1" dirty="0"/>
              <a:t>- Выбор лекарственных препаратов</a:t>
            </a:r>
            <a:r>
              <a:rPr lang="ru-RU" sz="2000" dirty="0"/>
              <a:t> с наибольшей доказательной базой и безопасностью, с плейотропными эффектами;</a:t>
            </a:r>
          </a:p>
          <a:p>
            <a:r>
              <a:rPr lang="ru-RU" sz="2000" dirty="0"/>
              <a:t>- </a:t>
            </a:r>
            <a:r>
              <a:rPr lang="ru-RU" sz="2000" b="1" dirty="0"/>
              <a:t>План дальнейшего мониторинга:</a:t>
            </a:r>
            <a:r>
              <a:rPr lang="ru-RU" sz="2000" dirty="0"/>
              <a:t> сроки следующего визита к врачу, контрольных анализов крови, УЗИ органов брюшной полости;</a:t>
            </a:r>
          </a:p>
          <a:p>
            <a:r>
              <a:rPr lang="ru-RU" sz="2000" b="1" dirty="0"/>
              <a:t>- План дообследования: </a:t>
            </a:r>
            <a:r>
              <a:rPr lang="ru-RU" sz="2000" b="0" dirty="0"/>
              <a:t>лабораторного, инструментального, консультаций специалистов (при необходимости).</a:t>
            </a:r>
          </a:p>
        </p:txBody>
      </p:sp>
      <p:sp>
        <p:nvSpPr>
          <p:cNvPr id="20" name="Текст. поле 19"/>
          <p:cNvSpPr txBox="1"/>
          <p:nvPr/>
        </p:nvSpPr>
        <p:spPr>
          <a:xfrm>
            <a:off x="269114" y="7613846"/>
            <a:ext cx="19619754" cy="1244892"/>
          </a:xfrm>
          <a:prstGeom prst="rect">
            <a:avLst/>
          </a:prstGeom>
          <a:solidFill>
            <a:srgbClr val="F0EFF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Программное обеспечение для поддержки принятия врачебных решений "ПЕРСОНАЖ"</a:t>
            </a:r>
          </a:p>
          <a:p>
            <a:endParaRPr lang="ru-RU" sz="2400" b="1" dirty="0"/>
          </a:p>
        </p:txBody>
      </p:sp>
      <p:sp>
        <p:nvSpPr>
          <p:cNvPr id="21" name="Стрелка вниз 14"/>
          <p:cNvSpPr/>
          <p:nvPr/>
        </p:nvSpPr>
        <p:spPr>
          <a:xfrm>
            <a:off x="9848541" y="8858738"/>
            <a:ext cx="460903" cy="675852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 noEditPoints="1"/>
          </p:cNvSpPr>
          <p:nvPr>
            <p:ph type="title"/>
          </p:nvPr>
        </p:nvSpPr>
        <p:spPr>
          <a:xfrm>
            <a:off x="256140" y="381000"/>
            <a:ext cx="9363424" cy="2011680"/>
          </a:xfrm>
          <a:solidFill>
            <a:srgbClr val="F0EFF1"/>
          </a:solidFill>
        </p:spPr>
        <p:txBody>
          <a:bodyPr/>
          <a:lstStyle/>
          <a:p>
            <a:pPr algn="ctr"/>
            <a:r>
              <a:rPr lang="ru-RU" sz="3200" b="1" dirty="0"/>
              <a:t>В ПО «Персонаж» будут включены алгоритмы</a:t>
            </a:r>
          </a:p>
          <a:p>
            <a:pPr algn="ctr"/>
            <a:r>
              <a:rPr lang="ru-RU" sz="3200" b="1" dirty="0"/>
              <a:t>из клинических рекомендаций МЗ РФ и национальных консенсусов экспертов (1) </a:t>
            </a:r>
            <a:r>
              <a:rPr lang="ru-RU" dirty="0"/>
              <a:t>  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quarter" idx="13"/>
          </p:nvPr>
        </p:nvSpPr>
        <p:spPr>
          <a:xfrm>
            <a:off x="256140" y="2854537"/>
            <a:ext cx="9363424" cy="8235348"/>
          </a:xfrm>
          <a:ln w="12700">
            <a:noFill/>
          </a:ln>
        </p:spPr>
        <p:txBody>
          <a:bodyPr/>
          <a:lstStyle/>
          <a:p>
            <a:pPr marL="473075" indent="-457200" algn="just">
              <a:buFont typeface="+mj-lt"/>
              <a:buAutoNum type="arabicPeriod"/>
            </a:pP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400" i="1" dirty="0">
                <a:ea typeface="Calibri" pitchFamily="34" charset="0" panose="020F0502020204030204"/>
                <a:cs typeface="Calibri" pitchFamily="34" charset="0" panose="020F0502020204030204"/>
              </a:rPr>
              <a:t>Неалкогольная жировая болезнь печени</a:t>
            </a: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". - 2024. - 151 с.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400" i="1" dirty="0">
                <a:ea typeface="Calibri" pitchFamily="34" charset="0" panose="020F0502020204030204"/>
                <a:cs typeface="Calibri" pitchFamily="34" charset="0" panose="020F0502020204030204"/>
              </a:rPr>
              <a:t>Ожирение</a:t>
            </a: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". - 2020. - 52 с.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400" i="1" dirty="0">
                <a:ea typeface="Calibri" pitchFamily="34" charset="0" panose="020F0502020204030204"/>
                <a:cs typeface="Calibri" pitchFamily="34" charset="0" panose="020F0502020204030204"/>
              </a:rPr>
              <a:t>Сахарный диабет 2 типа у взрослых</a:t>
            </a: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". - 2022. - 251 с.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400" i="1" dirty="0">
                <a:ea typeface="Calibri" pitchFamily="34" charset="0" panose="020F0502020204030204"/>
                <a:cs typeface="Calibri" pitchFamily="34" charset="0" panose="020F0502020204030204"/>
              </a:rPr>
              <a:t>Артериальные гипертензии у взрослых</a:t>
            </a:r>
            <a:r>
              <a:rPr lang="ru-RU" sz="2400" i="0" dirty="0">
                <a:ea typeface="Calibri" pitchFamily="34" charset="0" panose="020F0502020204030204"/>
                <a:cs typeface="Calibri" pitchFamily="34" charset="0" panose="020F0502020204030204"/>
              </a:rPr>
              <a:t>". - 2024. - 220 с.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dirty="0">
                <a:ea typeface="Calibri" pitchFamily="34" charset="0" panose="020F0502020204030204"/>
                <a:cs typeface="Calibri" pitchFamily="34" charset="0" panose="020F0502020204030204"/>
              </a:rPr>
              <a:t>Драпкина О.М., Концевая А.В., Калинина А.М. и др. </a:t>
            </a:r>
            <a:r>
              <a:rPr lang="ru-RU" sz="2400" i="1" dirty="0" err="1">
                <a:ea typeface="Calibri" pitchFamily="34" charset="0" panose="020F0502020204030204"/>
                <a:cs typeface="Calibri" pitchFamily="34" charset="0" panose="020F0502020204030204"/>
              </a:rPr>
              <a:t>Коморбидность</a:t>
            </a:r>
            <a:r>
              <a:rPr lang="ru-RU" sz="2400" i="1" dirty="0">
                <a:ea typeface="Calibri" pitchFamily="34" charset="0" panose="020F0502020204030204"/>
                <a:cs typeface="Calibri" pitchFamily="34" charset="0" panose="020F0502020204030204"/>
              </a:rPr>
              <a:t> пациентов с хроническими неинфекционными заболеваниями в практике врача-терапевта. Евразийское руководство</a:t>
            </a:r>
            <a:r>
              <a:rPr lang="ru-RU" sz="2400" dirty="0">
                <a:ea typeface="Calibri" pitchFamily="34" charset="0" panose="020F0502020204030204"/>
                <a:cs typeface="Calibri" pitchFamily="34" charset="0" panose="020F0502020204030204"/>
              </a:rPr>
              <a:t> // Кардиоваскулярная терапия и профилактика. - 2024. - 23(3):3996.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b="0" i="0" u="none" strike="noStrike" dirty="0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Драпкина О.М., Мазуров В.И., Мартынов А.И., и др. </a:t>
            </a:r>
            <a:r>
              <a:rPr lang="ru-RU" sz="2400" b="0" i="1" u="none" strike="noStrike" dirty="0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Консенсус для врачей по ведению пациентов с бессимптомной </a:t>
            </a:r>
            <a:r>
              <a:rPr lang="ru-RU" sz="2400" b="0" i="1" u="none" strike="noStrike" dirty="0" err="1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гиперурикемией</a:t>
            </a:r>
            <a:r>
              <a:rPr lang="ru-RU" sz="2400" b="0" i="1" u="none" strike="noStrike" dirty="0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 в общетерапевтической практике </a:t>
            </a:r>
            <a:r>
              <a:rPr lang="ru-RU" sz="2400" b="0" i="0" u="none" strike="noStrike" dirty="0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// Кардиоваскулярная терапия и профилактика. - 2024. - №23 (1). - С. 89-92.</a:t>
            </a:r>
          </a:p>
          <a:p>
            <a:pPr marL="473075" indent="-457200" algn="just">
              <a:buFont typeface="+mj-lt"/>
              <a:buAutoNum type="arabicPeriod"/>
            </a:pPr>
            <a:r>
              <a:rPr lang="ru-RU" sz="2400" b="0" i="0" u="none" strike="noStrike" dirty="0">
                <a:solidFill>
                  <a:schemeClr val="tx1"/>
                </a:solidFill>
                <a:ea typeface="Calibri" pitchFamily="34" charset="0" panose="020F0502020204030204"/>
                <a:cs typeface="Calibri" pitchFamily="34" charset="0" panose="020F0502020204030204"/>
              </a:rPr>
              <a:t>Инструкции к лекарственным препаратам из государственного реестра лекарственных средств.</a:t>
            </a:r>
          </a:p>
          <a:p>
            <a:pPr algn="just"/>
            <a:endParaRPr lang="ru-RU" sz="1200" b="0" i="0" u="none" strike="noStrike" dirty="0">
              <a:solidFill>
                <a:schemeClr val="tx1"/>
              </a:solidFill>
              <a:latin typeface="Times New Roman" pitchFamily="18" charset="0" panose="02020603050405020304"/>
              <a:ea typeface="Times New Roman" pitchFamily="18" charset="0" panose="02020603050405020304"/>
              <a:cs typeface="Times New Roman" pitchFamily="18" charset="0" panose="02020603050405020304"/>
            </a:endParaRPr>
          </a:p>
          <a:p>
            <a:pPr algn="just"/>
            <a:endParaRPr lang="ru-RU" sz="900" dirty="0"/>
          </a:p>
          <a:p>
            <a:pPr algn="just"/>
            <a:r>
              <a:rPr lang="ru-RU" dirty="0"/>
              <a:t>   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3733" t="2905" r="1439" b="3114"/>
          <a:stretch/>
        </p:blipFill>
        <p:spPr>
          <a:xfrm>
            <a:off x="10052050" y="2854537"/>
            <a:ext cx="9795910" cy="7336140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11187996" y="10382805"/>
            <a:ext cx="8659964" cy="7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Неалкогольная жировая болезнь печени</a:t>
            </a:r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". - 2024. - 151 с.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2"/>
          <p:cNvSpPr>
            <a:spLocks noGrp="1" noEditPoints="1"/>
          </p:cNvSpPr>
          <p:nvPr>
            <p:ph type="title"/>
          </p:nvPr>
        </p:nvSpPr>
        <p:spPr>
          <a:xfrm>
            <a:off x="265549" y="411481"/>
            <a:ext cx="10075859" cy="16662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ru-RU" sz="3200" b="1" dirty="0"/>
              <a:t>В ПО "Персонаж" будут включены алгоритмы</a:t>
            </a:r>
          </a:p>
          <a:p>
            <a:pPr algn="ctr"/>
            <a:r>
              <a:rPr lang="ru-RU" sz="3200" b="1" dirty="0"/>
              <a:t>из клинических рекомендаций МЗ РФ и национальных консенсусов экспертов (2) </a:t>
            </a:r>
            <a:r>
              <a:rPr lang="ru-RU" dirty="0"/>
              <a:t> </a:t>
            </a:r>
            <a:endParaRPr lang="ru-RU" sz="32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1436" t="4985" r="3336" b="1820"/>
          <a:stretch/>
        </p:blipFill>
        <p:spPr>
          <a:xfrm>
            <a:off x="3058884" y="2268458"/>
            <a:ext cx="14565047" cy="8301059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5105400" y="10806744"/>
            <a:ext cx="14565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Клинические рекомендации Министерства здравоохранения РФ "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Сахарный диабет 2 типа у взрослых</a:t>
            </a:r>
            <a:r>
              <a:rPr lang="ru-RU" sz="2000" i="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itchFamily="34" charset="0" panose="020F0502020204030204"/>
                <a:cs typeface="Calibri" pitchFamily="34" charset="0" panose="020F0502020204030204"/>
              </a:rPr>
              <a:t>". - 2022. - 251 с.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2789</Words>
  <Application>Microsoft Office PowerPoint</Application>
  <PresentationFormat>Произвольный</PresentationFormat>
  <Paragraphs>313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Libre Franklin</vt:lpstr>
      <vt:lpstr>Times New Roman</vt:lpstr>
      <vt:lpstr>Wingdings</vt:lpstr>
      <vt:lpstr>ОБЛОЖКИ</vt:lpstr>
      <vt:lpstr>РАЗДЕЛИТЕЛИ</vt:lpstr>
      <vt:lpstr>Программное обеспечение для поддержки принятия врачебных решений «ПЕРСОнифицированное лечение пациентов с НеАлкогольной Жировой болезнью печени и коморбидными состояниями (ПЕРСОНАЖ)» </vt:lpstr>
      <vt:lpstr>Команда</vt:lpstr>
      <vt:lpstr>Актуальность проекта</vt:lpstr>
      <vt:lpstr>Проблема</vt:lpstr>
      <vt:lpstr>Решение</vt:lpstr>
      <vt:lpstr>Решение: пользовательская история</vt:lpstr>
      <vt:lpstr>В ПО «Персонаж» будут включены алгоритмы из клинических рекомендаций МЗ РФ и национальных консенсусов экспертов (1)   </vt:lpstr>
      <vt:lpstr>В ПО "Персонаж" будут включены алгоритмы из клинических рекомендаций МЗ РФ и национальных консенсусов экспертов (2)  </vt:lpstr>
      <vt:lpstr>В ПО "Персонаж" будут включены алгоритмы из клинических рекомендаций МЗ РФ и национальных консенсусов экспертов (3) </vt:lpstr>
      <vt:lpstr>В ПО "Персонаж" будут включены алгоритмы из клинических рекомендаций МЗ РФ и национальных консенсусов экспертов (4) </vt:lpstr>
      <vt:lpstr>Рынок</vt:lpstr>
      <vt:lpstr>Анализ конкурентов </vt:lpstr>
      <vt:lpstr>Основные способы продвижения проекта</vt:lpstr>
      <vt:lpstr>Текущие результаты</vt:lpstr>
      <vt:lpstr>Дорожная карта проекта</vt:lpstr>
      <vt:lpstr>Презентация PowerPoint</vt:lpstr>
      <vt:lpstr>Планы развития</vt:lpstr>
      <vt:lpstr>Контакты</vt:lpstr>
      <vt:lpstr>Бизнес-модель</vt:lpstr>
      <vt:lpstr>Анализ конкурентов</vt:lpstr>
      <vt:lpstr>Анализ конкурентов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Мария</cp:lastModifiedBy>
  <cp:revision>237</cp:revision>
  <dcterms:created xsi:type="dcterms:W3CDTF">2021-03-01T12:07:13Z</dcterms:created>
  <dcterms:modified xsi:type="dcterms:W3CDTF">2024-12-10T19:01:47Z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