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70" r:id="rId12"/>
    <p:sldId id="263" r:id="rId13"/>
    <p:sldId id="264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Raleway"/>
      <p:regular r:id="rId21"/>
    </p:embeddedFont>
    <p:embeddedFont>
      <p:font typeface="Raleway SemiBold"/>
      <p:bold r:id="rId22"/>
      <p:boldItalic r:id="rId23"/>
    </p:embeddedFont>
    <p:embeddedFont>
      <p:font typeface="Century Gothic" panose="020B0502020202020204"/>
      <p:regular r:id="rId24"/>
    </p:embeddedFont>
    <p:embeddedFont>
      <p:font typeface="Segoe Script" panose="030B0504020000000003" pitchFamily="34" charset="0"/>
      <p:regular r:id="rId25"/>
      <p:bold r:id="rId26"/>
    </p:embeddedFont>
    <p:embeddedFont>
      <p:font typeface="Calibri" panose="020F0502020204030204"/>
      <p:regular r:id="rId27"/>
    </p:embeddedFont>
    <p:embeddedFont>
      <p:font typeface="Helvetica Neue" panose="020B0604020202020204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0247463-CD84-47FE-844D-73C8E53ED9A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-68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68" name="Google Shape;2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/>
          <a:srcRect t="1753" r="2181" b="4320"/>
          <a:stretch>
            <a:fillRect/>
          </a:stretch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48887" y="1713027"/>
            <a:ext cx="475605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200" dirty="0">
                <a:solidFill>
                  <a:schemeClr val="dk1"/>
                </a:solidFill>
                <a:latin typeface="Segoe Script" panose="030B0504020000000003" pitchFamily="34" charset="0"/>
              </a:rPr>
              <a:t>Good </a:t>
            </a:r>
            <a:r>
              <a:rPr lang="en-US" sz="3200" dirty="0" smtClean="0">
                <a:solidFill>
                  <a:schemeClr val="dk1"/>
                </a:solidFill>
                <a:latin typeface="Segoe Script" panose="030B0504020000000003" pitchFamily="34" charset="0"/>
              </a:rPr>
              <a:t>Food</a:t>
            </a:r>
            <a:r>
              <a:rPr lang="en-US" sz="3200" dirty="0" smtClean="0">
                <a:solidFill>
                  <a:schemeClr val="dk1"/>
                </a:solidFill>
                <a:latin typeface="Segoe Script" panose="030B0504020000000003" pitchFamily="34" charset="0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Segoe Script" panose="030B0504020000000003" pitchFamily="34" charset="0"/>
              </a:rPr>
              <a:t>School</a:t>
            </a:r>
            <a:endParaRPr sz="3200">
              <a:latin typeface="Segoe Script" panose="030B0504020000000003" pitchFamily="34" charset="0"/>
            </a:endParaRPr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557120" y="3832391"/>
            <a:ext cx="38253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en-US" sz="1600" dirty="0"/>
              <a:t>Компания по разработке ПП для сотрудников корпораций</a:t>
            </a:r>
            <a:endParaRPr sz="16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1"/>
          <a:srcRect l="48519"/>
          <a:stretch>
            <a:fillRect/>
          </a:stretch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fikiwiki.com/uploads/posts/2022-02/1645008039_34-fikiwiki-com-p-kartinki-sbalansirovannoe-pitanie-39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275309" y="0"/>
            <a:ext cx="1906887" cy="1725733"/>
          </a:xfrm>
          <a:prstGeom prst="rect">
            <a:avLst/>
          </a:prstGeom>
          <a:noFill/>
        </p:spPr>
      </p:pic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171988" y="1468691"/>
            <a:ext cx="6508500" cy="3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377"/>
              <a:buNone/>
            </a:pPr>
            <a:r>
              <a:rPr lang="en-US" sz="2505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Культура питания играет важную роль в жизни человека, увеличивая ее продолжительность, улучшая качество.</a:t>
            </a:r>
            <a:endParaRPr sz="2505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2377"/>
              <a:buNone/>
            </a:pPr>
            <a:endParaRPr sz="158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2377"/>
              <a:buNone/>
            </a:pPr>
            <a:r>
              <a:rPr lang="en-US" sz="158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Мы </a:t>
            </a:r>
            <a:r>
              <a:rPr lang="en-US" sz="1580" dirty="0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предлагаем </a:t>
            </a:r>
            <a:r>
              <a:rPr lang="en-US" sz="158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индивидуальный пп меню с калоражем для сотрудников компании и  лекции по пп</a:t>
            </a:r>
            <a:endParaRPr sz="158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2377"/>
              <a:buNone/>
            </a:pPr>
            <a:endParaRPr sz="108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0" y="2663750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313825" y="630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 panose="020B0604020202020204"/>
              <a:buNone/>
            </a:pPr>
            <a:r>
              <a:rPr lang="en-US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</p:grpSp>
      <p:pic>
        <p:nvPicPr>
          <p:cNvPr id="24584" name="Picture 8" descr="https://catherineasquithgallery.com/uploads/posts/2023-02/1676653689_catherineasquithgallery-com-p-yabloki-fon-zelenie-1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40437"/>
            <a:ext cx="2096405" cy="14030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Блок-схема: узел 22"/>
          <p:cNvSpPr/>
          <p:nvPr/>
        </p:nvSpPr>
        <p:spPr>
          <a:xfrm>
            <a:off x="6716683" y="4729941"/>
            <a:ext cx="340822" cy="2888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101541" y="4588625"/>
            <a:ext cx="490451" cy="4322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1956232" y="894175"/>
            <a:ext cx="5450407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354986" y="1910093"/>
            <a:ext cx="7833050" cy="2570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Крупные и средние компании, которые заботятся о здоровье своих сотрудников </a:t>
            </a:r>
            <a:endParaRPr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Индивидуальные клиенты, которые заботятся о своем здоровье и хотят научиться правильно питаться от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55</a:t>
            </a:r>
            <a:endParaRPr sz="2400"/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22536" name="Picture 8" descr="https://catherineasquithgallery.com/uploads/posts/2021-02/1613675419_48-p-fon-dlya-prezentatsii-tsel-56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3846" y="99754"/>
            <a:ext cx="1626421" cy="149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1217427" y="61466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u="sng" dirty="0">
                <a:solidFill>
                  <a:schemeClr val="dk1"/>
                </a:solidFill>
              </a:rPr>
              <a:t>ПРОБЛЕМА</a:t>
            </a:r>
            <a:endParaRPr sz="3000" u="sng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530726" y="1573200"/>
            <a:ext cx="7715700" cy="3020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высоким темпом роста жизни, людям нет возможности заниматься вопросами правильного питания.</a:t>
            </a:r>
            <a:endParaRPr sz="200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 dirty="0" smtClean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недостаточно информированы и пользе тех или иных продуктах, их сочетаемости.</a:t>
            </a:r>
            <a:endParaRPr sz="200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●"/>
            </a:pPr>
            <a:r>
              <a:rPr lang="en-US" sz="2000" dirty="0">
                <a:solidFill>
                  <a:srgbClr val="13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культуры правильного питания</a:t>
            </a:r>
            <a:endParaRPr sz="2000">
              <a:solidFill>
                <a:srgbClr val="13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600"/>
              <a:buChar char="●"/>
            </a:pPr>
            <a:r>
              <a:rPr lang="en-US" sz="1800" dirty="0">
                <a:highlight>
                  <a:schemeClr val="lt1"/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здоровый образ жизни слишком дорогой. </a:t>
            </a:r>
            <a:endParaRPr sz="1800">
              <a:highlight>
                <a:schemeClr val="lt1"/>
              </a:highlight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4064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600"/>
              <a:buChar char="●"/>
            </a:pPr>
            <a:r>
              <a:rPr lang="en-US" sz="1800" dirty="0">
                <a:highlight>
                  <a:schemeClr val="lt1"/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Хорошие продукты не особо дешёвые</a:t>
            </a:r>
            <a:endParaRPr sz="2600">
              <a:solidFill>
                <a:srgbClr val="132C40"/>
              </a:solidFill>
              <a:highlight>
                <a:schemeClr val="lt1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23567" y="45762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72535" y="56479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2984270" y="1080655"/>
            <a:ext cx="3291839" cy="8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stihi.ru/pics/2023/04/30/704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625352" y="119796"/>
            <a:ext cx="2612562" cy="2241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972590" y="481664"/>
            <a:ext cx="4767544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u="sng" dirty="0">
                <a:solidFill>
                  <a:schemeClr val="dk1"/>
                </a:solidFill>
              </a:rPr>
              <a:t>РЕШЕНИЕ</a:t>
            </a:r>
            <a:endParaRPr sz="3000" u="sng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290946" y="1949519"/>
            <a:ext cx="8297627" cy="257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b="1" dirty="0">
                <a:solidFill>
                  <a:srgbClr val="132C40"/>
                </a:solidFill>
              </a:rPr>
              <a:t>Лекция  о пп в которой </a:t>
            </a:r>
            <a:r>
              <a:rPr lang="en-US" sz="1800" b="1" dirty="0" smtClean="0">
                <a:solidFill>
                  <a:srgbClr val="132C40"/>
                </a:solidFill>
              </a:rPr>
              <a:t>:</a:t>
            </a:r>
            <a:endParaRPr sz="1800" b="1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b="1" dirty="0">
                <a:solidFill>
                  <a:srgbClr val="132C40"/>
                </a:solidFill>
              </a:rPr>
              <a:t>внедрение технологии по улучшению качества питания</a:t>
            </a:r>
            <a:endParaRPr sz="1800" b="1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b="1" dirty="0">
                <a:solidFill>
                  <a:srgbClr val="132C40"/>
                </a:solidFill>
              </a:rPr>
              <a:t>пользование возможными разработками</a:t>
            </a:r>
            <a:endParaRPr sz="1800" b="1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en-US" sz="1800" b="1" dirty="0">
                <a:solidFill>
                  <a:srgbClr val="132C40"/>
                </a:solidFill>
              </a:rPr>
              <a:t>подключение современных технологий</a:t>
            </a:r>
            <a:endParaRPr sz="1800" b="1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en-US" sz="1800" b="1" dirty="0">
                <a:solidFill>
                  <a:srgbClr val="132C40"/>
                </a:solidFill>
              </a:rPr>
              <a:t>Расчет индивидуального меню на неделю</a:t>
            </a:r>
            <a:endParaRPr sz="1800" b="1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en-US" sz="1800" b="1" dirty="0">
                <a:solidFill>
                  <a:srgbClr val="132C40"/>
                </a:solidFill>
              </a:rPr>
              <a:t>Таблица - материал калораж </a:t>
            </a:r>
            <a:r>
              <a:rPr lang="en-US" sz="1800" b="1" dirty="0" smtClean="0">
                <a:solidFill>
                  <a:srgbClr val="132C40"/>
                </a:solidFill>
              </a:rPr>
              <a:t>продуктов</a:t>
            </a:r>
            <a:endParaRPr sz="1800" b="1">
              <a:solidFill>
                <a:srgbClr val="132C40"/>
              </a:solidFill>
            </a:endParaRPr>
          </a:p>
          <a:p>
            <a:pPr marL="4064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b="1" dirty="0">
                <a:solidFill>
                  <a:srgbClr val="132C40"/>
                </a:solidFill>
              </a:rPr>
              <a:t>клиент по итогу получает улучшенное состояние жизни</a:t>
            </a:r>
            <a:endParaRPr sz="1800" b="1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190810" y="465940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81339" y="539858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1167900" y="17071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307354" y="872835"/>
            <a:ext cx="8678703" cy="61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 b="1" u="sng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</a:rPr>
              <a:t>Улучшение качества жизни, здоровья, количества осведомленных людей о правильности питания</a:t>
            </a:r>
            <a:r>
              <a:rPr lang="en-US" sz="1400" b="1" dirty="0">
                <a:solidFill>
                  <a:srgbClr val="132C40"/>
                </a:solidFill>
              </a:rPr>
              <a:t>.</a:t>
            </a:r>
            <a:endParaRPr sz="1400" b="1"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194264" y="1945871"/>
            <a:ext cx="5317074" cy="2806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"/>
                <a:cs typeface="Raleway"/>
                <a:sym typeface="Raleway"/>
              </a:rPr>
              <a:t> 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Good food school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работникам предприятий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"/>
                <a:cs typeface="Raleway"/>
                <a:sym typeface="Raleway"/>
              </a:rPr>
              <a:t> 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высокого темпа роста жизни, и невозможностью правильно питаться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en-US" sz="1200" b="1" i="0" u="none" strike="noStrike" cap="none" dirty="0">
                <a:solidFill>
                  <a:schemeClr val="dk2"/>
                </a:solidFill>
                <a:latin typeface="Segoe Script" panose="030B0504020000000003" pitchFamily="34" charset="0"/>
                <a:ea typeface="Raleway"/>
                <a:cs typeface="Raleway"/>
                <a:sym typeface="Raleway"/>
              </a:rPr>
              <a:t> 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улучшение питания среди населения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"/>
                <a:cs typeface="Raleway"/>
                <a:sym typeface="Raleway"/>
              </a:rPr>
              <a:t> 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lang="en-US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знаний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en-US" sz="1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Segoe Script" panose="030B0504020000000003" pitchFamily="34" charset="0"/>
                <a:ea typeface="Raleway"/>
                <a:cs typeface="Raleway"/>
                <a:sym typeface="Raleway"/>
              </a:rPr>
              <a:t> 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качественное питание среди населения, и большее знание </a:t>
            </a:r>
            <a:r>
              <a:rPr lang="en-US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 правильном  </a:t>
            </a:r>
            <a:r>
              <a:rPr lang="en-US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питании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392" name="Picture 8" descr="https://roliki-magazin.ru/wp-content/uploads/2/0/a/20a0f5c458325669e278d2e8c712f526.jpe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53396" y="1249934"/>
            <a:ext cx="3591099" cy="38935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288405" y="921964"/>
            <a:ext cx="2213726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256213" y="1596445"/>
            <a:ext cx="4940400" cy="28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8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lang="en-US" sz="1800" b="1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сновной </a:t>
            </a:r>
            <a:r>
              <a:rPr lang="en-US" sz="18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сегмент рынка сосредоточен на компаниях, которые воспользуются данным предложением. Этим предложением могут воспользоваться такие крупные предприятия области </a:t>
            </a:r>
            <a:endParaRPr sz="18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18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МилкОМ, Любинский МКК, Сибхолод, являющиеся потенциальными клиентами.</a:t>
            </a:r>
            <a:endParaRPr sz="18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9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380900" y="921971"/>
            <a:ext cx="1999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269586" y="448142"/>
            <a:ext cx="20988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В2В</a:t>
            </a:r>
            <a:endParaRPr sz="1800" b="1">
              <a:solidFill>
                <a:schemeClr val="tx1">
                  <a:lumMod val="7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2" name="Google Shape;202;p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301197" y="133003"/>
            <a:ext cx="3377292" cy="30653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https://novosibirsk.hh.ru/employer-logo/60584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0120" y="3465802"/>
            <a:ext cx="1540222" cy="1482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3594" y="938761"/>
          <a:ext cx="8218516" cy="148336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054629"/>
                <a:gridCol w="2054629"/>
                <a:gridCol w="2054629"/>
                <a:gridCol w="2054629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Курсы ПП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7000 / 1 человек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</a:rPr>
                        <a:t>20 часов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</a:rPr>
                        <a:t>30 человек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Разработка меню для коллектива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15000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 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 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</a:rPr>
                        <a:t>Индивидуальная консультация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3000 / 1 человек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1 час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 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</a:rPr>
                        <a:t>Разработка индивидуальных рационов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4500 / 1 человек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bg2"/>
                          </a:solidFill>
                        </a:rPr>
                        <a:t> </a:t>
                      </a:r>
                      <a:endParaRPr lang="ru-RU" sz="1100" b="1" i="0" u="none" strike="noStrike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2"/>
                          </a:solidFill>
                        </a:rPr>
                        <a:t> </a:t>
                      </a:r>
                      <a:endParaRPr lang="ru-RU" sz="1100" b="1" i="0" u="none" strike="noStrike" dirty="0">
                        <a:solidFill>
                          <a:schemeClr val="bg2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97330" y="2626820"/>
          <a:ext cx="4668984" cy="171865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334492"/>
                <a:gridCol w="2334492"/>
              </a:tblGrid>
              <a:tr h="245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Аренда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/>
                          </a:solidFill>
                        </a:rPr>
                        <a:t>240000</a:t>
                      </a:r>
                      <a:endParaRPr lang="ru-RU" sz="110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245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2"/>
                          </a:solidFill>
                        </a:rPr>
                        <a:t>ЗП </a:t>
                      </a: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и Бонусы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/>
                          </a:solidFill>
                        </a:rPr>
                        <a:t>1800000</a:t>
                      </a:r>
                      <a:endParaRPr lang="ru-RU" sz="110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245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Оборудование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100000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245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/>
                          </a:solidFill>
                        </a:rPr>
                        <a:t>Офис и Техника</a:t>
                      </a:r>
                      <a:endParaRPr lang="ru-RU" sz="110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250000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245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Маркетинг и </a:t>
                      </a:r>
                      <a:r>
                        <a:rPr lang="ru-RU" sz="1100" dirty="0" smtClean="0">
                          <a:solidFill>
                            <a:schemeClr val="bg2"/>
                          </a:solidFill>
                        </a:rPr>
                        <a:t>Реклама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50000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245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/>
                          </a:solidFill>
                        </a:rPr>
                        <a:t>Дополнительно</a:t>
                      </a:r>
                      <a:endParaRPr lang="ru-RU" sz="110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560000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245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/>
                          </a:solidFill>
                        </a:rPr>
                        <a:t>Итог</a:t>
                      </a:r>
                      <a:endParaRPr lang="ru-RU" sz="110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</a:rPr>
                        <a:t>3000000</a:t>
                      </a:r>
                      <a:endParaRPr lang="ru-RU" sz="1100" dirty="0">
                        <a:solidFill>
                          <a:schemeClr val="bg2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727993" y="156802"/>
            <a:ext cx="3473301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Рынок и услуги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noc-razvitie.ru/wp-content/uploads/2022/05/categorie-15-lite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068292" y="2119745"/>
            <a:ext cx="2676698" cy="3244045"/>
          </a:xfrm>
          <a:prstGeom prst="rect">
            <a:avLst/>
          </a:prstGeom>
          <a:noFill/>
        </p:spPr>
      </p:pic>
      <p:sp>
        <p:nvSpPr>
          <p:cNvPr id="207" name="Google Shape;20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99753" y="157941"/>
            <a:ext cx="3202647" cy="7410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139816" y="1283388"/>
            <a:ext cx="6327486" cy="28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en-US" sz="17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одними из основных конкурентов могут быть - диетологи, нутрициологи</a:t>
            </a:r>
            <a:endParaRPr sz="1700" b="1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en-US" sz="17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компании по доставки сбалансированной еды </a:t>
            </a:r>
            <a:endParaRPr sz="1700"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en-US" sz="17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 - наличие конкурентов. </a:t>
            </a:r>
            <a:endParaRPr sz="1700" b="1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en-US" sz="17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 - большое кол-во проверенной информации.</a:t>
            </a:r>
            <a:endParaRPr sz="1700" b="1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en-US" sz="17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наращивание клиентской базы путем распространения информации от проверенных людей</a:t>
            </a:r>
            <a:endParaRPr sz="1700" b="1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9630" y="282484"/>
            <a:ext cx="28912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8F00FF"/>
              </a:buClr>
              <a:buSzPts val="2700"/>
            </a:pPr>
            <a:r>
              <a:rPr lang="ru-RU" sz="3000" dirty="0" smtClean="0">
                <a:solidFill>
                  <a:srgbClr val="FFFFFF"/>
                </a:solidFill>
                <a:latin typeface="Raleway SemiBold"/>
                <a:sym typeface="Raleway SemiBold"/>
              </a:rPr>
              <a:t>КОНКУРЕНТЫ</a:t>
            </a:r>
            <a:endParaRPr lang="ru-RU" sz="3000" dirty="0">
              <a:solidFill>
                <a:srgbClr val="FFFFFF"/>
              </a:solidFill>
              <a:latin typeface="Raleway SemiBold"/>
              <a:sym typeface="Raleway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 txBox="1"/>
          <p:nvPr/>
        </p:nvSpPr>
        <p:spPr>
          <a:xfrm>
            <a:off x="2369127" y="2146050"/>
            <a:ext cx="6336576" cy="2255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Segoe Script" panose="030B0504020000000003" pitchFamily="34" charset="0"/>
                <a:ea typeface="Raleway SemiBold"/>
                <a:cs typeface="Times New Roman" panose="02020603050405020304" pitchFamily="18" charset="0"/>
                <a:sym typeface="Raleway SemiBold"/>
              </a:rPr>
              <a:t>БИЗНЕС-МОДЕЛЬ </a:t>
            </a:r>
            <a:r>
              <a:rPr lang="en-US" sz="2800" b="0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– </a:t>
            </a:r>
            <a:r>
              <a:rPr lang="en-US" sz="2800" b="1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en-US" sz="2400" b="1" i="0" u="none" strike="noStrike" cap="none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продажа </a:t>
            </a:r>
            <a:r>
              <a:rPr lang="en-US" sz="2400" b="1" i="0" u="none" strike="noStrike" cap="none" dirty="0" smtClean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лекций </a:t>
            </a:r>
            <a:r>
              <a:rPr lang="ru-RU" sz="2400" b="1" i="0" u="none" strike="noStrike" cap="none" dirty="0" smtClean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о правильном питании </a:t>
            </a:r>
            <a:endParaRPr sz="2400" b="1" i="0" u="none" strike="noStrike" cap="none">
              <a:solidFill>
                <a:srgbClr val="132C40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300"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300"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300"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300" b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300" b="1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108367" y="17327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4" name="Google Shape;224;p9"/>
          <p:cNvSpPr txBox="1">
            <a:spLocks noGrp="1"/>
          </p:cNvSpPr>
          <p:nvPr>
            <p:ph type="title"/>
          </p:nvPr>
        </p:nvSpPr>
        <p:spPr>
          <a:xfrm>
            <a:off x="160657" y="188883"/>
            <a:ext cx="3787888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03571" y="2000578"/>
            <a:ext cx="274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endParaRPr lang="ru-RU" dirty="0"/>
          </a:p>
        </p:txBody>
      </p:sp>
      <p:pic>
        <p:nvPicPr>
          <p:cNvPr id="10242" name="Picture 2" descr="https://www.usue.ru/public/files/loaded/6177ba0aebd23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8034" y="972589"/>
            <a:ext cx="2437322" cy="2306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Овал 12"/>
          <p:cNvSpPr/>
          <p:nvPr/>
        </p:nvSpPr>
        <p:spPr>
          <a:xfrm>
            <a:off x="2261062" y="3034145"/>
            <a:ext cx="415636" cy="39069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452254" y="3217026"/>
            <a:ext cx="307570" cy="266007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610197" y="3341716"/>
            <a:ext cx="199505" cy="191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56165" y="1080655"/>
            <a:ext cx="45719" cy="18786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74568" y="3266902"/>
            <a:ext cx="1978429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 txBox="1">
            <a:spLocks noGrp="1"/>
          </p:cNvSpPr>
          <p:nvPr>
            <p:ph type="title"/>
          </p:nvPr>
        </p:nvSpPr>
        <p:spPr>
          <a:xfrm>
            <a:off x="2036235" y="0"/>
            <a:ext cx="4988019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u="sng" dirty="0">
                <a:solidFill>
                  <a:schemeClr val="dk1"/>
                </a:solidFill>
              </a:rPr>
              <a:t>КОМАНДА СТАРТАПА</a:t>
            </a:r>
            <a:endParaRPr sz="3000" u="sng">
              <a:solidFill>
                <a:schemeClr val="dk1"/>
              </a:solidFill>
            </a:endParaRPr>
          </a:p>
        </p:txBody>
      </p:sp>
      <p:graphicFrame>
        <p:nvGraphicFramePr>
          <p:cNvPr id="244" name="Google Shape;244;p11"/>
          <p:cNvGraphicFramePr/>
          <p:nvPr/>
        </p:nvGraphicFramePr>
        <p:xfrm>
          <a:off x="465123" y="988127"/>
          <a:ext cx="7880856" cy="3043546"/>
        </p:xfrm>
        <a:graphic>
          <a:graphicData uri="http://schemas.openxmlformats.org/drawingml/2006/table">
            <a:tbl>
              <a:tblPr>
                <a:noFill/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{80247463-CD84-47FE-844D-73C8E53ED9A3}</a:tableStyleId>
              </a:tblPr>
              <a:tblGrid>
                <a:gridCol w="2626952"/>
                <a:gridCol w="2626952"/>
                <a:gridCol w="2626952"/>
              </a:tblGrid>
              <a:tr h="4106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 Адизису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9468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(CEO),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Хомченко Елизавета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администратор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1979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Тимощук Анастасия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интегратор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6621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(СMO),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Мусахметова Зарина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производитель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5" name="Google Shape;24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>
            <a:spLocks noGrp="1"/>
          </p:cNvSpPr>
          <p:nvPr>
            <p:ph type="title"/>
          </p:nvPr>
        </p:nvSpPr>
        <p:spPr>
          <a:xfrm>
            <a:off x="1453177" y="23319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12"/>
          <p:cNvSpPr txBox="1">
            <a:spLocks noGrp="1"/>
          </p:cNvSpPr>
          <p:nvPr>
            <p:ph type="body" idx="1"/>
          </p:nvPr>
        </p:nvSpPr>
        <p:spPr>
          <a:xfrm>
            <a:off x="351299" y="1064501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900" b="1" dirty="0">
                <a:solidFill>
                  <a:srgbClr val="132C40"/>
                </a:solidFill>
              </a:rPr>
              <a:t>С</a:t>
            </a:r>
            <a:r>
              <a:rPr lang="en-US" sz="1600" b="1" dirty="0">
                <a:solidFill>
                  <a:srgbClr val="132C40"/>
                </a:solidFill>
              </a:rPr>
              <a:t>бор информации</a:t>
            </a:r>
            <a:endParaRPr sz="1600" b="1">
              <a:solidFill>
                <a:srgbClr val="132C40"/>
              </a:solidFill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en-US" sz="1600" b="1" dirty="0">
                <a:solidFill>
                  <a:srgbClr val="132C40"/>
                </a:solidFill>
              </a:rPr>
              <a:t>составление меню на неделю</a:t>
            </a:r>
            <a:endParaRPr sz="1600" b="1">
              <a:solidFill>
                <a:srgbClr val="132C40"/>
              </a:solidFill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en-US" sz="1600" b="1" dirty="0" smtClean="0">
                <a:solidFill>
                  <a:srgbClr val="132C40"/>
                </a:solidFill>
              </a:rPr>
              <a:t>подготовить </a:t>
            </a:r>
            <a:r>
              <a:rPr lang="en-US" sz="1600" b="1" dirty="0">
                <a:solidFill>
                  <a:srgbClr val="132C40"/>
                </a:solidFill>
              </a:rPr>
              <a:t>список компаний потенциальных клиентов</a:t>
            </a:r>
            <a:endParaRPr sz="1600" b="1">
              <a:solidFill>
                <a:srgbClr val="132C40"/>
              </a:solidFill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en-US" sz="1600" b="1" dirty="0">
                <a:solidFill>
                  <a:srgbClr val="132C40"/>
                </a:solidFill>
              </a:rPr>
              <a:t>подготовить список компаний потенциальных партнеров</a:t>
            </a:r>
            <a:endParaRPr sz="1600" b="1">
              <a:solidFill>
                <a:srgbClr val="132C40"/>
              </a:solidFill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8" name="Google Shape;25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440193" y="15005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60" name="Google Shape;260;p1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5777" y="2322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graphicFrame>
        <p:nvGraphicFramePr>
          <p:cNvPr id="265" name="Google Shape;265;p12"/>
          <p:cNvGraphicFramePr/>
          <p:nvPr/>
        </p:nvGraphicFramePr>
        <p:xfrm>
          <a:off x="340822" y="2560319"/>
          <a:ext cx="8088283" cy="2094016"/>
        </p:xfrm>
        <a:graphic>
          <a:graphicData uri="http://schemas.openxmlformats.org/drawingml/2006/table">
            <a:tbl>
              <a:tblPr>
                <a:noFill/>
                <a:tableStyleId>{80247463-CD84-47FE-844D-73C8E53ED9A3}</a:tableStyleId>
              </a:tblPr>
              <a:tblGrid>
                <a:gridCol w="3588170"/>
                <a:gridCol w="1804019"/>
                <a:gridCol w="2696094"/>
              </a:tblGrid>
              <a:tr h="4266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8262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en-US" sz="1400" u="none" strike="noStrike" cap="none"/>
                        <a:t>собираем информацию из энциклопедий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10 - 14 дней (240 часов)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Тимощук.А, Саморокова 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Анастасия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92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en-US" sz="1400" u="none" strike="noStrike" cap="none"/>
                        <a:t>дополняем полученную информацию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дня (72 часа)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Нарижный </a:t>
                      </a:r>
                      <a:r>
                        <a:rPr lang="en-US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Роман, Матчин.Д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92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en-US" sz="1400" u="none" strike="noStrike" cap="none"/>
                        <a:t>получаем первый вариант </a:t>
                      </a:r>
                      <a:r>
                        <a:rPr lang="en-US"/>
                        <a:t> меню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остальные дни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Мусахметова </a:t>
                      </a:r>
                      <a:r>
                        <a:rPr lang="en-US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Зарина, Хомченко.Е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>
            <a:spLocks noGrp="1"/>
          </p:cNvSpPr>
          <p:nvPr>
            <p:ph type="title"/>
          </p:nvPr>
        </p:nvSpPr>
        <p:spPr>
          <a:xfrm>
            <a:off x="1093795" y="441015"/>
            <a:ext cx="515737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b="1" u="sng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egoe Script" panose="030B0504020000000003" pitchFamily="34" charset="0"/>
              </a:rPr>
              <a:t>КОНТАКТЫ ЛИДЕРА</a:t>
            </a:r>
            <a:endParaRPr sz="3000" b="1" u="sng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Segoe Script" panose="030B0504020000000003" pitchFamily="34" charset="0"/>
            </a:endParaRPr>
          </a:p>
        </p:txBody>
      </p:sp>
      <p:sp>
        <p:nvSpPr>
          <p:cNvPr id="271" name="Google Shape;271;p13"/>
          <p:cNvSpPr txBox="1">
            <a:spLocks noGrp="1"/>
          </p:cNvSpPr>
          <p:nvPr>
            <p:ph type="body" idx="1"/>
          </p:nvPr>
        </p:nvSpPr>
        <p:spPr>
          <a:xfrm>
            <a:off x="0" y="1361211"/>
            <a:ext cx="4222873" cy="2959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algn="just"/>
            <a:r>
              <a:rPr lang="ru-RU" sz="1600" u="sng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Хомченко</a:t>
            </a:r>
            <a:r>
              <a:rPr lang="ru-RU" sz="1600" u="sng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Дмитриевна</a:t>
            </a:r>
            <a:endParaRPr lang="ru-RU" sz="1600" u="sng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Unti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ID U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1591110</a:t>
            </a:r>
            <a:endParaRPr lang="ru-RU" sz="1600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 ID </a:t>
            </a:r>
            <a:r>
              <a:rPr lang="en-US" sz="1600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4543974</a:t>
            </a:r>
            <a:endParaRPr lang="ru-RU" sz="1600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89131535926</a:t>
            </a:r>
            <a:endParaRPr lang="ru-RU" sz="1600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почта: </a:t>
            </a:r>
            <a:r>
              <a:rPr lang="en-US" sz="1600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khomchenko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2208@</a:t>
            </a:r>
            <a:r>
              <a:rPr lang="en-US" sz="1600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omgau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endParaRPr sz="1500" b="1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290564" y="166682"/>
            <a:ext cx="687900" cy="6879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75" name="Google Shape;275;p1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06035" y="24059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50" name="AutoShape 2" descr="blob:https://web.telegram.org/123c4fae-07d8-45ee-a922-687474e955d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052" name="AutoShape 4" descr="blob:https://web.telegram.org/123c4fae-07d8-45ee-a922-687474e955d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054" name="AutoShape 6" descr="blob:https://web.telegram.org/123c4fae-07d8-45ee-a922-687474e955d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5" name="Рисунок 14" descr="лиз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045" y="1479666"/>
            <a:ext cx="3608227" cy="2971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3136</Words>
  <Application>WPS Presentation</Application>
  <PresentationFormat>Экран (16:9)</PresentationFormat>
  <Paragraphs>231</Paragraphs>
  <Slides>13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9" baseType="lpstr">
      <vt:lpstr>Arial</vt:lpstr>
      <vt:lpstr>SimSun</vt:lpstr>
      <vt:lpstr>Wingdings</vt:lpstr>
      <vt:lpstr>Arial</vt:lpstr>
      <vt:lpstr>Raleway</vt:lpstr>
      <vt:lpstr>Raleway SemiBold</vt:lpstr>
      <vt:lpstr>Century Gothic</vt:lpstr>
      <vt:lpstr>Segoe Script</vt:lpstr>
      <vt:lpstr>Calibri</vt:lpstr>
      <vt:lpstr>Helvetica Neue</vt:lpstr>
      <vt:lpstr>Times New Roman</vt:lpstr>
      <vt:lpstr>Times New Roman</vt:lpstr>
      <vt:lpstr>Microsoft YaHei</vt:lpstr>
      <vt:lpstr>Arial Unicode MS</vt:lpstr>
      <vt:lpstr>Simple Light</vt:lpstr>
      <vt:lpstr>Simple Light</vt:lpstr>
      <vt:lpstr>Good Food School</vt:lpstr>
      <vt:lpstr>PowerPoint 演示文稿</vt:lpstr>
      <vt:lpstr>ЦЕЛЕВАЯ АУДИТОРИЯ</vt:lpstr>
      <vt:lpstr>ПРОБЛЕМА</vt:lpstr>
      <vt:lpstr>РЕШЕНИЕ</vt:lpstr>
      <vt:lpstr> ЦЕННОСТНОЕ ПРЕДЛОЖЕНИЕ</vt:lpstr>
      <vt:lpstr>РЫНОК</vt:lpstr>
      <vt:lpstr>PowerPoint 演示文稿</vt:lpstr>
      <vt:lpstr>PowerPoint 演示文稿</vt:lpstr>
      <vt:lpstr>БИЗНЕС-МОДЕЛЬ*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food School</dc:title>
  <dc:creator>ТАТЬЯНА</dc:creator>
  <cp:lastModifiedBy>Дом</cp:lastModifiedBy>
  <cp:revision>34</cp:revision>
  <dcterms:created xsi:type="dcterms:W3CDTF">2023-11-10T08:57:57Z</dcterms:created>
  <dcterms:modified xsi:type="dcterms:W3CDTF">2023-11-10T09:07:18Z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466E6A9BD7794935B1B3FB5EB46CDC30_13</vt:lpwstr>
  </property>
  <property fmtid="{D5CDD505-2E9C-101B-9397-08002B2CF9AE}" pid="3" name="KSOProductBuildVer">
    <vt:lpwstr>1049-12.2.0.13266</vt:lpwstr>
  </property>
</Properties>
</file>