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</p:sldMasterIdLst>
  <p:sldIdLst>
    <p:sldId id="256" r:id="rId10"/>
    <p:sldId id="257" r:id="rId11"/>
    <p:sldId id="258" r:id="rId12"/>
    <p:sldId id="25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4C82655-912D-4D04-ACB8-709E977773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14A5744-E1ED-486A-BCCB-159F9C983F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6B5197-E34D-470E-8990-E39F2030D74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600EBB5D-A621-441C-89AB-D98E07A31B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5B01D83-C4AF-495E-8ABA-CC6CB76814A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F470BF-A148-4325-8A09-FDC077C6E6D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9C13A748-C710-4AAC-BB6B-37FAFCB045F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2B6C6BC7-00E3-4D20-B681-94851953F4D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B281F8-31B1-40AB-909E-931A3183DB7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681AD0F-D35A-4621-83DA-A08D12E19B1C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723960" lvl="1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234440" lvl="2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727280" lvl="3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2184480" lvl="4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127E2AF-67D1-4D3C-9DC5-FB555EE3108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52E4A0-D435-4B39-A787-E475E4D2E698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1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2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3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4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5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6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7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28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1E923A-3F47-488B-9210-479F29B84FC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5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7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4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4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1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3" name="Соединительная линия уступом 26"/>
          <p:cNvSpPr/>
          <p:nvPr/>
        </p:nvSpPr>
        <p:spPr>
          <a:xfrm rot="10800000" flipV="1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4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B6378A-4FF2-4D6E-99DB-2279241C2893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72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lang="ru-RU" sz="7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A292C88-E217-43AE-B3F1-0772D1290625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1FEED27-2F78-4ED5-B783-7134B66FD06F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6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7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68" name="Таблица 3"/>
          <p:cNvGraphicFramePr/>
          <p:nvPr/>
        </p:nvGraphicFramePr>
        <p:xfrm>
          <a:off x="623880" y="1634040"/>
          <a:ext cx="10711440" cy="4389120"/>
        </p:xfrm>
        <a:graphic>
          <a:graphicData uri="http://schemas.openxmlformats.org/drawingml/2006/table">
            <a:tbl>
              <a:tblPr/>
              <a:tblGrid>
                <a:gridCol w="17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2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3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4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5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6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7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8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DD96DAA-62F3-480D-B8BF-9C7D74E96790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2022-11-09 02.38.22.jpg" descr="2022-11-09 02.38.22.jpg"/>
          <p:cNvPicPr/>
          <p:nvPr/>
        </p:nvPicPr>
        <p:blipFill>
          <a:blip r:embed="rId3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2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5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6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7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88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89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2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3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4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5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B27CF5-0EEF-4FC0-8A63-4AC583E8DB36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0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1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2" name="Рисунок 1"/>
          <p:cNvPicPr/>
          <p:nvPr/>
        </p:nvPicPr>
        <p:blipFill>
          <a:blip r:embed="rId2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4" name="Рисунок 6"/>
          <p:cNvPicPr/>
          <p:nvPr/>
        </p:nvPicPr>
        <p:blipFill>
          <a:blip r:embed="rId3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6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7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0" u="none" strike="noStrike" dirty="0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lang="ru-RU" sz="6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1" u="none" strike="noStrike" dirty="0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lang="ru-RU" sz="6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9" name="Рисунок 3"/>
          <p:cNvPicPr/>
          <p:nvPr/>
        </p:nvPicPr>
        <p:blipFill>
          <a:blip r:embed="rId4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0" name="Текст 2"/>
          <p:cNvSpPr/>
          <p:nvPr/>
        </p:nvSpPr>
        <p:spPr>
          <a:xfrm>
            <a:off x="6718320" y="3220574"/>
            <a:ext cx="4353480" cy="369332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r>
              <a:rPr lang="en-US" b="1" dirty="0" err="1" smtClean="0"/>
              <a:t>RiskLens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r>
              <a:rPr lang="ru-RU" sz="1200" b="1" dirty="0"/>
              <a:t>Описание </a:t>
            </a:r>
            <a:r>
              <a:rPr lang="ru-RU" sz="1200" b="1" dirty="0" smtClean="0"/>
              <a:t>проекта:</a:t>
            </a:r>
          </a:p>
          <a:p>
            <a:endParaRPr lang="ru-RU" sz="1200" b="1" dirty="0"/>
          </a:p>
          <a:p>
            <a:r>
              <a:rPr lang="ru-RU" sz="1200" dirty="0" smtClean="0"/>
              <a:t>Проект </a:t>
            </a:r>
            <a:r>
              <a:rPr lang="ru-RU" sz="1200" dirty="0" err="1"/>
              <a:t>RiskLens</a:t>
            </a:r>
            <a:r>
              <a:rPr lang="ru-RU" sz="1200" dirty="0"/>
              <a:t> направлен на создание инновационного интеллектуального помощника для комплексного управления корпоративными рисками, основанного на передовых технологиях машинного обучения и анализа больших данных. Основная цель проекта — предоставить компаниям мощный инструмент для эффективного прогнозирования рисков, моделирования различных сценариев их развития и автоматической генерации рекомендаций по снижению негативных последствий. Решение будет помогать организациям своевременно выявлять потенциальные угрозы, разрабатывать стратегии для их минимизации и ускорять процесс принятия обоснованных решений.</a:t>
            </a:r>
          </a:p>
          <a:p>
            <a:endParaRPr lang="ru-RU" sz="1200" dirty="0"/>
          </a:p>
          <a:p>
            <a:r>
              <a:rPr lang="ru-RU" sz="1200" b="1" dirty="0"/>
              <a:t>Техническое решение:</a:t>
            </a:r>
          </a:p>
          <a:p>
            <a:endParaRPr lang="ru-RU" sz="1200" dirty="0"/>
          </a:p>
          <a:p>
            <a:r>
              <a:rPr lang="ru-RU" sz="1200" dirty="0" err="1"/>
              <a:t>RiskLens</a:t>
            </a:r>
            <a:r>
              <a:rPr lang="ru-RU" sz="1200" dirty="0"/>
              <a:t> представляет собой высокоэффективную платформу для сбора, обработки и анализа данных из множества источников, как внутренних (корпоративных), так и внешних (экономических, рыночных, социальных). Система использует передовые алгоритмы машинного обучения и аналитики больших данных для точного прогнозирования вероятности возникновения рисков и оценки их влияния на бизнес-процессы. Модели будут учитывать динамику изменений во внешней среде, а также специфические данные компании, что позволит получать более точные и персонализированные прогнозы.</a:t>
            </a:r>
          </a:p>
          <a:p>
            <a:endParaRPr lang="ru-RU" sz="1200" dirty="0"/>
          </a:p>
          <a:p>
            <a:r>
              <a:rPr lang="ru-RU" sz="1200" dirty="0"/>
              <a:t>Решение будет включать инструменты для моделирования рисковых сценариев, что позволит пользователю увидеть потенциальные последствия различных событий и подготовиться к ним заранее. Система будет автоматически генерировать отчеты и уведомления, а также предоставлять рекомендации по минимизации рисков и выработке оптимальных стратегий управления.</a:t>
            </a:r>
          </a:p>
          <a:p>
            <a:endParaRPr lang="ru-RU" sz="1200" dirty="0"/>
          </a:p>
          <a:p>
            <a:r>
              <a:rPr lang="ru-RU" sz="1200" dirty="0" err="1"/>
              <a:t>RiskLens</a:t>
            </a:r>
            <a:r>
              <a:rPr lang="ru-RU" sz="1200" dirty="0"/>
              <a:t> ориентирован на использование в таких критически важных отраслях, как финансы, энергетика, логистика, страхование и технологии, где управление рисками играет ключевую роль в стабильности и развитии бизнеса. Потенциальными пользователями решения являются крупные и средние предприятия, стремящиеся повысить устойчивость своего бизнеса и оптимизировать процессы риск-менеджмента</a:t>
            </a:r>
            <a:endParaRPr lang="ru-RU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r>
              <a:rPr lang="ru-RU" sz="1200" b="1" dirty="0"/>
              <a:t>Описание бизнес-модели:</a:t>
            </a:r>
          </a:p>
          <a:p>
            <a:endParaRPr lang="ru-RU" sz="1200" b="1" dirty="0"/>
          </a:p>
          <a:p>
            <a:r>
              <a:rPr lang="ru-RU" sz="1200" dirty="0"/>
              <a:t>Проект </a:t>
            </a:r>
            <a:r>
              <a:rPr lang="ru-RU" sz="1200" dirty="0" err="1"/>
              <a:t>RiskLens</a:t>
            </a:r>
            <a:r>
              <a:rPr lang="ru-RU" sz="1200" dirty="0"/>
              <a:t> предоставляет </a:t>
            </a:r>
            <a:r>
              <a:rPr lang="ru-RU" sz="1200" dirty="0" err="1"/>
              <a:t>SaaS</a:t>
            </a:r>
            <a:r>
              <a:rPr lang="ru-RU" sz="1200" dirty="0"/>
              <a:t>-решение для управления корпоративными рисками, основанное на машинном обучении и анализе больших данных. Основной доход формируется через подписку на платформу с различными тарифами, включая дополнительные услуги, такие как </a:t>
            </a:r>
            <a:r>
              <a:rPr lang="ru-RU" sz="1200" dirty="0" err="1"/>
              <a:t>кастомизация</a:t>
            </a:r>
            <a:r>
              <a:rPr lang="ru-RU" sz="1200" dirty="0"/>
              <a:t>, интеграция и обучение персонала.</a:t>
            </a:r>
          </a:p>
          <a:p>
            <a:endParaRPr lang="ru-RU" sz="1200" b="1" dirty="0"/>
          </a:p>
          <a:p>
            <a:r>
              <a:rPr lang="ru-RU" sz="1200" b="1" dirty="0"/>
              <a:t>Ключевые потребители:</a:t>
            </a:r>
          </a:p>
          <a:p>
            <a:r>
              <a:rPr lang="ru-RU" sz="1200" dirty="0"/>
              <a:t>Крупные и средние предприятия из отраслей: финансы, энергетика, логистика, страхование и технологии, где управление рисками критически важно.</a:t>
            </a:r>
          </a:p>
          <a:p>
            <a:r>
              <a:rPr lang="ru-RU" sz="1200" dirty="0"/>
              <a:t>Малые предприятия, для которых предусмотрены более доступные тарифы и возможности масштабирования.</a:t>
            </a:r>
          </a:p>
          <a:p>
            <a:r>
              <a:rPr lang="ru-RU" sz="1200" dirty="0"/>
              <a:t>Объем рынка:</a:t>
            </a:r>
          </a:p>
          <a:p>
            <a:r>
              <a:rPr lang="ru-RU" sz="1200" dirty="0"/>
              <a:t>Мировой рынок программного обеспечения для управления рисками растет с темпом 12,4% в год, и его объем в 2022 году составил 10,6 миллиардов долларов. </a:t>
            </a:r>
            <a:r>
              <a:rPr lang="ru-RU" sz="1200" dirty="0" err="1"/>
              <a:t>RiskLens</a:t>
            </a:r>
            <a:r>
              <a:rPr lang="ru-RU" sz="1200" dirty="0"/>
              <a:t> ориентирован на крупнейшие отрасли, обеспечивая высокие перспективы роста.</a:t>
            </a:r>
          </a:p>
          <a:p>
            <a:endParaRPr lang="ru-RU" sz="1200" b="1" dirty="0"/>
          </a:p>
          <a:p>
            <a:r>
              <a:rPr lang="ru-RU" sz="1200" b="1" dirty="0"/>
              <a:t>Маркетинговая стратегия:</a:t>
            </a:r>
          </a:p>
          <a:p>
            <a:r>
              <a:rPr lang="ru-RU" sz="1200" dirty="0"/>
              <a:t>Цифровой маркетинг (SEO, контекстная реклама, </a:t>
            </a:r>
            <a:r>
              <a:rPr lang="ru-RU" sz="1200" dirty="0" err="1"/>
              <a:t>соцсети</a:t>
            </a:r>
            <a:r>
              <a:rPr lang="ru-RU" sz="1200" dirty="0"/>
              <a:t>) для привлечения целевой аудитории.</a:t>
            </a:r>
          </a:p>
          <a:p>
            <a:r>
              <a:rPr lang="ru-RU" sz="1200" dirty="0"/>
              <a:t>Контент-маркетинг: создание исследовательских материалов и кейсов.</a:t>
            </a:r>
          </a:p>
          <a:p>
            <a:r>
              <a:rPr lang="ru-RU" sz="1200" dirty="0"/>
              <a:t>Прямые продажи и партнерства с консалтинговыми компаниями.</a:t>
            </a:r>
          </a:p>
          <a:p>
            <a:r>
              <a:rPr lang="ru-RU" sz="1200" dirty="0"/>
              <a:t>Тестовые версии и демонстрации для вовлечения новых пользователей.</a:t>
            </a:r>
          </a:p>
          <a:p>
            <a:r>
              <a:rPr lang="ru-RU" sz="1200" dirty="0"/>
              <a:t>Отзывы и кейс-</a:t>
            </a:r>
            <a:r>
              <a:rPr lang="ru-RU" sz="1200" dirty="0" err="1"/>
              <a:t>стади</a:t>
            </a:r>
            <a:r>
              <a:rPr lang="ru-RU" sz="1200" dirty="0"/>
              <a:t> для повышения доверия и стимулирования рекомендаций среди пользователей.</a:t>
            </a:r>
            <a:endParaRPr lang="ru-RU" sz="1200" u="none" strike="noStrike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6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7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18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9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lang="ru-RU" sz="6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0" name="Рисунок 8"/>
          <p:cNvPicPr/>
          <p:nvPr/>
        </p:nvPicPr>
        <p:blipFill>
          <a:blip r:embed="rId2">
            <a:extLst>
              <a:ext uri="{96DAC541-7B7A-43D3-8B79-37D633B846F1}">
                <asvg:svgBlip xmlns="" xmlns:p14="http://schemas.microsoft.com/office/powerpoint/2010/main" xmlns:p15="http://schemas.microsoft.com/office/powerpoint/2012/main" xmlns:mc="http://schemas.openxmlformats.org/markup-compatibility/2006" xmlns:asvg="http://schemas.microsoft.com/office/drawing/2016/SVG/main" r:embed="rId3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4"/>
          <p:cNvPicPr/>
          <p:nvPr/>
        </p:nvPicPr>
        <p:blipFill>
          <a:blip r:embed="rId4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3495</TotalTime>
  <Words>454</Words>
  <Application>Microsoft Office PowerPoint</Application>
  <PresentationFormat>Широкоэкранный</PresentationFormat>
  <Paragraphs>33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4</vt:i4>
      </vt:variant>
    </vt:vector>
  </HeadingPairs>
  <TitlesOfParts>
    <vt:vector size="21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Times New Roman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Кирилл Кирилл</cp:lastModifiedBy>
  <cp:revision>53</cp:revision>
  <dcterms:modified xsi:type="dcterms:W3CDTF">2024-11-30T12:43:46Z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