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6858000" cy="9144000"/>
  <p:embeddedFontLst>
    <p:embeddedFont>
      <p:font typeface="Robot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8" roundtripDataSignature="AMtx7miuaAYaX1AY+af9hFKjMUg9k8/c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904EEDE-A94B-4FA6-926F-49745AFACA10}">
  <a:tblStyle styleId="{3904EEDE-A94B-4FA6-926F-49745AFACA1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C99517D-381E-4034-ADE3-81AF37682812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9EFF7"/>
          </a:solidFill>
        </a:fill>
      </a:tcStyle>
    </a:lastRow>
    <a:seCell>
      <a:tcTxStyle/>
    </a:seCell>
    <a:swCell>
      <a:tcTxStyle/>
    </a:swCell>
    <a:firstRow>
      <a:tcTxStyle b="on" i="off"/>
      <a:tcStyle>
        <a:fill>
          <a:solidFill>
            <a:srgbClr val="E9EFF7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customschemas.google.com/relationships/presentationmetadata" Target="metadata"/><Relationship Id="rId27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Админы и Реклама </a:t>
            </a:r>
            <a:endParaRPr/>
          </a:p>
        </p:txBody>
      </p:sp>
      <p:sp>
        <p:nvSpPr>
          <p:cNvPr id="151" name="Google Shape;15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\</a:t>
            </a:r>
            <a:endParaRPr/>
          </a:p>
        </p:txBody>
      </p:sp>
      <p:sp>
        <p:nvSpPr>
          <p:cNvPr id="229" name="Google Shape;22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A9BEE4"/>
            </a:gs>
            <a:gs pos="18000">
              <a:srgbClr val="A9BEE4"/>
            </a:gs>
            <a:gs pos="48500">
              <a:srgbClr val="FFF2CC"/>
            </a:gs>
            <a:gs pos="79000">
              <a:srgbClr val="C5D3ED"/>
            </a:gs>
            <a:gs pos="100000">
              <a:srgbClr val="FBE4D4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1037231" y="2600686"/>
            <a:ext cx="7488832" cy="23316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t/>
            </a:r>
            <a:endParaRPr b="1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33918" l="6330" r="44625" t="27061"/>
          <a:stretch/>
        </p:blipFill>
        <p:spPr>
          <a:xfrm>
            <a:off x="1037233" y="257743"/>
            <a:ext cx="2395106" cy="127110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1037226" y="1915300"/>
            <a:ext cx="74025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chemeClr val="dk1"/>
                </a:solidFill>
              </a:rPr>
              <a:t>Создание стримингового сервиса Lumbus 360</a:t>
            </a:r>
            <a:endParaRPr b="1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>
            <p:ph idx="1" type="subTitle"/>
          </p:nvPr>
        </p:nvSpPr>
        <p:spPr>
          <a:xfrm>
            <a:off x="1037231" y="4136134"/>
            <a:ext cx="6649444" cy="8635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ru-RU" sz="2200">
                <a:latin typeface="Arial"/>
                <a:ea typeface="Arial"/>
                <a:cs typeface="Arial"/>
                <a:sym typeface="Arial"/>
              </a:rPr>
              <a:t>Единый ресурс для трансляции живых мероприятий в реальном времени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>
            <p:ph idx="4294967295" type="title"/>
          </p:nvPr>
        </p:nvSpPr>
        <p:spPr>
          <a:xfrm>
            <a:off x="76200" y="279853"/>
            <a:ext cx="5665788" cy="727075"/>
          </a:xfrm>
          <a:prstGeom prst="rect">
            <a:avLst/>
          </a:prstGeom>
          <a:gradFill>
            <a:gsLst>
              <a:gs pos="0">
                <a:srgbClr val="A9BEE4"/>
              </a:gs>
              <a:gs pos="100000">
                <a:srgbClr val="A9BEE4"/>
              </a:gs>
            </a:gsLst>
            <a:lin ang="5400000" scaled="0"/>
          </a:gra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ПРОДУКТ ПРОЕКТА </a:t>
            </a:r>
            <a:endParaRPr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 b="-1" l="49189" r="4920" t="0"/>
          <a:stretch/>
        </p:blipFill>
        <p:spPr>
          <a:xfrm>
            <a:off x="5236028" y="-295719"/>
            <a:ext cx="7347857" cy="75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 txBox="1"/>
          <p:nvPr/>
        </p:nvSpPr>
        <p:spPr>
          <a:xfrm>
            <a:off x="-1" y="1582500"/>
            <a:ext cx="534488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9F0A01"/>
                </a:solidFill>
                <a:latin typeface="Arial"/>
                <a:ea typeface="Arial"/>
                <a:cs typeface="Arial"/>
                <a:sym typeface="Arial"/>
              </a:rPr>
              <a:t>LimbUs 360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сервис позволяет быстро запустить стрим мероприятия со своих камер и звукозаписывающих устройств.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-16329" y="3908459"/>
            <a:ext cx="534488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Подписка на сервис (SVOD)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-16329" y="5275500"/>
            <a:ext cx="529045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 к конкретным мероприятиям (TVOD)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" name="Google Shape;102;p2"/>
          <p:cNvCxnSpPr>
            <a:stCxn id="99" idx="2"/>
            <a:endCxn id="100" idx="0"/>
          </p:cNvCxnSpPr>
          <p:nvPr/>
        </p:nvCxnSpPr>
        <p:spPr>
          <a:xfrm flipH="1">
            <a:off x="2656243" y="3152160"/>
            <a:ext cx="16200" cy="756300"/>
          </a:xfrm>
          <a:prstGeom prst="straightConnector1">
            <a:avLst/>
          </a:prstGeom>
          <a:noFill/>
          <a:ln cap="flat" cmpd="sng" w="76200">
            <a:solidFill>
              <a:srgbClr val="9F0A0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3" name="Google Shape;103;p2"/>
          <p:cNvCxnSpPr/>
          <p:nvPr/>
        </p:nvCxnSpPr>
        <p:spPr>
          <a:xfrm flipH="1">
            <a:off x="2634342" y="4477807"/>
            <a:ext cx="16329" cy="756299"/>
          </a:xfrm>
          <a:prstGeom prst="straightConnector1">
            <a:avLst/>
          </a:prstGeom>
          <a:noFill/>
          <a:ln cap="flat" cmpd="sng" w="76200">
            <a:solidFill>
              <a:srgbClr val="9F0A0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 txBox="1"/>
          <p:nvPr>
            <p:ph idx="4294967295" type="title"/>
          </p:nvPr>
        </p:nvSpPr>
        <p:spPr>
          <a:xfrm>
            <a:off x="0" y="203152"/>
            <a:ext cx="7919131" cy="727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ТИПЫ ПОЛЬЗОВАТЕЛЕЙ </a:t>
            </a:r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0" y="1354300"/>
            <a:ext cx="6477000" cy="4992071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Администраторы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Рядовые пользователи (12-55 лет):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Зрители, которые не могут посетить мероприятие очно;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Зрители с ограниченными физическими возможностями, которые не могут посетить площадку;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Подростки, которых родители не отпускают на такие мероприятия;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Люди с ограниченными финансовыми возможностями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 </a:t>
            </a: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Рекламодатель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Бесплатное фото Татуированный человек текстовых сообщений для ремикса в социальных сетях" id="111" name="Google Shape;111;p3"/>
          <p:cNvPicPr preferRelativeResize="0"/>
          <p:nvPr/>
        </p:nvPicPr>
        <p:blipFill rotWithShape="1">
          <a:blip r:embed="rId3">
            <a:alphaModFix/>
          </a:blip>
          <a:srcRect b="0" l="20607" r="0" t="0"/>
          <a:stretch/>
        </p:blipFill>
        <p:spPr>
          <a:xfrm>
            <a:off x="6380751" y="-220921"/>
            <a:ext cx="7873622" cy="7351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/>
          <p:nvPr>
            <p:ph idx="4294967295" type="title"/>
          </p:nvPr>
        </p:nvSpPr>
        <p:spPr>
          <a:xfrm>
            <a:off x="0" y="203152"/>
            <a:ext cx="7919131" cy="727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ЖИЗНЕННЫЕ ЦИКЛЫ</a:t>
            </a:r>
            <a:endParaRPr/>
          </a:p>
        </p:txBody>
      </p:sp>
      <p:sp>
        <p:nvSpPr>
          <p:cNvPr id="117" name="Google Shape;117;p4"/>
          <p:cNvSpPr txBox="1"/>
          <p:nvPr/>
        </p:nvSpPr>
        <p:spPr>
          <a:xfrm>
            <a:off x="87086" y="1818709"/>
            <a:ext cx="5725886" cy="584483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СОБЫТИЙНОГО КОНТЕНТА:</a:t>
            </a:r>
            <a:endParaRPr/>
          </a:p>
          <a:p>
            <a:pPr indent="-457200" lvl="0" marL="4572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Сбор юзеров на оффлайн площадке;</a:t>
            </a:r>
            <a:endParaRPr/>
          </a:p>
          <a:p>
            <a:pPr indent="-457200" lvl="0" marL="4572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Продажа определенного количества билетов;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Запись мероприятия на YouTube;</a:t>
            </a:r>
            <a:endParaRPr/>
          </a:p>
          <a:p>
            <a:pPr indent="-457200" lvl="0" marL="457200" marR="0" rtl="0" algn="l">
              <a:lnSpc>
                <a:spcPct val="107000"/>
              </a:lnSpc>
              <a:spcBef>
                <a:spcPts val="1800"/>
              </a:spcBef>
              <a:spcAft>
                <a:spcPts val="80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Монетизация с помощью рекламы.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4"/>
          <p:cNvSpPr txBox="1"/>
          <p:nvPr/>
        </p:nvSpPr>
        <p:spPr>
          <a:xfrm>
            <a:off x="5987144" y="1045712"/>
            <a:ext cx="6204856" cy="586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СОБЫТИЙНОГО КОНТЕНТА С ПРИМЕНЕНИЕМ LIMBUS 360:</a:t>
            </a:r>
            <a:endParaRPr/>
          </a:p>
          <a:p>
            <a:pPr indent="-457200" lvl="0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Сбор юзеров на оффлайн площадке;</a:t>
            </a:r>
            <a:endParaRPr/>
          </a:p>
          <a:p>
            <a:pPr indent="-457200" lvl="0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Продажа определенного количества билетов;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Трансляция мероприятия </a:t>
            </a:r>
            <a:r>
              <a:rPr b="0" i="0" lang="ru-RU" sz="2400" u="none" cap="none" strike="noStrike">
                <a:solidFill>
                  <a:srgbClr val="9F0A01"/>
                </a:solidFill>
                <a:latin typeface="Arial"/>
                <a:ea typeface="Arial"/>
                <a:cs typeface="Arial"/>
                <a:sym typeface="Arial"/>
              </a:rPr>
              <a:t>на сервисе 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9F0A0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продажа доп. онлайн билетов,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9F0A0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дополнительная комиссия;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9F0A0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заработок с рекламы при большем количестве юзеров и просмотров. 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  Запись мероприятия на LIMBUS 360;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  Монетизация с помощью рекламы.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 txBox="1"/>
          <p:nvPr>
            <p:ph idx="4294967295" type="title"/>
          </p:nvPr>
        </p:nvSpPr>
        <p:spPr>
          <a:xfrm>
            <a:off x="0" y="203152"/>
            <a:ext cx="7919131" cy="727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КОНКУРЕНТНЫЙ АНАЛИЗ</a:t>
            </a:r>
            <a:endParaRPr/>
          </a:p>
        </p:txBody>
      </p:sp>
      <p:graphicFrame>
        <p:nvGraphicFramePr>
          <p:cNvPr id="125" name="Google Shape;125;p5"/>
          <p:cNvGraphicFramePr/>
          <p:nvPr/>
        </p:nvGraphicFramePr>
        <p:xfrm>
          <a:off x="132021" y="8938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{3904EEDE-A94B-4FA6-926F-49745AFACA10}</a:tableStyleId>
              </a:tblPr>
              <a:tblGrid>
                <a:gridCol w="5809475"/>
                <a:gridCol w="670175"/>
                <a:gridCol w="1003300"/>
                <a:gridCol w="1168400"/>
                <a:gridCol w="1308100"/>
                <a:gridCol w="931600"/>
                <a:gridCol w="1036900"/>
              </a:tblGrid>
              <a:tr h="787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                             </a:t>
                      </a:r>
                      <a:r>
                        <a:rPr b="1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Конкуренты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Свойства продукта</a:t>
                      </a:r>
                      <a:endParaRPr/>
                    </a:p>
                  </a:txBody>
                  <a:tcPr marT="116025" marB="116025" marR="116025" marL="1160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ТВ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Twitch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Youtube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Uma.tech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WASD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Limbus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409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Реальное время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409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Трансляция в 360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611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Возможность одновременно  просмотреть и купить запись конкретных мероприятий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409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Переключение между камерами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611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Доступ из любой точки мира (при наличии интернета)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409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Запись мероприятий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409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Полное погружение на мероприятие</a:t>
                      </a:r>
                      <a:endParaRPr/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397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Возможность купить VR очки</a:t>
                      </a:r>
                      <a:endParaRPr/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T="116025" marB="116025" marR="116025" marL="1160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cxnSp>
        <p:nvCxnSpPr>
          <p:cNvPr id="126" name="Google Shape;126;p5"/>
          <p:cNvCxnSpPr/>
          <p:nvPr/>
        </p:nvCxnSpPr>
        <p:spPr>
          <a:xfrm>
            <a:off x="132021" y="930227"/>
            <a:ext cx="5822212" cy="91983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 txBox="1"/>
          <p:nvPr>
            <p:ph idx="4294967295" type="title"/>
          </p:nvPr>
        </p:nvSpPr>
        <p:spPr>
          <a:xfrm>
            <a:off x="0" y="203152"/>
            <a:ext cx="9931400" cy="727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ПОТРЕБИТЕЛЬСКИЕ СВОЙСТВА</a:t>
            </a:r>
            <a:endParaRPr/>
          </a:p>
        </p:txBody>
      </p:sp>
      <p:sp>
        <p:nvSpPr>
          <p:cNvPr id="132" name="Google Shape;132;p6"/>
          <p:cNvSpPr txBox="1"/>
          <p:nvPr/>
        </p:nvSpPr>
        <p:spPr>
          <a:xfrm>
            <a:off x="43543" y="857154"/>
            <a:ext cx="12104914" cy="584483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Гарантированный доступ – возможность записи мероприятий, для просмотра в любое время;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Бесперебойный просмотр трансляций, высокое качество видео и звука;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Большой выбор контента + эксклюзивное содержание;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Удобный и интуитивно понятный интерфейс;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Экономически выгодно – просмотр стрима значительно выгоднее поездок;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Возможность смотреть на любом устройстве: компьютере, телефоне или планшете;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 в любой точке мира при наличии интернета высокого качества соединения.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 txBox="1"/>
          <p:nvPr/>
        </p:nvSpPr>
        <p:spPr>
          <a:xfrm>
            <a:off x="0" y="203152"/>
            <a:ext cx="10363200" cy="727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ru-RU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КОНКУРЕНТНЫЕ ПРЕИМУЩЕСТВА</a:t>
            </a:r>
            <a:endParaRPr/>
          </a:p>
        </p:txBody>
      </p:sp>
      <p:grpSp>
        <p:nvGrpSpPr>
          <p:cNvPr id="138" name="Google Shape;138;p7"/>
          <p:cNvGrpSpPr/>
          <p:nvPr/>
        </p:nvGrpSpPr>
        <p:grpSpPr>
          <a:xfrm>
            <a:off x="1047495" y="2136536"/>
            <a:ext cx="10107643" cy="3807507"/>
            <a:chOff x="209295" y="310911"/>
            <a:chExt cx="10107643" cy="3807507"/>
          </a:xfrm>
        </p:grpSpPr>
        <p:sp>
          <p:nvSpPr>
            <p:cNvPr id="139" name="Google Shape;139;p7"/>
            <p:cNvSpPr/>
            <p:nvPr/>
          </p:nvSpPr>
          <p:spPr>
            <a:xfrm>
              <a:off x="467344" y="319775"/>
              <a:ext cx="2373350" cy="237335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209295" y="2633002"/>
              <a:ext cx="2889450" cy="13985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7"/>
            <p:cNvSpPr txBox="1"/>
            <p:nvPr/>
          </p:nvSpPr>
          <p:spPr>
            <a:xfrm>
              <a:off x="209295" y="2633002"/>
              <a:ext cx="2889450" cy="13985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Стриминг мероприятий в VR 360 (полное погружение на мероприятие)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4053395" y="310911"/>
              <a:ext cx="2408808" cy="2408808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3604398" y="2641867"/>
              <a:ext cx="3306802" cy="13985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7"/>
            <p:cNvSpPr txBox="1"/>
            <p:nvPr/>
          </p:nvSpPr>
          <p:spPr>
            <a:xfrm>
              <a:off x="3604398" y="2641867"/>
              <a:ext cx="3306802" cy="13985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Переключение между камерами в зале (позволяет с разных ракурсов рассмотреть мельчайшие детали мероприятия)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7777630" y="371138"/>
              <a:ext cx="2167897" cy="2167897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7427488" y="2719859"/>
              <a:ext cx="2889450" cy="13985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7"/>
            <p:cNvSpPr txBox="1"/>
            <p:nvPr/>
          </p:nvSpPr>
          <p:spPr>
            <a:xfrm>
              <a:off x="7427488" y="2719859"/>
              <a:ext cx="2889450" cy="13985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Возможность купить VR очки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/>
          <p:nvPr/>
        </p:nvSpPr>
        <p:spPr>
          <a:xfrm>
            <a:off x="0" y="203152"/>
            <a:ext cx="10363200" cy="727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ru-RU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«ПОТРЕБИТЕЛЬ-ПОКУПАТЕЛЬ-ПОСТАВЩИК»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"/>
          <p:cNvSpPr txBox="1"/>
          <p:nvPr/>
        </p:nvSpPr>
        <p:spPr>
          <a:xfrm>
            <a:off x="282575" y="1790090"/>
            <a:ext cx="415925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Типы пользователей: </a:t>
            </a:r>
            <a:endParaRPr/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Рядовые пользователи (12-55 лет)</a:t>
            </a:r>
            <a:endParaRPr/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Администраторы</a:t>
            </a:r>
            <a:endParaRPr/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Рекламодатели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8"/>
          <p:cNvSpPr txBox="1"/>
          <p:nvPr/>
        </p:nvSpPr>
        <p:spPr>
          <a:xfrm>
            <a:off x="7632700" y="3203950"/>
            <a:ext cx="48133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Покупатель</a:t>
            </a: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событие, событийная площадка.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 txBox="1"/>
          <p:nvPr/>
        </p:nvSpPr>
        <p:spPr>
          <a:xfrm>
            <a:off x="1746250" y="5410740"/>
            <a:ext cx="41592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Поставщики</a:t>
            </a: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сервера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 txBox="1"/>
          <p:nvPr/>
        </p:nvSpPr>
        <p:spPr>
          <a:xfrm>
            <a:off x="5173663" y="6401003"/>
            <a:ext cx="78009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*для реализации нужны </a:t>
            </a:r>
            <a:r>
              <a:rPr b="1" lang="ru-RU" sz="18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программисты</a:t>
            </a:r>
            <a:r>
              <a:rPr lang="ru-RU" sz="18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 разных квалификаций 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 txBox="1"/>
          <p:nvPr/>
        </p:nvSpPr>
        <p:spPr>
          <a:xfrm>
            <a:off x="2555875" y="3513099"/>
            <a:ext cx="66992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9F0A01"/>
                </a:solidFill>
                <a:latin typeface="Arial"/>
                <a:ea typeface="Arial"/>
                <a:cs typeface="Arial"/>
                <a:sym typeface="Arial"/>
              </a:rPr>
              <a:t>LimbUs 360 </a:t>
            </a:r>
            <a:endParaRPr/>
          </a:p>
        </p:txBody>
      </p:sp>
      <p:cxnSp>
        <p:nvCxnSpPr>
          <p:cNvPr id="159" name="Google Shape;159;p8"/>
          <p:cNvCxnSpPr>
            <a:stCxn id="158" idx="0"/>
            <a:endCxn id="154" idx="3"/>
          </p:cNvCxnSpPr>
          <p:nvPr/>
        </p:nvCxnSpPr>
        <p:spPr>
          <a:xfrm flipH="1" rot="5400000">
            <a:off x="4796850" y="2404449"/>
            <a:ext cx="753600" cy="1463700"/>
          </a:xfrm>
          <a:prstGeom prst="curvedConnector2">
            <a:avLst/>
          </a:prstGeom>
          <a:noFill/>
          <a:ln cap="flat" cmpd="sng" w="38100">
            <a:solidFill>
              <a:srgbClr val="9F0A0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60" name="Google Shape;160;p8"/>
          <p:cNvCxnSpPr>
            <a:endCxn id="155" idx="2"/>
          </p:cNvCxnSpPr>
          <p:nvPr/>
        </p:nvCxnSpPr>
        <p:spPr>
          <a:xfrm>
            <a:off x="7124550" y="4159546"/>
            <a:ext cx="2914800" cy="152400"/>
          </a:xfrm>
          <a:prstGeom prst="curvedConnector4">
            <a:avLst>
              <a:gd fmla="val -15245" name="adj1"/>
              <a:gd fmla="val 466667" name="adj2"/>
            </a:avLst>
          </a:prstGeom>
          <a:noFill/>
          <a:ln cap="flat" cmpd="sng" w="38100">
            <a:solidFill>
              <a:srgbClr val="9F0A0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61" name="Google Shape;161;p8"/>
          <p:cNvCxnSpPr/>
          <p:nvPr/>
        </p:nvCxnSpPr>
        <p:spPr>
          <a:xfrm flipH="1">
            <a:off x="3162202" y="4197558"/>
            <a:ext cx="1397100" cy="1213200"/>
          </a:xfrm>
          <a:prstGeom prst="curvedConnector3">
            <a:avLst>
              <a:gd fmla="val 177260" name="adj1"/>
            </a:avLst>
          </a:prstGeom>
          <a:noFill/>
          <a:ln cap="flat" cmpd="sng" w="38100">
            <a:solidFill>
              <a:srgbClr val="9F0A0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"/>
          <p:cNvSpPr txBox="1"/>
          <p:nvPr>
            <p:ph idx="4294967295" type="title"/>
          </p:nvPr>
        </p:nvSpPr>
        <p:spPr>
          <a:xfrm>
            <a:off x="0" y="203152"/>
            <a:ext cx="11525250" cy="727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БИЗНЕС МОДЕЛЬ</a:t>
            </a:r>
            <a:endParaRPr/>
          </a:p>
        </p:txBody>
      </p:sp>
      <p:grpSp>
        <p:nvGrpSpPr>
          <p:cNvPr id="168" name="Google Shape;168;p9"/>
          <p:cNvGrpSpPr/>
          <p:nvPr/>
        </p:nvGrpSpPr>
        <p:grpSpPr>
          <a:xfrm>
            <a:off x="228624" y="1067116"/>
            <a:ext cx="11892492" cy="5663290"/>
            <a:chOff x="666725" y="1783609"/>
            <a:chExt cx="16975568" cy="7970034"/>
          </a:xfrm>
        </p:grpSpPr>
        <p:cxnSp>
          <p:nvCxnSpPr>
            <p:cNvPr id="169" name="Google Shape;169;p9"/>
            <p:cNvCxnSpPr/>
            <p:nvPr/>
          </p:nvCxnSpPr>
          <p:spPr>
            <a:xfrm rot="-5400000">
              <a:off x="3745381" y="4881647"/>
              <a:ext cx="6196075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0" name="Google Shape;170;p9"/>
            <p:cNvCxnSpPr/>
            <p:nvPr/>
          </p:nvCxnSpPr>
          <p:spPr>
            <a:xfrm rot="-5400000">
              <a:off x="7645868" y="4862597"/>
              <a:ext cx="6157975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1" name="Google Shape;171;p9"/>
            <p:cNvCxnSpPr/>
            <p:nvPr/>
          </p:nvCxnSpPr>
          <p:spPr>
            <a:xfrm>
              <a:off x="666725" y="7960635"/>
              <a:ext cx="16937467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2" name="Google Shape;172;p9"/>
            <p:cNvCxnSpPr/>
            <p:nvPr/>
          </p:nvCxnSpPr>
          <p:spPr>
            <a:xfrm rot="5400000">
              <a:off x="-220254" y="8847614"/>
              <a:ext cx="1812058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3" name="Google Shape;173;p9"/>
            <p:cNvCxnSpPr/>
            <p:nvPr/>
          </p:nvCxnSpPr>
          <p:spPr>
            <a:xfrm>
              <a:off x="666725" y="1802660"/>
              <a:ext cx="6195743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4" name="Google Shape;174;p9"/>
            <p:cNvCxnSpPr/>
            <p:nvPr/>
          </p:nvCxnSpPr>
          <p:spPr>
            <a:xfrm rot="5400000">
              <a:off x="-2402737" y="4891172"/>
              <a:ext cx="6177025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5" name="Google Shape;175;p9"/>
            <p:cNvCxnSpPr/>
            <p:nvPr/>
          </p:nvCxnSpPr>
          <p:spPr>
            <a:xfrm flipH="1">
              <a:off x="3583904" y="1807978"/>
              <a:ext cx="38024" cy="6119873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6" name="Google Shape;176;p9"/>
            <p:cNvCxnSpPr/>
            <p:nvPr/>
          </p:nvCxnSpPr>
          <p:spPr>
            <a:xfrm>
              <a:off x="3602916" y="4900697"/>
              <a:ext cx="3259552" cy="1905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7" name="Google Shape;177;p9"/>
            <p:cNvCxnSpPr/>
            <p:nvPr/>
          </p:nvCxnSpPr>
          <p:spPr>
            <a:xfrm>
              <a:off x="6824369" y="1802660"/>
              <a:ext cx="10817924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8" name="Google Shape;178;p9"/>
            <p:cNvCxnSpPr/>
            <p:nvPr/>
          </p:nvCxnSpPr>
          <p:spPr>
            <a:xfrm rot="5400000">
              <a:off x="14525205" y="4919747"/>
              <a:ext cx="6196075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9" name="Google Shape;179;p9"/>
            <p:cNvCxnSpPr/>
            <p:nvPr/>
          </p:nvCxnSpPr>
          <p:spPr>
            <a:xfrm>
              <a:off x="666725" y="9734593"/>
              <a:ext cx="16937467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0" name="Google Shape;180;p9"/>
            <p:cNvCxnSpPr/>
            <p:nvPr/>
          </p:nvCxnSpPr>
          <p:spPr>
            <a:xfrm rot="5400000">
              <a:off x="16764839" y="8876189"/>
              <a:ext cx="1716808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1" name="Google Shape;181;p9"/>
            <p:cNvCxnSpPr/>
            <p:nvPr/>
          </p:nvCxnSpPr>
          <p:spPr>
            <a:xfrm rot="-5400000">
              <a:off x="10996023" y="4900697"/>
              <a:ext cx="6119875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2" name="Google Shape;182;p9"/>
            <p:cNvCxnSpPr/>
            <p:nvPr/>
          </p:nvCxnSpPr>
          <p:spPr>
            <a:xfrm>
              <a:off x="10724856" y="4862597"/>
              <a:ext cx="3331104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3" name="Google Shape;183;p9"/>
            <p:cNvCxnSpPr/>
            <p:nvPr/>
          </p:nvCxnSpPr>
          <p:spPr>
            <a:xfrm rot="-5400000">
              <a:off x="7980282" y="8847614"/>
              <a:ext cx="1773958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4" name="Google Shape;184;p9"/>
          <p:cNvSpPr txBox="1"/>
          <p:nvPr/>
        </p:nvSpPr>
        <p:spPr>
          <a:xfrm>
            <a:off x="4516549" y="1207663"/>
            <a:ext cx="297628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УНИКАЛЬНОЕ ТОРГОВОЕ ПРЕДЛОЖЕНИЕ</a:t>
            </a:r>
            <a:endParaRPr/>
          </a:p>
        </p:txBody>
      </p:sp>
      <p:sp>
        <p:nvSpPr>
          <p:cNvPr id="185" name="Google Shape;185;p9"/>
          <p:cNvSpPr txBox="1"/>
          <p:nvPr/>
        </p:nvSpPr>
        <p:spPr>
          <a:xfrm>
            <a:off x="4563242" y="1854220"/>
            <a:ext cx="2768537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LimbUs 350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сервис, дающий всем людям возможность посещать любые мероприятия мира не выходя из дома с эффектом присутствия</a:t>
            </a:r>
            <a:endParaRPr/>
          </a:p>
        </p:txBody>
      </p:sp>
      <p:sp>
        <p:nvSpPr>
          <p:cNvPr id="186" name="Google Shape;186;p9"/>
          <p:cNvSpPr txBox="1"/>
          <p:nvPr/>
        </p:nvSpPr>
        <p:spPr>
          <a:xfrm>
            <a:off x="63732" y="1205243"/>
            <a:ext cx="229892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ПАРТНЁРЫ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9"/>
          <p:cNvSpPr txBox="1"/>
          <p:nvPr/>
        </p:nvSpPr>
        <p:spPr>
          <a:xfrm>
            <a:off x="2316549" y="1223506"/>
            <a:ext cx="223549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ВИДЫ ДЕЯТЕЛЬНОСТИ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7225451" y="1213089"/>
            <a:ext cx="244079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ВЗАИМООТНОШЕНИЯ </a:t>
            </a:r>
            <a:b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КЛИЕНТАМИ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9"/>
          <p:cNvSpPr txBox="1"/>
          <p:nvPr/>
        </p:nvSpPr>
        <p:spPr>
          <a:xfrm>
            <a:off x="9646726" y="1247193"/>
            <a:ext cx="244079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ТИПЫ ПОЛЬЗОВАТЕЛЕЙ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9"/>
          <p:cNvSpPr txBox="1"/>
          <p:nvPr/>
        </p:nvSpPr>
        <p:spPr>
          <a:xfrm>
            <a:off x="2678747" y="3309107"/>
            <a:ext cx="157403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КЛЮЧЕВЫЕ РЕСУРСЫ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9"/>
          <p:cNvSpPr txBox="1"/>
          <p:nvPr/>
        </p:nvSpPr>
        <p:spPr>
          <a:xfrm>
            <a:off x="5299124" y="3327374"/>
            <a:ext cx="626789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КАНАЛЫ СБЫТА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9"/>
          <p:cNvSpPr txBox="1"/>
          <p:nvPr/>
        </p:nvSpPr>
        <p:spPr>
          <a:xfrm>
            <a:off x="-186720" y="5529646"/>
            <a:ext cx="3525319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СТРУКТУРА ИЗДЕРЖЕК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9"/>
          <p:cNvSpPr txBox="1"/>
          <p:nvPr/>
        </p:nvSpPr>
        <p:spPr>
          <a:xfrm>
            <a:off x="4842828" y="5442806"/>
            <a:ext cx="6267892" cy="397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ПОТОКИ ПОСТУПЛЕНИЯ ДОХОДОВ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9"/>
          <p:cNvSpPr txBox="1"/>
          <p:nvPr/>
        </p:nvSpPr>
        <p:spPr>
          <a:xfrm>
            <a:off x="249412" y="1718149"/>
            <a:ext cx="2078610" cy="38472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r>
              <a:rPr i="0" lang="ru-RU"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вент-менеджеры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Char char="•"/>
            </a:pPr>
            <a:r>
              <a:rPr i="0" lang="ru-RU"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Различные исполнители</a:t>
            </a:r>
            <a:r>
              <a:rPr lang="ru-RU"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ведущие, актёры и т.д</a:t>
            </a:r>
            <a:r>
              <a:rPr i="0" lang="ru-RU"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Компании, предоставляющие услуги хостинга и облачного хранения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ru-RU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Компании сферы рекламы и маркетинга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9"/>
          <p:cNvSpPr txBox="1"/>
          <p:nvPr/>
        </p:nvSpPr>
        <p:spPr>
          <a:xfrm>
            <a:off x="2388551" y="1789293"/>
            <a:ext cx="2109660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Создание единого ресурса для трансляции живых мероприятий в реальном времени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 txBox="1"/>
          <p:nvPr/>
        </p:nvSpPr>
        <p:spPr>
          <a:xfrm>
            <a:off x="2200306" y="3955931"/>
            <a:ext cx="2351738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Инвестиции в размере 13,65 млн. руб. для разработки сайта и приложения, а также продвижения</a:t>
            </a:r>
            <a:endParaRPr/>
          </a:p>
        </p:txBody>
      </p:sp>
      <p:sp>
        <p:nvSpPr>
          <p:cNvPr id="197" name="Google Shape;197;p9"/>
          <p:cNvSpPr txBox="1"/>
          <p:nvPr/>
        </p:nvSpPr>
        <p:spPr>
          <a:xfrm>
            <a:off x="6117265" y="5753887"/>
            <a:ext cx="626789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Билет на мероприятие (200 руб)</a:t>
            </a:r>
            <a:b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Возможность записи (500 руб)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Полное погружения (100 руб)</a:t>
            </a:r>
            <a:endParaRPr/>
          </a:p>
        </p:txBody>
      </p:sp>
      <p:sp>
        <p:nvSpPr>
          <p:cNvPr id="198" name="Google Shape;198;p9"/>
          <p:cNvSpPr txBox="1"/>
          <p:nvPr/>
        </p:nvSpPr>
        <p:spPr>
          <a:xfrm>
            <a:off x="9917520" y="2109272"/>
            <a:ext cx="1877549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Рядовые пользователи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(12-55 лет)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Администраторы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Рекламодатели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 txBox="1"/>
          <p:nvPr/>
        </p:nvSpPr>
        <p:spPr>
          <a:xfrm>
            <a:off x="7220730" y="3672308"/>
            <a:ext cx="249897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Интернет ресурсы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Рекламные агентства</a:t>
            </a:r>
            <a:endParaRPr/>
          </a:p>
        </p:txBody>
      </p:sp>
      <p:sp>
        <p:nvSpPr>
          <p:cNvPr id="200" name="Google Shape;200;p9"/>
          <p:cNvSpPr txBox="1"/>
          <p:nvPr/>
        </p:nvSpPr>
        <p:spPr>
          <a:xfrm>
            <a:off x="364335" y="5830886"/>
            <a:ext cx="628915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Стоимость привлечения клиента (50 руб. за человека)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Комиссионное вознаграждение (40 %) </a:t>
            </a:r>
            <a:endParaRPr/>
          </a:p>
        </p:txBody>
      </p:sp>
      <p:sp>
        <p:nvSpPr>
          <p:cNvPr id="201" name="Google Shape;201;p9"/>
          <p:cNvSpPr txBox="1"/>
          <p:nvPr/>
        </p:nvSpPr>
        <p:spPr>
          <a:xfrm>
            <a:off x="7395965" y="1852603"/>
            <a:ext cx="225614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Индивидуальные предложения и акции для пользователей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0"/>
          <p:cNvGrpSpPr/>
          <p:nvPr/>
        </p:nvGrpSpPr>
        <p:grpSpPr>
          <a:xfrm>
            <a:off x="843430" y="2362889"/>
            <a:ext cx="10505139" cy="3276809"/>
            <a:chOff x="5230" y="537264"/>
            <a:chExt cx="10505139" cy="3276809"/>
          </a:xfrm>
        </p:grpSpPr>
        <p:sp>
          <p:nvSpPr>
            <p:cNvPr id="207" name="Google Shape;207;p10"/>
            <p:cNvSpPr/>
            <p:nvPr/>
          </p:nvSpPr>
          <p:spPr>
            <a:xfrm>
              <a:off x="5230" y="537264"/>
              <a:ext cx="2378024" cy="1641600"/>
            </a:xfrm>
            <a:prstGeom prst="roundRect">
              <a:avLst>
                <a:gd fmla="val 10000" name="adj"/>
              </a:avLst>
            </a:prstGeom>
            <a:solidFill>
              <a:srgbClr val="CC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0"/>
            <p:cNvSpPr txBox="1"/>
            <p:nvPr/>
          </p:nvSpPr>
          <p:spPr>
            <a:xfrm>
              <a:off x="5230" y="537264"/>
              <a:ext cx="2378024" cy="951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4775" lIns="270250" spcFirstLastPara="1" rIns="270250" wrap="square" tIns="270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lang="ru-RU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2020 год</a:t>
              </a:r>
              <a:endParaRPr/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492295" y="1488473"/>
              <a:ext cx="2378024" cy="23256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0"/>
            <p:cNvSpPr txBox="1"/>
            <p:nvPr/>
          </p:nvSpPr>
          <p:spPr>
            <a:xfrm>
              <a:off x="560409" y="1556587"/>
              <a:ext cx="2241796" cy="21893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70250" lIns="270250" spcFirstLastPara="1" rIns="270250" wrap="square" tIns="27025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Calibri"/>
                <a:buChar char="•"/>
              </a:pPr>
              <a:r>
                <a:rPr b="0" i="0" lang="ru-RU" sz="3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20,5 млрд. руб. </a:t>
              </a:r>
              <a:endParaRPr/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2743754" y="716839"/>
              <a:ext cx="764259" cy="59205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0"/>
            <p:cNvSpPr txBox="1"/>
            <p:nvPr/>
          </p:nvSpPr>
          <p:spPr>
            <a:xfrm>
              <a:off x="2743754" y="835251"/>
              <a:ext cx="586641" cy="3552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t/>
              </a:r>
              <a:endParaRPr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0"/>
            <p:cNvSpPr/>
            <p:nvPr/>
          </p:nvSpPr>
          <p:spPr>
            <a:xfrm>
              <a:off x="3825254" y="537264"/>
              <a:ext cx="2378024" cy="1641600"/>
            </a:xfrm>
            <a:prstGeom prst="roundRect">
              <a:avLst>
                <a:gd fmla="val 10000" name="adj"/>
              </a:avLst>
            </a:prstGeom>
            <a:solidFill>
              <a:srgbClr val="AF130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0"/>
            <p:cNvSpPr txBox="1"/>
            <p:nvPr/>
          </p:nvSpPr>
          <p:spPr>
            <a:xfrm>
              <a:off x="3825254" y="537264"/>
              <a:ext cx="2378024" cy="951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4775" lIns="270250" spcFirstLastPara="1" rIns="270250" wrap="square" tIns="270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lang="ru-RU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2021 год</a:t>
              </a:r>
              <a:endParaRPr/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4312320" y="1488473"/>
              <a:ext cx="2378024" cy="23256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85B5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0"/>
            <p:cNvSpPr txBox="1"/>
            <p:nvPr/>
          </p:nvSpPr>
          <p:spPr>
            <a:xfrm>
              <a:off x="4380434" y="1556587"/>
              <a:ext cx="2241796" cy="21893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70250" lIns="270250" spcFirstLastPara="1" rIns="270250" wrap="square" tIns="27025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Calibri"/>
                <a:buChar char="•"/>
              </a:pPr>
              <a:r>
                <a:rPr b="0" i="0" lang="ru-RU" sz="3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50 млрд. руб.</a:t>
              </a:r>
              <a:endParaRPr/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6563779" y="716839"/>
              <a:ext cx="764259" cy="59205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E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0"/>
            <p:cNvSpPr txBox="1"/>
            <p:nvPr/>
          </p:nvSpPr>
          <p:spPr>
            <a:xfrm>
              <a:off x="6563779" y="835251"/>
              <a:ext cx="586641" cy="3552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t/>
              </a:r>
              <a:endParaRPr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>
              <a:off x="7645279" y="537264"/>
              <a:ext cx="2378024" cy="1641600"/>
            </a:xfrm>
            <a:prstGeom prst="roundRect">
              <a:avLst>
                <a:gd fmla="val 10000" name="adj"/>
              </a:avLst>
            </a:prstGeom>
            <a:solidFill>
              <a:srgbClr val="FE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0"/>
            <p:cNvSpPr txBox="1"/>
            <p:nvPr/>
          </p:nvSpPr>
          <p:spPr>
            <a:xfrm>
              <a:off x="7645279" y="537264"/>
              <a:ext cx="2378024" cy="951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4775" lIns="270250" spcFirstLastPara="1" rIns="270250" wrap="square" tIns="270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lang="ru-RU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2025 год</a:t>
              </a:r>
              <a:endParaRPr/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8132345" y="1488473"/>
              <a:ext cx="2378024" cy="23256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FE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0"/>
            <p:cNvSpPr txBox="1"/>
            <p:nvPr/>
          </p:nvSpPr>
          <p:spPr>
            <a:xfrm>
              <a:off x="8200459" y="1556587"/>
              <a:ext cx="2241796" cy="21893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70250" lIns="270250" spcFirstLastPara="1" rIns="270250" wrap="square" tIns="27025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Calibri"/>
                <a:buChar char="•"/>
              </a:pPr>
              <a:r>
                <a:rPr b="0" i="0" lang="ru-RU" sz="3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100, 3 млрд. руб.</a:t>
              </a:r>
              <a:endParaRPr/>
            </a:p>
          </p:txBody>
        </p:sp>
      </p:grpSp>
      <p:sp>
        <p:nvSpPr>
          <p:cNvPr id="223" name="Google Shape;223;p10"/>
          <p:cNvSpPr txBox="1"/>
          <p:nvPr/>
        </p:nvSpPr>
        <p:spPr>
          <a:xfrm>
            <a:off x="3542595" y="2643778"/>
            <a:ext cx="6992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+41%</a:t>
            </a:r>
            <a:endParaRPr/>
          </a:p>
        </p:txBody>
      </p:sp>
      <p:sp>
        <p:nvSpPr>
          <p:cNvPr id="224" name="Google Shape;224;p10"/>
          <p:cNvSpPr txBox="1"/>
          <p:nvPr/>
        </p:nvSpPr>
        <p:spPr>
          <a:xfrm>
            <a:off x="7372358" y="2643778"/>
            <a:ext cx="8162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+100%</a:t>
            </a:r>
            <a:endParaRPr/>
          </a:p>
        </p:txBody>
      </p:sp>
      <p:sp>
        <p:nvSpPr>
          <p:cNvPr id="225" name="Google Shape;225;p10"/>
          <p:cNvSpPr txBox="1"/>
          <p:nvPr/>
        </p:nvSpPr>
        <p:spPr>
          <a:xfrm>
            <a:off x="0" y="203152"/>
            <a:ext cx="12039600" cy="11589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АНАЛИЗ РЫНКА СТРИМИНГОВЫХ СЕРВИСОВ РОССИИ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"/>
          <p:cNvSpPr txBox="1"/>
          <p:nvPr>
            <p:ph idx="4294967295" type="body"/>
          </p:nvPr>
        </p:nvSpPr>
        <p:spPr>
          <a:xfrm>
            <a:off x="128588" y="1133369"/>
            <a:ext cx="5054527" cy="5521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Рынок стриминговых видеосервисов как новый рынок анализируется с момента появления первых таких сервисов в 2006 году по настоящее время.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По границам потребления данные рынки можно назвать индивидуальными, а так как покупателями являются обычные пользователи — потребительскими (или B2C -рынками). А так же B2B, посредством продажи рекламы.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Поскольку каждая отдельная подписка продается пользователю индивидуально, данный рынок является розничным. </a:t>
            </a:r>
            <a:endParaRPr/>
          </a:p>
        </p:txBody>
      </p:sp>
      <p:pic>
        <p:nvPicPr>
          <p:cNvPr id="232" name="Google Shape;232;p11"/>
          <p:cNvPicPr preferRelativeResize="0"/>
          <p:nvPr/>
        </p:nvPicPr>
        <p:blipFill rotWithShape="1">
          <a:blip r:embed="rId3">
            <a:alphaModFix/>
          </a:blip>
          <a:srcRect b="0" l="12416" r="12356" t="0"/>
          <a:stretch/>
        </p:blipFill>
        <p:spPr>
          <a:xfrm>
            <a:off x="5311702" y="10"/>
            <a:ext cx="6878775" cy="6857990"/>
          </a:xfrm>
          <a:custGeom>
            <a:rect b="b" l="l" r="r" t="t"/>
            <a:pathLst>
              <a:path extrusionOk="0"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33" name="Google Shape;233;p11"/>
          <p:cNvSpPr txBox="1"/>
          <p:nvPr/>
        </p:nvSpPr>
        <p:spPr>
          <a:xfrm>
            <a:off x="0" y="203152"/>
            <a:ext cx="11525250" cy="727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СЕГМЕНТАЦИЯ РЫНКА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A9BEE4"/>
              </a:gs>
              <a:gs pos="18000">
                <a:srgbClr val="A9BEE4"/>
              </a:gs>
              <a:gs pos="48500">
                <a:srgbClr val="FFF2CC"/>
              </a:gs>
              <a:gs pos="79000">
                <a:srgbClr val="C5D3ED"/>
              </a:gs>
              <a:gs pos="100000">
                <a:srgbClr val="FBE4D4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2"/>
          <p:cNvSpPr txBox="1"/>
          <p:nvPr>
            <p:ph type="title"/>
          </p:nvPr>
        </p:nvSpPr>
        <p:spPr>
          <a:xfrm>
            <a:off x="5574508" y="334708"/>
            <a:ext cx="6617492" cy="1382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РЫНОК ПОСЛЕ РЕАЛИЗАЦИИ ПРОЕКТА</a:t>
            </a:r>
            <a:endParaRPr/>
          </a:p>
        </p:txBody>
      </p:sp>
      <p:pic>
        <p:nvPicPr>
          <p:cNvPr id="240" name="Google Shape;240;p12"/>
          <p:cNvPicPr preferRelativeResize="0"/>
          <p:nvPr/>
        </p:nvPicPr>
        <p:blipFill rotWithShape="1">
          <a:blip r:embed="rId3">
            <a:alphaModFix/>
          </a:blip>
          <a:srcRect b="2" l="10724" r="40947" t="-1"/>
          <a:stretch/>
        </p:blipFill>
        <p:spPr>
          <a:xfrm>
            <a:off x="439829" y="58479"/>
            <a:ext cx="5412194" cy="6858000"/>
          </a:xfrm>
          <a:prstGeom prst="rect">
            <a:avLst/>
          </a:prstGeom>
          <a:gradFill>
            <a:gsLst>
              <a:gs pos="0">
                <a:srgbClr val="A9BEE4"/>
              </a:gs>
              <a:gs pos="18000">
                <a:srgbClr val="A9BEE4"/>
              </a:gs>
              <a:gs pos="44169">
                <a:srgbClr val="F3EBCF"/>
              </a:gs>
              <a:gs pos="48500">
                <a:srgbClr val="FFF2CC"/>
              </a:gs>
              <a:gs pos="79000">
                <a:srgbClr val="C5D3ED"/>
              </a:gs>
              <a:gs pos="100000">
                <a:srgbClr val="FBE4D4"/>
              </a:gs>
            </a:gsLst>
            <a:lin ang="5400000" scaled="0"/>
          </a:gradFill>
          <a:ln>
            <a:noFill/>
          </a:ln>
        </p:spPr>
      </p:pic>
      <p:sp>
        <p:nvSpPr>
          <p:cNvPr id="241" name="Google Shape;241;p12"/>
          <p:cNvSpPr txBox="1"/>
          <p:nvPr>
            <p:ph idx="1" type="body"/>
          </p:nvPr>
        </p:nvSpPr>
        <p:spPr>
          <a:xfrm>
            <a:off x="6094475" y="2235930"/>
            <a:ext cx="6005375" cy="5073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Предварительно планируется затронуть Уральский регион.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Это примерно 3,5 млн. человек необходимой нам аудитории (12-55 лет), посещающих культурно-массовые мероприятия и стриминговые сервисы.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>
                <a:latin typeface="Arial"/>
                <a:ea typeface="Arial"/>
                <a:cs typeface="Arial"/>
                <a:sym typeface="Arial"/>
              </a:rPr>
              <a:t>Потенциально на данном рынке возможно заработать 1 миллиард рублей в месяц  (12 млрд руб/год)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404223"/>
            <a:ext cx="10905066" cy="496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3"/>
          <p:cNvSpPr txBox="1"/>
          <p:nvPr>
            <p:ph type="title"/>
          </p:nvPr>
        </p:nvSpPr>
        <p:spPr>
          <a:xfrm>
            <a:off x="0" y="0"/>
            <a:ext cx="10515600" cy="833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КРАТКИЙ ОБЗОР РЫНКА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A9BEE4"/>
            </a:gs>
            <a:gs pos="18000">
              <a:srgbClr val="A9BEE4"/>
            </a:gs>
            <a:gs pos="79000">
              <a:srgbClr val="C5D3ED"/>
            </a:gs>
            <a:gs pos="100000">
              <a:srgbClr val="FBE4D4"/>
            </a:gs>
          </a:gsLst>
          <a:lin ang="5400000" scaled="0"/>
        </a:gra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"/>
          <p:cNvSpPr txBox="1"/>
          <p:nvPr>
            <p:ph type="title"/>
          </p:nvPr>
        </p:nvSpPr>
        <p:spPr>
          <a:xfrm>
            <a:off x="0" y="0"/>
            <a:ext cx="10515600" cy="833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graphicFrame>
        <p:nvGraphicFramePr>
          <p:cNvPr id="253" name="Google Shape;253;p14"/>
          <p:cNvGraphicFramePr/>
          <p:nvPr/>
        </p:nvGraphicFramePr>
        <p:xfrm>
          <a:off x="315779" y="83343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{5C99517D-381E-4034-ADE3-81AF37682812}</a:tableStyleId>
              </a:tblPr>
              <a:tblGrid>
                <a:gridCol w="7763950"/>
                <a:gridCol w="1807675"/>
                <a:gridCol w="1988825"/>
              </a:tblGrid>
              <a:tr h="581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Название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Временные интервалы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Затраты (руб)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3686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Разработка дорожной карты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2 месяца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200 тыс.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3686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Исследование рынка и анализ конкурентов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2 месяца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400 тыс.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3686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Определение целевой аудитории и ее потребностей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1 месяц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150 тыс.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2279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  Разработка бизнес-модели сервиса, включая монетизацию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6 месяцев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300 тыс.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/>
                </a:tc>
              </a:tr>
              <a:tr h="5811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Создание прототипа платформы для тестирования среди пользователей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6 месяцев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1 млн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581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Улучшение функционала на основе обратной связи от пользователей и тестировщиков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3 месяца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500 тыс.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5811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Запуск бета-версии сервиса для ограниченного круга пользователей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3 месяца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100 тыс.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5811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Проведение маркетинговых кампаний для привлечения новых клиентов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2 месяца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500 тыс.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Масштабирование инфраструктуры, чтобы поддержать растущее количество клиентских запросов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6 месяцев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2 млн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7936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Анализ данных по использованию платформы, чтобы определить тренды поведения пользователя и установление приоритетных направления развития сервиса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3 месяца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cap="none" strike="noStrike"/>
                        <a:t>500 тыс.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" name="Google Shape;258;p15"/>
          <p:cNvGraphicFramePr/>
          <p:nvPr/>
        </p:nvGraphicFramePr>
        <p:xfrm>
          <a:off x="257330" y="233900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{5C99517D-381E-4034-ADE3-81AF37682812}</a:tableStyleId>
              </a:tblPr>
              <a:tblGrid>
                <a:gridCol w="3741575"/>
                <a:gridCol w="3741575"/>
              </a:tblGrid>
              <a:tr h="518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Наименование 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Сумма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/>
                </a:tc>
              </a:tr>
              <a:tr h="1037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 u="none" cap="none" strike="noStrike"/>
                        <a:t>Продвижение сайта и приложения</a:t>
                      </a:r>
                      <a:endParaRPr b="0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3,15 млн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/>
                </a:tc>
              </a:tr>
              <a:tr h="518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 u="none" cap="none" strike="noStrike"/>
                        <a:t>Разработка сайта </a:t>
                      </a:r>
                      <a:endParaRPr b="0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7,5 млн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/>
                </a:tc>
              </a:tr>
              <a:tr h="725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 u="none" cap="none" strike="noStrike"/>
                        <a:t>Разработка приложения </a:t>
                      </a:r>
                      <a:endParaRPr b="0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3,0 млн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/>
                </a:tc>
              </a:tr>
              <a:tr h="518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Итого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13,65 млн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259" name="Google Shape;25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ОЦЕНКА ИНВЕСТИЦИЙ </a:t>
            </a:r>
            <a:endParaRPr/>
          </a:p>
        </p:txBody>
      </p:sp>
      <p:pic>
        <p:nvPicPr>
          <p:cNvPr id="260" name="Google Shape;26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3730" y="1275907"/>
            <a:ext cx="7355205" cy="50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66" name="Google Shape;266;p16"/>
          <p:cNvSpPr txBox="1"/>
          <p:nvPr>
            <p:ph type="title"/>
          </p:nvPr>
        </p:nvSpPr>
        <p:spPr>
          <a:xfrm>
            <a:off x="668079" y="393736"/>
            <a:ext cx="52578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endParaRPr/>
          </a:p>
        </p:txBody>
      </p:sp>
      <p:pic>
        <p:nvPicPr>
          <p:cNvPr descr="Изображение выглядит как текст, снимок экрана, число, Шрифт&#10;&#10;Автоматически созданное описание" id="267" name="Google Shape;267;p16"/>
          <p:cNvPicPr preferRelativeResize="0"/>
          <p:nvPr/>
        </p:nvPicPr>
        <p:blipFill rotWithShape="1">
          <a:blip r:embed="rId3">
            <a:alphaModFix/>
          </a:blip>
          <a:srcRect b="0" l="0" r="0" t="8144"/>
          <a:stretch/>
        </p:blipFill>
        <p:spPr>
          <a:xfrm>
            <a:off x="4410555" y="1162843"/>
            <a:ext cx="7623729" cy="5445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92888" y="1825625"/>
            <a:ext cx="5635809" cy="5635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74" name="Google Shape;27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РАСЧЁТ ПОКАЗАТЕЛЕЙ ЭФФЕКТИВНОСТИ ПРОЕКТА </a:t>
            </a:r>
            <a:endParaRPr/>
          </a:p>
        </p:txBody>
      </p:sp>
      <p:pic>
        <p:nvPicPr>
          <p:cNvPr descr="Изображение выглядит как текст, снимок экрана, число, Шрифт&#10;&#10;Автоматически созданное описание" id="275" name="Google Shape;275;p17"/>
          <p:cNvPicPr preferRelativeResize="0"/>
          <p:nvPr/>
        </p:nvPicPr>
        <p:blipFill rotWithShape="1">
          <a:blip r:embed="rId3">
            <a:alphaModFix/>
          </a:blip>
          <a:srcRect b="0" l="0" r="0" t="12243"/>
          <a:stretch/>
        </p:blipFill>
        <p:spPr>
          <a:xfrm>
            <a:off x="210030" y="1690688"/>
            <a:ext cx="11771940" cy="466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84212" y="999459"/>
            <a:ext cx="7001667" cy="532735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8"/>
          <p:cNvSpPr txBox="1"/>
          <p:nvPr>
            <p:ph type="title"/>
          </p:nvPr>
        </p:nvSpPr>
        <p:spPr>
          <a:xfrm>
            <a:off x="83289" y="3429000"/>
            <a:ext cx="1105963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1" lang="ru-RU" sz="6000">
                <a:latin typeface="Arial"/>
                <a:ea typeface="Arial"/>
                <a:cs typeface="Arial"/>
                <a:sym typeface="Arial"/>
              </a:rPr>
              <a:t>СПАСИБО ЗА ВНИМАНИЕ, </a:t>
            </a:r>
            <a:br>
              <a:rPr b="1" lang="ru-RU" sz="6000">
                <a:latin typeface="Arial"/>
                <a:ea typeface="Arial"/>
                <a:cs typeface="Arial"/>
                <a:sym typeface="Arial"/>
              </a:rPr>
            </a:br>
            <a:r>
              <a:rPr lang="ru-RU" sz="5400">
                <a:latin typeface="Arial"/>
                <a:ea typeface="Arial"/>
                <a:cs typeface="Arial"/>
                <a:sym typeface="Arial"/>
              </a:rPr>
              <a:t>МЫ ГОТОВЫ ОТВЕТИТЬ НА ВАШИ ВОПРОСЫ!</a:t>
            </a:r>
            <a:endParaRPr sz="6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2023-04-13T10:55:12Z</dcterms:created>
  <dc:creator>Влада Перепечина</dc:creator>
</cp:coreProperties>
</file>