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5" r:id="rId13"/>
  </p:sldIdLst>
  <p:sldSz cx="14630400" cy="8229600"/>
  <p:notesSz cx="8229600" cy="14630400"/>
  <p:embeddedFontLst>
    <p:embeddedFont>
      <p:font typeface="Instrument Sans Medium" panose="020B0604020202020204" charset="0"/>
      <p:regular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Instrument Sans Semi Bold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2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489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1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388" y="252970"/>
            <a:ext cx="138924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Анализ стоимости привлечения клиента (САС) и его ценности (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LTV/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заказ)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492895"/>
              </p:ext>
            </p:extLst>
          </p:nvPr>
        </p:nvGraphicFramePr>
        <p:xfrm>
          <a:off x="657725" y="1721540"/>
          <a:ext cx="13347033" cy="411512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449011">
                  <a:extLst>
                    <a:ext uri="{9D8B030D-6E8A-4147-A177-3AD203B41FA5}">
                      <a16:colId xmlns:a16="http://schemas.microsoft.com/office/drawing/2014/main" val="3564236376"/>
                    </a:ext>
                  </a:extLst>
                </a:gridCol>
                <a:gridCol w="4449011">
                  <a:extLst>
                    <a:ext uri="{9D8B030D-6E8A-4147-A177-3AD203B41FA5}">
                      <a16:colId xmlns:a16="http://schemas.microsoft.com/office/drawing/2014/main" val="185220561"/>
                    </a:ext>
                  </a:extLst>
                </a:gridCol>
                <a:gridCol w="4449011">
                  <a:extLst>
                    <a:ext uri="{9D8B030D-6E8A-4147-A177-3AD203B41FA5}">
                      <a16:colId xmlns:a16="http://schemas.microsoft.com/office/drawing/2014/main" val="3736194367"/>
                    </a:ext>
                  </a:extLst>
                </a:gridCol>
              </a:tblGrid>
              <a:tr h="421443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Показатель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Значение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Комментарий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44951"/>
                  </a:ext>
                </a:extLst>
              </a:tr>
              <a:tr h="783394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САС (стоимость привлечения)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≈ 6 000 ₽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Вложено в маркетинг на клиента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510446"/>
                  </a:ext>
                </a:extLst>
              </a:tr>
              <a:tr h="567286">
                <a:tc>
                  <a:txBody>
                    <a:bodyPr/>
                    <a:lstStyle/>
                    <a:p>
                      <a:r>
                        <a:rPr lang="ru-RU" sz="1800" b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Средний заказ клиента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19 000 ₽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Оборот товаров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100103"/>
                  </a:ext>
                </a:extLst>
              </a:tr>
              <a:tr h="567286">
                <a:tc>
                  <a:txBody>
                    <a:bodyPr/>
                    <a:lstStyle/>
                    <a:p>
                      <a:r>
                        <a:rPr lang="ru-RU" sz="1800" b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Доход платформы с заказа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1 900 ₽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10% комиссия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666760"/>
                  </a:ext>
                </a:extLst>
              </a:tr>
              <a:tr h="567286">
                <a:tc>
                  <a:txBody>
                    <a:bodyPr/>
                    <a:lstStyle/>
                    <a:p>
                      <a:r>
                        <a:rPr lang="ru-RU" sz="1800" b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Доход с клиента в месяц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3 800 ₽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При 2 заказах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152298"/>
                  </a:ext>
                </a:extLst>
              </a:tr>
              <a:tr h="567286">
                <a:tc>
                  <a:txBody>
                    <a:bodyPr/>
                    <a:lstStyle/>
                    <a:p>
                      <a:r>
                        <a:rPr lang="ru-RU" sz="1800" b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Окупаемость САС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1,6 месяца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Быстрая окупаемость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741926"/>
                  </a:ext>
                </a:extLst>
              </a:tr>
              <a:tr h="567286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Годовая ценность клиента (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LTV)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45 600 ₽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3 800 ₽ × 12 месяцев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820632"/>
                  </a:ext>
                </a:extLst>
              </a:tr>
            </a:tbl>
          </a:graphicData>
        </a:graphic>
      </p:graphicFrame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733800" y="2214563"/>
            <a:ext cx="14630400" cy="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3556" y="6192252"/>
            <a:ext cx="13764128" cy="1692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Ключевой вывод: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Привлечение B2B-клиента стоит ≈ 6 000 ₽ — это реалистично для ниши.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Клиент приносит 1 900 ₽ за заказ и 3 800 ₽ в месяц платформе.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Окупаемость менее 2 месяцев — отличный показатель, позволяющий масштабироваться.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Годовая ценность клиента (LTV) ≈ 45 600 ₽ при САС 6 000 ₽ даёт высокую рентабельность.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635793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5685" y="497681"/>
            <a:ext cx="8594646" cy="559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План развития и необходимые ресурсы</a:t>
            </a:r>
            <a:endParaRPr lang="en-US" sz="3500" b="1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85901" y="1204789"/>
            <a:ext cx="13199031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b="1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Наш проект разбит </a:t>
            </a:r>
            <a:r>
              <a:rPr lang="en-US" sz="1600" b="1" i="1" dirty="0" err="1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на</a:t>
            </a:r>
            <a:r>
              <a:rPr lang="en-US" sz="1600" b="1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i="1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5</a:t>
            </a:r>
            <a:r>
              <a:rPr lang="ru-RU" sz="1600" b="1" i="1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i="1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ключевых этапов, каждый из которых требует определенных ресурсов и финансирования для успешной реализации</a:t>
            </a: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03770" y="1902023"/>
            <a:ext cx="22860" cy="5342453"/>
          </a:xfrm>
          <a:prstGeom prst="roundRect">
            <a:avLst>
              <a:gd name="adj" fmla="val 704508"/>
            </a:avLst>
          </a:prstGeom>
          <a:solidFill>
            <a:schemeClr val="accent1">
              <a:lumMod val="75000"/>
            </a:schemeClr>
          </a:solidFill>
          <a:ln/>
        </p:spPr>
      </p:sp>
      <p:sp>
        <p:nvSpPr>
          <p:cNvPr id="5" name="Shape 3"/>
          <p:cNvSpPr/>
          <p:nvPr/>
        </p:nvSpPr>
        <p:spPr>
          <a:xfrm>
            <a:off x="6600051" y="2091809"/>
            <a:ext cx="536734" cy="22860"/>
          </a:xfrm>
          <a:prstGeom prst="roundRect">
            <a:avLst>
              <a:gd name="adj" fmla="val 704508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</p:sp>
      <p:sp>
        <p:nvSpPr>
          <p:cNvPr id="6" name="Shape 4"/>
          <p:cNvSpPr/>
          <p:nvPr/>
        </p:nvSpPr>
        <p:spPr>
          <a:xfrm>
            <a:off x="7113925" y="1902023"/>
            <a:ext cx="402550" cy="402550"/>
          </a:xfrm>
          <a:prstGeom prst="roundRect">
            <a:avLst>
              <a:gd name="adj" fmla="val 40008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</p:sp>
      <p:sp>
        <p:nvSpPr>
          <p:cNvPr id="7" name="Text 5"/>
          <p:cNvSpPr/>
          <p:nvPr/>
        </p:nvSpPr>
        <p:spPr>
          <a:xfrm>
            <a:off x="7188213" y="1980855"/>
            <a:ext cx="268367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100" dirty="0">
              <a:latin typeface="Century Gothic" panose="020B0502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913334" y="1963460"/>
            <a:ext cx="4507230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Этап 1</a:t>
            </a: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: Разработка базовой версии (MVP)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15685" y="2350294"/>
            <a:ext cx="5704880" cy="858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MVP: каталог фермеров, личный кабинет, заказ, база клиентов. </a:t>
            </a: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Запрос: финансирование разработки + консультации по IT архитектуре (360 тыс руб).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493615" y="3165277"/>
            <a:ext cx="536734" cy="22860"/>
          </a:xfrm>
          <a:prstGeom prst="roundRect">
            <a:avLst>
              <a:gd name="adj" fmla="val 704508"/>
            </a:avLst>
          </a:prstGeom>
          <a:solidFill>
            <a:srgbClr val="B4CCE3"/>
          </a:solidFill>
          <a:ln/>
        </p:spPr>
      </p:sp>
      <p:sp>
        <p:nvSpPr>
          <p:cNvPr id="11" name="Shape 9"/>
          <p:cNvSpPr/>
          <p:nvPr/>
        </p:nvSpPr>
        <p:spPr>
          <a:xfrm>
            <a:off x="7113925" y="2975491"/>
            <a:ext cx="402550" cy="402550"/>
          </a:xfrm>
          <a:prstGeom prst="roundRect">
            <a:avLst>
              <a:gd name="adj" fmla="val 40008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</p:sp>
      <p:sp>
        <p:nvSpPr>
          <p:cNvPr id="12" name="Text 10"/>
          <p:cNvSpPr/>
          <p:nvPr/>
        </p:nvSpPr>
        <p:spPr>
          <a:xfrm>
            <a:off x="7180957" y="3028963"/>
            <a:ext cx="268367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100" dirty="0">
              <a:latin typeface="Century Gothic" panose="020B0502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209836" y="3036927"/>
            <a:ext cx="4606647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Этап 2:</a:t>
            </a: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 Запуск и тестирование на клиентах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09836" y="3423761"/>
            <a:ext cx="5704880" cy="858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Подключаем 20–50 фермеров и 20–30 B2B клиентов. </a:t>
            </a: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Запрос: доступ к бизнес-сообществам и фермерским хозяйствам Крыма (344 тыс руб).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600051" y="4090630"/>
            <a:ext cx="536734" cy="22860"/>
          </a:xfrm>
          <a:prstGeom prst="roundRect">
            <a:avLst>
              <a:gd name="adj" fmla="val 704508"/>
            </a:avLst>
          </a:prstGeom>
          <a:solidFill>
            <a:srgbClr val="B4CCE3"/>
          </a:solidFill>
          <a:ln/>
        </p:spPr>
      </p:sp>
      <p:sp>
        <p:nvSpPr>
          <p:cNvPr id="16" name="Shape 14"/>
          <p:cNvSpPr/>
          <p:nvPr/>
        </p:nvSpPr>
        <p:spPr>
          <a:xfrm>
            <a:off x="7121122" y="3855781"/>
            <a:ext cx="402550" cy="402550"/>
          </a:xfrm>
          <a:prstGeom prst="roundRect">
            <a:avLst>
              <a:gd name="adj" fmla="val 40008"/>
            </a:avLst>
          </a:prstGeom>
          <a:solidFill>
            <a:schemeClr val="accent1">
              <a:lumMod val="60000"/>
              <a:lumOff val="40000"/>
            </a:schemeClr>
          </a:solidFill>
          <a:ln/>
        </p:spPr>
      </p:sp>
      <p:sp>
        <p:nvSpPr>
          <p:cNvPr id="17" name="Text 15"/>
          <p:cNvSpPr/>
          <p:nvPr/>
        </p:nvSpPr>
        <p:spPr>
          <a:xfrm>
            <a:off x="7180957" y="3934301"/>
            <a:ext cx="268367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100" dirty="0">
              <a:latin typeface="Century Gothic" panose="020B0502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062043" y="3962281"/>
            <a:ext cx="4358521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Этап 3</a:t>
            </a: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: Масштабирование функционала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15685" y="4349115"/>
            <a:ext cx="5704880" cy="858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ru-RU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Маркетинг</a:t>
            </a:r>
            <a:r>
              <a:rPr lang="en-US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, </a:t>
            </a: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автоматизация заказов, интеграции с 1С/CRM. </a:t>
            </a: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Запрос: финансирование </a:t>
            </a:r>
            <a:r>
              <a:rPr lang="en-US" sz="1400" b="1" dirty="0" err="1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расширения</a:t>
            </a: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b="1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(</a:t>
            </a: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818 тыс руб).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493615" y="5015984"/>
            <a:ext cx="536734" cy="22860"/>
          </a:xfrm>
          <a:prstGeom prst="roundRect">
            <a:avLst>
              <a:gd name="adj" fmla="val 704508"/>
            </a:avLst>
          </a:prstGeom>
          <a:solidFill>
            <a:schemeClr val="accent1">
              <a:lumMod val="75000"/>
            </a:schemeClr>
          </a:solidFill>
          <a:ln/>
        </p:spPr>
      </p:sp>
      <p:sp>
        <p:nvSpPr>
          <p:cNvPr id="21" name="Shape 19"/>
          <p:cNvSpPr/>
          <p:nvPr/>
        </p:nvSpPr>
        <p:spPr>
          <a:xfrm>
            <a:off x="7113925" y="4826198"/>
            <a:ext cx="402550" cy="402550"/>
          </a:xfrm>
          <a:prstGeom prst="roundRect">
            <a:avLst>
              <a:gd name="adj" fmla="val 40008"/>
            </a:avLst>
          </a:prstGeom>
          <a:solidFill>
            <a:schemeClr val="accent1">
              <a:lumMod val="75000"/>
            </a:schemeClr>
          </a:solidFill>
          <a:ln/>
        </p:spPr>
      </p:sp>
      <p:sp>
        <p:nvSpPr>
          <p:cNvPr id="22" name="Text 20"/>
          <p:cNvSpPr/>
          <p:nvPr/>
        </p:nvSpPr>
        <p:spPr>
          <a:xfrm>
            <a:off x="7169586" y="4910018"/>
            <a:ext cx="268367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2100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209836" y="4887635"/>
            <a:ext cx="4315539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Этап 4:</a:t>
            </a: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 Выход на крупные B2B сегменты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209836" y="5274469"/>
            <a:ext cx="5704880" cy="858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Подключаем сети, санатории, отели, рестораны. </a:t>
            </a: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Запрос: доступ к объединениям бизнеса (HoReCa, туризм), субсидии на цифровизацию (3 млн руб).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600051" y="5941338"/>
            <a:ext cx="536734" cy="22860"/>
          </a:xfrm>
          <a:prstGeom prst="roundRect">
            <a:avLst>
              <a:gd name="adj" fmla="val 704508"/>
            </a:avLst>
          </a:prstGeom>
          <a:solidFill>
            <a:schemeClr val="accent1">
              <a:lumMod val="50000"/>
            </a:schemeClr>
          </a:solidFill>
          <a:ln/>
        </p:spPr>
      </p:sp>
      <p:sp>
        <p:nvSpPr>
          <p:cNvPr id="26" name="Shape 24"/>
          <p:cNvSpPr/>
          <p:nvPr/>
        </p:nvSpPr>
        <p:spPr>
          <a:xfrm>
            <a:off x="7121122" y="5717977"/>
            <a:ext cx="402550" cy="402550"/>
          </a:xfrm>
          <a:prstGeom prst="roundRect">
            <a:avLst>
              <a:gd name="adj" fmla="val 40008"/>
            </a:avLst>
          </a:prstGeom>
          <a:solidFill>
            <a:schemeClr val="accent1">
              <a:lumMod val="50000"/>
            </a:schemeClr>
          </a:solidFill>
          <a:ln/>
        </p:spPr>
      </p:sp>
      <p:sp>
        <p:nvSpPr>
          <p:cNvPr id="27" name="Text 25"/>
          <p:cNvSpPr/>
          <p:nvPr/>
        </p:nvSpPr>
        <p:spPr>
          <a:xfrm>
            <a:off x="7180957" y="5785009"/>
            <a:ext cx="268367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2100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640800" y="5812988"/>
            <a:ext cx="4779764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Этап 5</a:t>
            </a: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: Масштабирование по всему региону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15685" y="6199823"/>
            <a:ext cx="5704880" cy="858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Расширение ассортимента, подключение производственных кооперативов. </a:t>
            </a: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Запрос: финансирование инфраструктуры и интеграции с региональными системами (8 млн руб</a:t>
            </a:r>
            <a:r>
              <a:rPr lang="en-US" sz="14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).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15685" y="7445693"/>
            <a:ext cx="13199031" cy="28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Общая стоимость запуска на первый год составит примерно 1 954 000 ₽. Для полного года потребуется еще около 1 млн ₽.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7338" y="420172"/>
            <a:ext cx="5765721" cy="474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2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Текущие результаты и команда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47913" y="1085314"/>
            <a:ext cx="1341572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Мы уже достигли значительных успехов и сформировали сильную команду для реализации проекта "Мосты полей".</a:t>
            </a:r>
            <a:endParaRPr lang="en-US" sz="1400" b="1" i="1" dirty="0">
              <a:latin typeface="Century Gothic" panose="020B0502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7338" y="1611868"/>
            <a:ext cx="151805" cy="189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Century Gothic" panose="020B0502020202020204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7338" y="1854637"/>
            <a:ext cx="4370665" cy="1524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6" name="Text 4"/>
          <p:cNvSpPr/>
          <p:nvPr/>
        </p:nvSpPr>
        <p:spPr>
          <a:xfrm>
            <a:off x="607338" y="1960959"/>
            <a:ext cx="2983111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Определена концепция проекта</a:t>
            </a:r>
            <a:endParaRPr lang="en-US" sz="1450" b="1" dirty="0">
              <a:latin typeface="Century Gothic" panose="020B0502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7338" y="2289215"/>
            <a:ext cx="437066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Четко сформулированы цели, задачи и видение будущей платформы.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129808" y="1611868"/>
            <a:ext cx="151805" cy="189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Century Gothic" panose="020B0502020202020204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129808" y="1854637"/>
            <a:ext cx="4370665" cy="1524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10" name="Text 8"/>
          <p:cNvSpPr/>
          <p:nvPr/>
        </p:nvSpPr>
        <p:spPr>
          <a:xfrm>
            <a:off x="5129808" y="1960959"/>
            <a:ext cx="2242423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Сформирована команда</a:t>
            </a:r>
            <a:endParaRPr lang="en-US" sz="1450" b="1" dirty="0">
              <a:latin typeface="Century Gothic" panose="020B0502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129808" y="2289215"/>
            <a:ext cx="437066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Собрана команда из опытных специалистов в IT, агросекторе, дизайне и экономике.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652278" y="1611868"/>
            <a:ext cx="151805" cy="189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Century Gothic" panose="020B0502020202020204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652278" y="1854637"/>
            <a:ext cx="4370665" cy="1524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14" name="Text 12"/>
          <p:cNvSpPr/>
          <p:nvPr/>
        </p:nvSpPr>
        <p:spPr>
          <a:xfrm>
            <a:off x="9652278" y="1960959"/>
            <a:ext cx="2993469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Проведено исследование рынка</a:t>
            </a:r>
            <a:endParaRPr lang="en-US" sz="1450" b="1" dirty="0">
              <a:latin typeface="Century Gothic" panose="020B0502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652278" y="2289215"/>
            <a:ext cx="437066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Анализ потребностей фермеров и потребителей, а также конкурентной среды.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07338" y="3040618"/>
            <a:ext cx="151805" cy="189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Century Gothic" panose="020B0502020202020204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07338" y="3283387"/>
            <a:ext cx="6631900" cy="1524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18" name="Text 16"/>
          <p:cNvSpPr/>
          <p:nvPr/>
        </p:nvSpPr>
        <p:spPr>
          <a:xfrm>
            <a:off x="607338" y="3389709"/>
            <a:ext cx="1897975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Опрос клиентов</a:t>
            </a:r>
            <a:endParaRPr lang="en-US" sz="1450" b="1" dirty="0">
              <a:latin typeface="Century Gothic" panose="020B0502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7338" y="3717965"/>
            <a:ext cx="66319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Получена обратная связь от потенциальных пользователей, подтверждающая актуальность проекта.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391043" y="3040618"/>
            <a:ext cx="151805" cy="189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Century Gothic" panose="020B0502020202020204" pitchFamily="34" charset="0"/>
                <a:ea typeface="Instrument Sans Light" pitchFamily="34" charset="-122"/>
                <a:cs typeface="Instrument Sans Light" pitchFamily="34" charset="-120"/>
              </a:rPr>
              <a:t>05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7391043" y="3283387"/>
            <a:ext cx="6631900" cy="1524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22" name="Text 20"/>
          <p:cNvSpPr/>
          <p:nvPr/>
        </p:nvSpPr>
        <p:spPr>
          <a:xfrm>
            <a:off x="7391043" y="3389709"/>
            <a:ext cx="2674501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Первичная разработка сайта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391043" y="3717965"/>
            <a:ext cx="6631900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Создан прототип интерфейса и архитектура сервиса, готовые к дальнейшей доработке.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07338" y="4545211"/>
            <a:ext cx="4712732" cy="37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Наша команда: </a:t>
            </a:r>
            <a:r>
              <a:rPr lang="en-US" sz="235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В главных ролях</a:t>
            </a:r>
            <a:endParaRPr lang="en-US" sz="2350" b="1" dirty="0">
              <a:latin typeface="Century Gothic" panose="020B0502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07338" y="5152430"/>
            <a:ext cx="13415724" cy="2656999"/>
          </a:xfrm>
          <a:prstGeom prst="roundRect">
            <a:avLst>
              <a:gd name="adj" fmla="val 5143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71989" y="5160050"/>
            <a:ext cx="13400484" cy="44029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766763" y="5258753"/>
            <a:ext cx="371272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Разработчик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4790718" y="5258753"/>
            <a:ext cx="370891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Бельский М. Д., Шапран А. А.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810863" y="5258753"/>
            <a:ext cx="505277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Техническая реализация платформы.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14958" y="5600343"/>
            <a:ext cx="13400484" cy="44029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766763" y="5699046"/>
            <a:ext cx="371272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Креатор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790718" y="5699046"/>
            <a:ext cx="370891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Захаренко А. А., Букинич А. Р.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810863" y="5699046"/>
            <a:ext cx="505277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Разработка концепции и дизайна.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14958" y="6040636"/>
            <a:ext cx="13400484" cy="44029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766763" y="6139339"/>
            <a:ext cx="371272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Лидер, Спикер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4790718" y="6139339"/>
            <a:ext cx="370891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Бондарец А. С., Голобородько А. В.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8810863" y="6139339"/>
            <a:ext cx="505277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Управление проектом, внешние коммуникации</a:t>
            </a: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614958" y="6480929"/>
            <a:ext cx="13400484" cy="44029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766763" y="6579632"/>
            <a:ext cx="371272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Экономист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4790718" y="6579632"/>
            <a:ext cx="370891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Ротанова А. Е.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8810863" y="6579632"/>
            <a:ext cx="505277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Финансовое планирование и анализ.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538996" y="6905744"/>
            <a:ext cx="13400484" cy="44029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766763" y="7019925"/>
            <a:ext cx="371272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Дизайнер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4790718" y="7019925"/>
            <a:ext cx="370891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Мунчуляну П. Н.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8810863" y="7019925"/>
            <a:ext cx="505277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Разработка пользовательского интерфейса и опыта</a:t>
            </a: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538996" y="7346037"/>
            <a:ext cx="13400484" cy="44029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766763" y="7460218"/>
            <a:ext cx="371272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Трекер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4790718" y="7460218"/>
            <a:ext cx="3708916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Абдрахманова А. А.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8810863" y="7460218"/>
            <a:ext cx="505277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Административная поддержка и контроль выполнения задач.</a:t>
            </a:r>
            <a:endParaRPr lang="en-US" sz="115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9320" y="2433315"/>
            <a:ext cx="8457786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Цифровая платформа для фермерской продукции Крыма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59320" y="3899647"/>
            <a:ext cx="7556421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Крым, обладающий уникальными природными ресурсами и сельскохозяйственным потенциалом, нуждается в эффективных инструментах для поддержки местных фермеров и обеспечения населения свежими, качественными продуктами. Проект "Мосты полей" призван решить эту задачу, создавая цифровую платформу, которая свяжет фермеров напрямую с потребителями.</a:t>
            </a:r>
            <a:endParaRPr lang="en-US" sz="1550" dirty="0">
              <a:latin typeface="Century Gothic" panose="020B0502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9420"/>
                    </a14:imgEffect>
                    <a14:imgEffect>
                      <a14:saturation sat="2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0784" y="-422059"/>
            <a:ext cx="2539616" cy="2539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5907" y="451545"/>
            <a:ext cx="12029003" cy="4577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Актуальность проекта: Почему </a:t>
            </a:r>
            <a:r>
              <a:rPr lang="en-US" sz="285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"Мосты полей" </a:t>
            </a:r>
            <a:r>
              <a:rPr lang="en-US" sz="285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необходимы Крыму</a:t>
            </a:r>
            <a:r>
              <a:rPr lang="en-US" sz="2850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?</a:t>
            </a:r>
            <a:endParaRPr lang="en-US" sz="2850" dirty="0">
              <a:latin typeface="Century Gothic" panose="020B0502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07" y="1245037"/>
            <a:ext cx="6550581" cy="65505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Shape 1"/>
          <p:cNvSpPr/>
          <p:nvPr/>
        </p:nvSpPr>
        <p:spPr>
          <a:xfrm>
            <a:off x="7501533" y="1245037"/>
            <a:ext cx="6550581" cy="1167289"/>
          </a:xfrm>
          <a:prstGeom prst="roundRect">
            <a:avLst>
              <a:gd name="adj" fmla="val 6267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486293" y="1245037"/>
            <a:ext cx="60960" cy="1167289"/>
          </a:xfrm>
          <a:prstGeom prst="roundRect">
            <a:avLst>
              <a:gd name="adj" fmla="val 216296"/>
            </a:avLst>
          </a:prstGeom>
          <a:solidFill>
            <a:srgbClr val="84C1FA"/>
          </a:solidFill>
          <a:ln/>
        </p:spPr>
      </p:sp>
      <p:sp>
        <p:nvSpPr>
          <p:cNvPr id="6" name="Text 3"/>
          <p:cNvSpPr/>
          <p:nvPr/>
        </p:nvSpPr>
        <p:spPr>
          <a:xfrm>
            <a:off x="7708940" y="1406723"/>
            <a:ext cx="3847505" cy="228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Проблема: Отсутствие удобной платформы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708940" y="1782008"/>
            <a:ext cx="6181487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В Крыму не хватает единой, удобной онлайн-площадки для покупки местных фермерских продуктов.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501533" y="2558772"/>
            <a:ext cx="6550581" cy="1167289"/>
          </a:xfrm>
          <a:prstGeom prst="roundRect">
            <a:avLst>
              <a:gd name="adj" fmla="val 6267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486293" y="2558772"/>
            <a:ext cx="60960" cy="1167289"/>
          </a:xfrm>
          <a:prstGeom prst="roundRect">
            <a:avLst>
              <a:gd name="adj" fmla="val 216296"/>
            </a:avLst>
          </a:prstGeom>
          <a:solidFill>
            <a:srgbClr val="84C1FA"/>
          </a:solidFill>
          <a:ln/>
        </p:spPr>
      </p:sp>
      <p:sp>
        <p:nvSpPr>
          <p:cNvPr id="10" name="Text 7"/>
          <p:cNvSpPr/>
          <p:nvPr/>
        </p:nvSpPr>
        <p:spPr>
          <a:xfrm>
            <a:off x="7708940" y="2720459"/>
            <a:ext cx="4066342" cy="228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Вызов: Дорогие и долгие поставки с материка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708940" y="3095744"/>
            <a:ext cx="6181487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Потребители вынуждены заказывать товары с материка, что сопряжено с высокими затратами и длительным ожиданием.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501533" y="3872508"/>
            <a:ext cx="6550581" cy="1167289"/>
          </a:xfrm>
          <a:prstGeom prst="roundRect">
            <a:avLst>
              <a:gd name="adj" fmla="val 6267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486293" y="3872508"/>
            <a:ext cx="60960" cy="1167289"/>
          </a:xfrm>
          <a:prstGeom prst="roundRect">
            <a:avLst>
              <a:gd name="adj" fmla="val 216296"/>
            </a:avLst>
          </a:prstGeom>
          <a:solidFill>
            <a:srgbClr val="84C1FA"/>
          </a:solidFill>
          <a:ln/>
        </p:spPr>
      </p:sp>
      <p:sp>
        <p:nvSpPr>
          <p:cNvPr id="14" name="Text 11"/>
          <p:cNvSpPr/>
          <p:nvPr/>
        </p:nvSpPr>
        <p:spPr>
          <a:xfrm>
            <a:off x="7708940" y="4034195"/>
            <a:ext cx="2797254" cy="228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Фермеры: Трудности со сбытом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708940" y="4286012"/>
            <a:ext cx="6181487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Местные фермеры сталкиваются с проблемами реализации своей продукции и потерей дохода из-за отсутствия прямого доступа к рынку.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501533" y="5186243"/>
            <a:ext cx="6550581" cy="1167289"/>
          </a:xfrm>
          <a:prstGeom prst="roundRect">
            <a:avLst>
              <a:gd name="adj" fmla="val 6267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86293" y="5186243"/>
            <a:ext cx="60960" cy="1167289"/>
          </a:xfrm>
          <a:prstGeom prst="roundRect">
            <a:avLst>
              <a:gd name="adj" fmla="val 216296"/>
            </a:avLst>
          </a:prstGeom>
          <a:solidFill>
            <a:srgbClr val="84C1FA"/>
          </a:solidFill>
          <a:ln/>
        </p:spPr>
      </p:sp>
      <p:sp>
        <p:nvSpPr>
          <p:cNvPr id="18" name="Text 15"/>
          <p:cNvSpPr/>
          <p:nvPr/>
        </p:nvSpPr>
        <p:spPr>
          <a:xfrm>
            <a:off x="7708940" y="5347930"/>
            <a:ext cx="3559850" cy="228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Решение: Растущий спрос на локальное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708940" y="5723215"/>
            <a:ext cx="6181487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Наблюдается значительный рост спроса на локальные, натуральные и экологически чистые продукты.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7501533" y="6499979"/>
            <a:ext cx="6550581" cy="1167289"/>
          </a:xfrm>
          <a:prstGeom prst="roundRect">
            <a:avLst>
              <a:gd name="adj" fmla="val 6267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486293" y="6499979"/>
            <a:ext cx="60960" cy="1167289"/>
          </a:xfrm>
          <a:prstGeom prst="roundRect">
            <a:avLst>
              <a:gd name="adj" fmla="val 216296"/>
            </a:avLst>
          </a:prstGeom>
          <a:solidFill>
            <a:srgbClr val="84C1FA"/>
          </a:solidFill>
          <a:ln/>
        </p:spPr>
      </p:sp>
      <p:sp>
        <p:nvSpPr>
          <p:cNvPr id="22" name="Text 19"/>
          <p:cNvSpPr/>
          <p:nvPr/>
        </p:nvSpPr>
        <p:spPr>
          <a:xfrm>
            <a:off x="7708940" y="6661666"/>
            <a:ext cx="2850237" cy="228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Экономика: Поддержка региона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708940" y="6890504"/>
            <a:ext cx="6181487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Проект "Мосты полей" активно поддерживает региональную экономику и способствует снижению зависимости от внешних поставок.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4012" y="388244"/>
            <a:ext cx="9542306" cy="1037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Наше решение: Цифровая платформа для прямого взаимодействия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4012" y="1675634"/>
            <a:ext cx="7815977" cy="796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Мы предлагаем инновационный подход к решению проблем крымского агропромышленного комплекса – создание </a:t>
            </a: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цифровой платформы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, которая напрямую соединит </a:t>
            </a: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фермеров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и потребителей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, используя современные онлайн-технологии.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12" y="2805946"/>
            <a:ext cx="829985" cy="122181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59969" y="2971919"/>
            <a:ext cx="3056930" cy="259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Цифровая онлайн-платформа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659969" y="3330773"/>
            <a:ext cx="6820019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Автоматизация продажи фермерской продукции и прямое взаимодействие "фермер-покупатель".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12" y="4027765"/>
            <a:ext cx="829985" cy="122181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659969" y="4193738"/>
            <a:ext cx="2075140" cy="259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Готовая база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1659969" y="4552593"/>
            <a:ext cx="6820019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Имеются прототип интерфейса, архитектура сервиса и опыт команды в веб-разработке и агросистемах</a:t>
            </a: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012" y="5249585"/>
            <a:ext cx="829985" cy="122181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659969" y="5415558"/>
            <a:ext cx="2075140" cy="259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Единая база данных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1659969" y="5774412"/>
            <a:ext cx="6820019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Единая база фермеров и товаров, автоматизированные заказы, геолокационный подбор, отслеживание наличия и статусов.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012" y="6471404"/>
            <a:ext cx="829985" cy="122181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659969" y="6637377"/>
            <a:ext cx="2392442" cy="259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Преимущества для всех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6" name="Text 9"/>
          <p:cNvSpPr/>
          <p:nvPr/>
        </p:nvSpPr>
        <p:spPr>
          <a:xfrm>
            <a:off x="1659969" y="6996232"/>
            <a:ext cx="6820019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Продукты напрямую от фермеров: ниже цена, выше свежесть, быстрые покупки. Фермерам — стабильный сбыт без посредников.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9968" y="598170"/>
            <a:ext cx="7744063" cy="1093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Конечный продукт: Мост между фермером и потребителем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99968" y="1954054"/>
            <a:ext cx="7744063" cy="1288137"/>
          </a:xfrm>
          <a:prstGeom prst="roundRect">
            <a:avLst>
              <a:gd name="adj" fmla="val 12227"/>
            </a:avLst>
          </a:prstGeom>
          <a:solidFill>
            <a:srgbClr val="CEE6FD"/>
          </a:solidFill>
          <a:ln/>
        </p:spPr>
      </p:sp>
      <p:sp>
        <p:nvSpPr>
          <p:cNvPr id="5" name="Text 2"/>
          <p:cNvSpPr/>
          <p:nvPr/>
        </p:nvSpPr>
        <p:spPr>
          <a:xfrm>
            <a:off x="874871" y="2128957"/>
            <a:ext cx="2187416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Прямое соединение</a:t>
            </a:r>
            <a:endParaRPr lang="en-US" sz="1700" b="1" dirty="0">
              <a:latin typeface="Century Gothic" panose="020B0502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74871" y="2507218"/>
            <a:ext cx="7394258" cy="560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Прямое соединение "фермер-покупатель" без посредников, обеспечивающее прозрачность и честность сделок.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99968" y="3417094"/>
            <a:ext cx="7744063" cy="1288137"/>
          </a:xfrm>
          <a:prstGeom prst="roundRect">
            <a:avLst>
              <a:gd name="adj" fmla="val 12227"/>
            </a:avLst>
          </a:prstGeom>
          <a:solidFill>
            <a:srgbClr val="CEE6FD"/>
          </a:solidFill>
          <a:ln/>
        </p:spPr>
      </p:sp>
      <p:sp>
        <p:nvSpPr>
          <p:cNvPr id="8" name="Text 5"/>
          <p:cNvSpPr/>
          <p:nvPr/>
        </p:nvSpPr>
        <p:spPr>
          <a:xfrm>
            <a:off x="874871" y="3591997"/>
            <a:ext cx="2814876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Автоматизация процессов</a:t>
            </a:r>
            <a:endParaRPr lang="en-US" sz="1700" b="1" dirty="0">
              <a:latin typeface="Century Gothic" panose="020B0502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74871" y="3970258"/>
            <a:ext cx="7394258" cy="560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Автоматизация заказов, контроля наличия товаров, цен и маршрутов доставки для максимальной эффективности.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99968" y="4880134"/>
            <a:ext cx="7744063" cy="1288137"/>
          </a:xfrm>
          <a:prstGeom prst="roundRect">
            <a:avLst>
              <a:gd name="adj" fmla="val 12227"/>
            </a:avLst>
          </a:prstGeom>
          <a:solidFill>
            <a:srgbClr val="CEE6FD"/>
          </a:solidFill>
          <a:ln/>
        </p:spPr>
      </p:sp>
      <p:sp>
        <p:nvSpPr>
          <p:cNvPr id="11" name="Text 8"/>
          <p:cNvSpPr/>
          <p:nvPr/>
        </p:nvSpPr>
        <p:spPr>
          <a:xfrm>
            <a:off x="874871" y="5055037"/>
            <a:ext cx="2187416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Умный подбор</a:t>
            </a:r>
            <a:endParaRPr lang="en-US" sz="1700" b="1" dirty="0">
              <a:latin typeface="Century Gothic" panose="020B0502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74871" y="5433298"/>
            <a:ext cx="7394258" cy="560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Умный подбор товаров по геолокации и предпочтениям клиента, гарантирующий удовлетворение индивидуальных потребностей.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99968" y="6343174"/>
            <a:ext cx="7744063" cy="1288137"/>
          </a:xfrm>
          <a:prstGeom prst="roundRect">
            <a:avLst>
              <a:gd name="adj" fmla="val 12227"/>
            </a:avLst>
          </a:prstGeom>
          <a:solidFill>
            <a:srgbClr val="CEE6FD"/>
          </a:solidFill>
          <a:ln/>
        </p:spPr>
      </p:sp>
      <p:sp>
        <p:nvSpPr>
          <p:cNvPr id="14" name="Text 11"/>
          <p:cNvSpPr/>
          <p:nvPr/>
        </p:nvSpPr>
        <p:spPr>
          <a:xfrm>
            <a:off x="874871" y="6518077"/>
            <a:ext cx="2187416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Цифровая витрина</a:t>
            </a:r>
            <a:endParaRPr lang="en-US" sz="1700" b="1" dirty="0">
              <a:latin typeface="Century Gothic" panose="020B0502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874871" y="6896338"/>
            <a:ext cx="7394258" cy="560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Цифровая витрина для фермеров с минимальными затратами, позволяющая им легко представлять свою продукцию широкой аудитории.</a:t>
            </a:r>
            <a:endParaRPr lang="en-US" sz="135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7452" y="390168"/>
            <a:ext cx="4823103" cy="443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32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Целевая аудитория и рынок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67451" y="1001674"/>
            <a:ext cx="2509303" cy="2741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Кто наши клиенты?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73404" y="1284010"/>
            <a:ext cx="6574750" cy="454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Наши потенциальные потребители – это коммерческие организации, закупающие сельскохозяйственную продукцию. Мы фокусируемся на B2B-сегменте.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32879" y="1936559"/>
            <a:ext cx="1643658" cy="391001"/>
          </a:xfrm>
          <a:prstGeom prst="roundRect">
            <a:avLst>
              <a:gd name="adj" fmla="val 32658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</p:sp>
      <p:sp>
        <p:nvSpPr>
          <p:cNvPr id="6" name="Text 4"/>
          <p:cNvSpPr/>
          <p:nvPr/>
        </p:nvSpPr>
        <p:spPr>
          <a:xfrm>
            <a:off x="3755112" y="1984772"/>
            <a:ext cx="199430" cy="249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2177773" y="2444018"/>
            <a:ext cx="3287316" cy="391001"/>
          </a:xfrm>
          <a:prstGeom prst="roundRect">
            <a:avLst>
              <a:gd name="adj" fmla="val 32658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</p:sp>
      <p:sp>
        <p:nvSpPr>
          <p:cNvPr id="8" name="Text 6"/>
          <p:cNvSpPr/>
          <p:nvPr/>
        </p:nvSpPr>
        <p:spPr>
          <a:xfrm>
            <a:off x="3754993" y="2489143"/>
            <a:ext cx="199430" cy="249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1454170" y="2947533"/>
            <a:ext cx="4930973" cy="391001"/>
          </a:xfrm>
          <a:prstGeom prst="roundRect">
            <a:avLst>
              <a:gd name="adj" fmla="val 32658"/>
            </a:avLst>
          </a:prstGeom>
          <a:solidFill>
            <a:schemeClr val="accent1">
              <a:lumMod val="60000"/>
              <a:lumOff val="40000"/>
            </a:schemeClr>
          </a:solidFill>
          <a:ln/>
        </p:spPr>
      </p:sp>
      <p:sp>
        <p:nvSpPr>
          <p:cNvPr id="10" name="Text 8"/>
          <p:cNvSpPr/>
          <p:nvPr/>
        </p:nvSpPr>
        <p:spPr>
          <a:xfrm>
            <a:off x="3757136" y="2986467"/>
            <a:ext cx="199430" cy="249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34056" y="3417808"/>
            <a:ext cx="6574750" cy="391001"/>
          </a:xfrm>
          <a:prstGeom prst="roundRect">
            <a:avLst>
              <a:gd name="adj" fmla="val 32658"/>
            </a:avLst>
          </a:prstGeom>
          <a:solidFill>
            <a:schemeClr val="accent1">
              <a:lumMod val="75000"/>
            </a:schemeClr>
          </a:solidFill>
          <a:ln/>
        </p:spPr>
      </p:sp>
      <p:sp>
        <p:nvSpPr>
          <p:cNvPr id="12" name="Text 10"/>
          <p:cNvSpPr/>
          <p:nvPr/>
        </p:nvSpPr>
        <p:spPr>
          <a:xfrm>
            <a:off x="3757136" y="3456384"/>
            <a:ext cx="199430" cy="249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chemeClr val="accent1">
                    <a:lumMod val="40000"/>
                    <a:lumOff val="6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155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67452" y="3977045"/>
            <a:ext cx="283726" cy="283726"/>
          </a:xfrm>
          <a:prstGeom prst="roundRect">
            <a:avLst>
              <a:gd name="adj" fmla="val 45006"/>
            </a:avLst>
          </a:prstGeom>
          <a:solidFill>
            <a:srgbClr val="CEE6FD"/>
          </a:solidFill>
          <a:ln/>
        </p:spPr>
      </p:sp>
      <p:sp>
        <p:nvSpPr>
          <p:cNvPr id="14" name="Text 12"/>
          <p:cNvSpPr/>
          <p:nvPr/>
        </p:nvSpPr>
        <p:spPr>
          <a:xfrm>
            <a:off x="620613" y="4008060"/>
            <a:ext cx="177284" cy="221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92981" y="4008001"/>
            <a:ext cx="2433757" cy="221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b="1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Оптовики</a:t>
            </a:r>
            <a:r>
              <a:rPr lang="en-US" sz="1600" b="1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 и </a:t>
            </a:r>
            <a:r>
              <a:rPr lang="en-US" sz="1600" b="1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дистрибьюторы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92980" y="4356784"/>
            <a:ext cx="6149221" cy="227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Крупные</a:t>
            </a:r>
            <a:r>
              <a:rPr lang="en-US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закупщики</a:t>
            </a:r>
            <a:r>
              <a:rPr lang="en-US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для</a:t>
            </a:r>
            <a:r>
              <a:rPr lang="en-US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дальнейшей</a:t>
            </a:r>
            <a:r>
              <a:rPr lang="en-US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перепродажи</a:t>
            </a:r>
            <a:r>
              <a:rPr lang="en-US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67452" y="4811316"/>
            <a:ext cx="283726" cy="283726"/>
          </a:xfrm>
          <a:prstGeom prst="roundRect">
            <a:avLst>
              <a:gd name="adj" fmla="val 45006"/>
            </a:avLst>
          </a:prstGeom>
          <a:solidFill>
            <a:srgbClr val="CEE6FD"/>
          </a:solidFill>
          <a:ln/>
        </p:spPr>
      </p:sp>
      <p:sp>
        <p:nvSpPr>
          <p:cNvPr id="18" name="Text 16"/>
          <p:cNvSpPr/>
          <p:nvPr/>
        </p:nvSpPr>
        <p:spPr>
          <a:xfrm>
            <a:off x="620613" y="4842331"/>
            <a:ext cx="177284" cy="221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92981" y="4842272"/>
            <a:ext cx="2963585" cy="221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Перерабатывающие предприятия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92981" y="5205770"/>
            <a:ext cx="6149221" cy="227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Производители пищевой продукции, нуждающиеся в сырье</a:t>
            </a: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67452" y="5645587"/>
            <a:ext cx="283726" cy="283726"/>
          </a:xfrm>
          <a:prstGeom prst="roundRect">
            <a:avLst>
              <a:gd name="adj" fmla="val 45006"/>
            </a:avLst>
          </a:prstGeom>
          <a:solidFill>
            <a:srgbClr val="CEE6FD"/>
          </a:solidFill>
          <a:ln/>
        </p:spPr>
      </p:sp>
      <p:sp>
        <p:nvSpPr>
          <p:cNvPr id="22" name="Text 20"/>
          <p:cNvSpPr/>
          <p:nvPr/>
        </p:nvSpPr>
        <p:spPr>
          <a:xfrm>
            <a:off x="620613" y="5676602"/>
            <a:ext cx="177284" cy="221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92981" y="5676543"/>
            <a:ext cx="2551152" cy="221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Розничные магазины и лавки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92981" y="6040041"/>
            <a:ext cx="6149221" cy="227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Продовольственные магазины, фермерские лавки, супермаркеты</a:t>
            </a: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67452" y="6479858"/>
            <a:ext cx="283726" cy="283726"/>
          </a:xfrm>
          <a:prstGeom prst="roundRect">
            <a:avLst>
              <a:gd name="adj" fmla="val 45006"/>
            </a:avLst>
          </a:prstGeom>
          <a:solidFill>
            <a:srgbClr val="CEE6FD"/>
          </a:solidFill>
          <a:ln/>
        </p:spPr>
      </p:sp>
      <p:sp>
        <p:nvSpPr>
          <p:cNvPr id="26" name="Text 24"/>
          <p:cNvSpPr/>
          <p:nvPr/>
        </p:nvSpPr>
        <p:spPr>
          <a:xfrm>
            <a:off x="620613" y="6510873"/>
            <a:ext cx="177284" cy="221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992981" y="6510814"/>
            <a:ext cx="1773436" cy="221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Рестораны и кафе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92981" y="6874312"/>
            <a:ext cx="6149221" cy="227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HoReCa</a:t>
            </a: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-сегмент, ищущий свежие и качественные </a:t>
            </a:r>
            <a:r>
              <a:rPr lang="en-US" sz="1400" dirty="0" err="1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продукты</a:t>
            </a: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endParaRPr lang="ru-RU" sz="1400" dirty="0" smtClean="0">
              <a:solidFill>
                <a:srgbClr val="1E3063"/>
              </a:solidFill>
              <a:latin typeface="Century Gothic" panose="020B0502020202020204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0" indent="0" algn="l">
              <a:lnSpc>
                <a:spcPts val="1750"/>
              </a:lnSpc>
              <a:buNone/>
            </a:pPr>
            <a:r>
              <a:rPr lang="en-US" sz="1400" dirty="0" err="1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для</a:t>
            </a:r>
            <a:r>
              <a:rPr lang="en-US" sz="1400" dirty="0" smtClean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своих заведений</a:t>
            </a: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85188" y="7553444"/>
            <a:ext cx="7364804" cy="454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Стартовый сегмент:</a:t>
            </a:r>
            <a:r>
              <a:rPr lang="en-US" sz="14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Мы начнем с ресторанов и кафе, так как они наиболее заинтересованы в свежих, локальных продуктах и быстрой логистике.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pic>
        <p:nvPicPr>
          <p:cNvPr id="3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363" y="1312962"/>
            <a:ext cx="5895618" cy="58956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616" y="505063"/>
            <a:ext cx="8514278" cy="57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Рынок и конкурентные преимущества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4616" y="1446371"/>
            <a:ext cx="13161169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Рынок закупок фермерской продукции в Крыму активно растет за счет цифровизации и увеличивающегося спроса на локальное сырье. Наш проект ориентирован на B2B-сегмент, где мы видим значительный потенциал.</a:t>
            </a:r>
            <a:endParaRPr lang="en-US" sz="1600" b="1" i="1" dirty="0">
              <a:latin typeface="Century Gothic" panose="020B0502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4616" y="2516148"/>
            <a:ext cx="4264581" cy="2238018"/>
          </a:xfrm>
          <a:prstGeom prst="roundRect">
            <a:avLst>
              <a:gd name="adj" fmla="val 4903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34616" y="2493288"/>
            <a:ext cx="4264581" cy="91440"/>
          </a:xfrm>
          <a:prstGeom prst="roundRect">
            <a:avLst>
              <a:gd name="adj" fmla="val 180784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</p:sp>
      <p:sp>
        <p:nvSpPr>
          <p:cNvPr id="6" name="Shape 4"/>
          <p:cNvSpPr/>
          <p:nvPr/>
        </p:nvSpPr>
        <p:spPr>
          <a:xfrm>
            <a:off x="2591395" y="2238776"/>
            <a:ext cx="551021" cy="581025"/>
          </a:xfrm>
          <a:prstGeom prst="roundRect">
            <a:avLst>
              <a:gd name="adj" fmla="val 165946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1</a:t>
            </a:r>
            <a:endParaRPr lang="ru-RU" sz="2400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41070" y="2975253"/>
            <a:ext cx="232791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Растущий рынок B2B</a:t>
            </a:r>
            <a:endParaRPr lang="en-US" sz="1800" b="1" dirty="0">
              <a:latin typeface="Century Gothic" panose="020B0502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41070" y="3372326"/>
            <a:ext cx="3851672" cy="881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Рынок закупок фермерской продукции в Крыму растет за счет цифровизации и спроса на локальное сырье.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125759" y="2539008"/>
            <a:ext cx="4264700" cy="2238018"/>
          </a:xfrm>
          <a:prstGeom prst="roundRect">
            <a:avLst>
              <a:gd name="adj" fmla="val 4903"/>
            </a:avLst>
          </a:prstGeom>
          <a:solidFill>
            <a:srgbClr val="FFFFFF"/>
          </a:solidFill>
          <a:ln/>
        </p:spPr>
      </p:sp>
      <p:sp>
        <p:nvSpPr>
          <p:cNvPr id="11" name="Shape 8"/>
          <p:cNvSpPr/>
          <p:nvPr/>
        </p:nvSpPr>
        <p:spPr>
          <a:xfrm>
            <a:off x="5182791" y="2493288"/>
            <a:ext cx="4264700" cy="91440"/>
          </a:xfrm>
          <a:prstGeom prst="roundRect">
            <a:avLst>
              <a:gd name="adj" fmla="val 180784"/>
            </a:avLst>
          </a:prstGeom>
          <a:solidFill>
            <a:schemeClr val="accent1">
              <a:lumMod val="60000"/>
              <a:lumOff val="40000"/>
            </a:schemeClr>
          </a:solidFill>
          <a:ln/>
        </p:spPr>
      </p:sp>
      <p:sp>
        <p:nvSpPr>
          <p:cNvPr id="12" name="Shape 9"/>
          <p:cNvSpPr/>
          <p:nvPr/>
        </p:nvSpPr>
        <p:spPr>
          <a:xfrm>
            <a:off x="7039629" y="2253777"/>
            <a:ext cx="551021" cy="551021"/>
          </a:xfrm>
          <a:prstGeom prst="roundRect">
            <a:avLst>
              <a:gd name="adj" fmla="val 165946"/>
            </a:avLst>
          </a:prstGeom>
          <a:solidFill>
            <a:schemeClr val="accent1">
              <a:lumMod val="60000"/>
              <a:lumOff val="40000"/>
            </a:schemeClr>
          </a:solidFill>
          <a:ln/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</a:t>
            </a:r>
            <a:endParaRPr lang="ru-RU" sz="2400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389245" y="2975253"/>
            <a:ext cx="330005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Конкурентное преимущество</a:t>
            </a:r>
            <a:endParaRPr lang="en-US" sz="1800" b="1" dirty="0">
              <a:latin typeface="Century Gothic" panose="020B0502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389245" y="3372326"/>
            <a:ext cx="3851791" cy="881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Прямые закупки у фермеров, автоматизация процессов, прозрачность и скорость без посредников</a:t>
            </a: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631085" y="2516148"/>
            <a:ext cx="4264700" cy="2238018"/>
          </a:xfrm>
          <a:prstGeom prst="roundRect">
            <a:avLst>
              <a:gd name="adj" fmla="val 4903"/>
            </a:avLst>
          </a:prstGeom>
          <a:solidFill>
            <a:srgbClr val="FFFFFF"/>
          </a:solidFill>
          <a:ln/>
        </p:spPr>
      </p:sp>
      <p:sp>
        <p:nvSpPr>
          <p:cNvPr id="17" name="Shape 14"/>
          <p:cNvSpPr/>
          <p:nvPr/>
        </p:nvSpPr>
        <p:spPr>
          <a:xfrm>
            <a:off x="9631085" y="2493288"/>
            <a:ext cx="4264700" cy="91440"/>
          </a:xfrm>
          <a:prstGeom prst="roundRect">
            <a:avLst>
              <a:gd name="adj" fmla="val 180784"/>
            </a:avLst>
          </a:prstGeom>
          <a:solidFill>
            <a:schemeClr val="accent1">
              <a:lumMod val="75000"/>
            </a:schemeClr>
          </a:solidFill>
          <a:ln/>
        </p:spPr>
      </p:sp>
      <p:sp>
        <p:nvSpPr>
          <p:cNvPr id="18" name="Shape 15"/>
          <p:cNvSpPr/>
          <p:nvPr/>
        </p:nvSpPr>
        <p:spPr>
          <a:xfrm>
            <a:off x="11487864" y="2240637"/>
            <a:ext cx="551021" cy="551021"/>
          </a:xfrm>
          <a:prstGeom prst="roundRect">
            <a:avLst>
              <a:gd name="adj" fmla="val 165946"/>
            </a:avLst>
          </a:prstGeom>
          <a:solidFill>
            <a:schemeClr val="accent1">
              <a:lumMod val="75000"/>
            </a:schemeClr>
          </a:solidFill>
          <a:ln/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</a:t>
            </a:r>
            <a:endParaRPr lang="ru-RU" sz="2400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1653123" y="2378393"/>
            <a:ext cx="220385" cy="275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9837539" y="2975253"/>
            <a:ext cx="2295882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Рост и удержание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9837539" y="3372326"/>
            <a:ext cx="3851791" cy="11753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Подключение новых сегментов B2B, автоматизация повторных заказов, персональные условия и расширение сервисов</a:t>
            </a: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754677" y="5123736"/>
            <a:ext cx="3673435" cy="459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Наши конкуренты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34616" y="5929551"/>
            <a:ext cx="6356509" cy="881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Meatinfo: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Оптовый мясной маркетплейс в Симферополе и республике Крым. Мы отличаемся широким ассортиментом и прямыми поставками.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734616" y="6976348"/>
            <a:ext cx="6356509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Fishretail: 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Оптовый морской/рыбный маркетплейс для Крыма. Наша платформа охватывает все категории фермерской продукции.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7546896" y="5929551"/>
            <a:ext cx="6356509" cy="881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Milknet: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Платформа/доска объявлений по оптовым закупкам молока. Мы предлагаем комплексное решение с автоматизацией и логистикой.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7546896" y="6976348"/>
            <a:ext cx="6356509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Fruitinfo: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Платформа/доска объявлений по оптовым закупкам фруктов и овощей. Мы интегрируем все потребности в одной удобной системе.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2818" y="443032"/>
            <a:ext cx="5131237" cy="502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6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Ценностное предложение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83801" y="1352788"/>
            <a:ext cx="1310378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Наш продукт дает бизнесам в Крыму быстрый доступ к надежным местным фермерам, экономя время и деньги за счет прямых заказов и удобной автоматизации закупок. Платформа снижает риски, убирает сложности поиска поставщиков и обеспечивает стабильное снабжение.</a:t>
            </a:r>
            <a:endParaRPr lang="en-US" sz="2000" i="1" dirty="0">
              <a:latin typeface="Century Gothic" panose="020B0502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2818" y="1266587"/>
            <a:ext cx="22860" cy="875824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5" name="Shape 3"/>
          <p:cNvSpPr/>
          <p:nvPr/>
        </p:nvSpPr>
        <p:spPr>
          <a:xfrm>
            <a:off x="642818" y="2323148"/>
            <a:ext cx="642818" cy="794125"/>
          </a:xfrm>
          <a:prstGeom prst="roundRect">
            <a:avLst>
              <a:gd name="adj" fmla="val 360016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1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46252" y="2669256"/>
            <a:ext cx="4989790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Цифровая платформа фермерских поставок Крыма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2818" y="3447931"/>
            <a:ext cx="642818" cy="869492"/>
          </a:xfrm>
          <a:prstGeom prst="roundRect">
            <a:avLst>
              <a:gd name="adj" fmla="val 360016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2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446252" y="3782208"/>
            <a:ext cx="6894790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Помогаем магазинам, переработчикам и корпоративным закупщикам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2818" y="4572714"/>
            <a:ext cx="642818" cy="873226"/>
          </a:xfrm>
          <a:prstGeom prst="roundRect">
            <a:avLst>
              <a:gd name="adj" fmla="val 360016"/>
            </a:avLst>
          </a:prstGeom>
          <a:solidFill>
            <a:schemeClr val="accent1">
              <a:lumMod val="60000"/>
              <a:lumOff val="40000"/>
            </a:schemeClr>
          </a:solidFill>
          <a:ln/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3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446252" y="4929306"/>
            <a:ext cx="8086844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Решаем проблему надёжных, прозрачных и выгодных закупок местной продукции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642818" y="5697498"/>
            <a:ext cx="642818" cy="816589"/>
          </a:xfrm>
          <a:prstGeom prst="roundRect">
            <a:avLst>
              <a:gd name="adj" fmla="val 360016"/>
            </a:avLst>
          </a:prstGeom>
          <a:solidFill>
            <a:schemeClr val="accent1">
              <a:lumMod val="75000"/>
            </a:schemeClr>
          </a:solidFill>
          <a:ln/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4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446252" y="6076404"/>
            <a:ext cx="6162913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С помощью онлайн-платформы с каталогом и автоматизацией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642818" y="6822281"/>
            <a:ext cx="642818" cy="824692"/>
          </a:xfrm>
          <a:prstGeom prst="roundRect">
            <a:avLst>
              <a:gd name="adj" fmla="val 360016"/>
            </a:avLst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</a:t>
            </a:r>
            <a:endParaRPr lang="ru-RU" sz="3600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446252" y="7112681"/>
            <a:ext cx="6381750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И получаем экономию времени и денег, уверенность в поставках</a:t>
            </a:r>
            <a:endParaRPr lang="en-US" sz="16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7944" y="479822"/>
            <a:ext cx="9792176" cy="545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091C5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Финансовая модель: Потенциал рынка Крыма</a:t>
            </a:r>
            <a:endParaRPr lang="en-US" sz="3400" b="1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97944" y="1275041"/>
            <a:ext cx="13234511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b="1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Мы работаем на рынке B2B, обслуживая сегменты HoReCa, ритейл, переработчиков и корпоративных закупщиков. Наша целевая аудитория в Крыму составляет около 4 500 компаний.</a:t>
            </a:r>
            <a:endParaRPr lang="en-US" sz="1600" b="1" i="1" dirty="0">
              <a:latin typeface="Century Gothic" panose="020B0502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97944" y="2318427"/>
            <a:ext cx="6404372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Распределение целевого рынка по сегментам</a:t>
            </a: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97944" y="2848332"/>
            <a:ext cx="5848112" cy="218123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</p:sp>
      <p:sp>
        <p:nvSpPr>
          <p:cNvPr id="6" name="Shape 4"/>
          <p:cNvSpPr/>
          <p:nvPr/>
        </p:nvSpPr>
        <p:spPr>
          <a:xfrm>
            <a:off x="697944" y="2848332"/>
            <a:ext cx="2631638" cy="218123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</p:sp>
      <p:sp>
        <p:nvSpPr>
          <p:cNvPr id="7" name="Text 5"/>
          <p:cNvSpPr/>
          <p:nvPr/>
        </p:nvSpPr>
        <p:spPr>
          <a:xfrm>
            <a:off x="6676906" y="2848332"/>
            <a:ext cx="425410" cy="218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45%</a:t>
            </a:r>
            <a:endParaRPr lang="en-US" sz="1700" dirty="0">
              <a:latin typeface="Century Gothic" panose="020B0502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97944" y="3350576"/>
            <a:ext cx="2181344" cy="272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HoReCa</a:t>
            </a:r>
            <a:endParaRPr lang="en-US" sz="1700" dirty="0">
              <a:latin typeface="Century Gothic" panose="020B0502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97944" y="3993237"/>
            <a:ext cx="5855970" cy="218123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</p:sp>
      <p:sp>
        <p:nvSpPr>
          <p:cNvPr id="10" name="Shape 8"/>
          <p:cNvSpPr/>
          <p:nvPr/>
        </p:nvSpPr>
        <p:spPr>
          <a:xfrm>
            <a:off x="697944" y="3993237"/>
            <a:ext cx="2049542" cy="218123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</p:sp>
      <p:sp>
        <p:nvSpPr>
          <p:cNvPr id="11" name="Text 9"/>
          <p:cNvSpPr/>
          <p:nvPr/>
        </p:nvSpPr>
        <p:spPr>
          <a:xfrm>
            <a:off x="6684764" y="3993237"/>
            <a:ext cx="417552" cy="218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35%</a:t>
            </a:r>
            <a:endParaRPr lang="en-US" sz="1700" dirty="0">
              <a:latin typeface="Century Gothic" panose="020B0502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97944" y="4429363"/>
            <a:ext cx="2181344" cy="272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Ритейл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97944" y="5138142"/>
            <a:ext cx="5835491" cy="218123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</p:sp>
      <p:sp>
        <p:nvSpPr>
          <p:cNvPr id="14" name="Shape 12"/>
          <p:cNvSpPr/>
          <p:nvPr/>
        </p:nvSpPr>
        <p:spPr>
          <a:xfrm>
            <a:off x="697944" y="5138142"/>
            <a:ext cx="1167051" cy="218123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</p:sp>
      <p:sp>
        <p:nvSpPr>
          <p:cNvPr id="15" name="Text 13"/>
          <p:cNvSpPr/>
          <p:nvPr/>
        </p:nvSpPr>
        <p:spPr>
          <a:xfrm>
            <a:off x="6664285" y="5138142"/>
            <a:ext cx="438031" cy="218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20%</a:t>
            </a:r>
            <a:endParaRPr lang="en-US" sz="1700" dirty="0">
              <a:latin typeface="Century Gothic" panose="020B0502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97944" y="5574268"/>
            <a:ext cx="2181344" cy="272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Переработчики</a:t>
            </a:r>
            <a:endParaRPr lang="en-US" sz="1700" dirty="0">
              <a:latin typeface="Century Gothic" panose="020B0502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947645" y="2285762"/>
            <a:ext cx="6404372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i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Ключевые финансовые показатели и прогнозы:</a:t>
            </a:r>
            <a:endParaRPr lang="en-US" sz="1600" i="1" dirty="0">
              <a:latin typeface="Century Gothic" panose="020B0502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535704" y="2848332"/>
            <a:ext cx="3093125" cy="57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4500</a:t>
            </a:r>
            <a:endParaRPr lang="en-US" sz="4500" dirty="0">
              <a:latin typeface="Century Gothic" panose="020B0502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991594" y="3642122"/>
            <a:ext cx="2181344" cy="272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Компаний в Крыму</a:t>
            </a:r>
            <a:endParaRPr lang="en-US" sz="2000" b="1" dirty="0"/>
          </a:p>
        </p:txBody>
      </p:sp>
      <p:sp>
        <p:nvSpPr>
          <p:cNvPr id="20" name="Text 18"/>
          <p:cNvSpPr/>
          <p:nvPr/>
        </p:nvSpPr>
        <p:spPr>
          <a:xfrm>
            <a:off x="7626968" y="3886722"/>
            <a:ext cx="3093125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Наша целевая аудитория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846951" y="2848332"/>
            <a:ext cx="3093125" cy="57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2.05 млрд </a:t>
            </a:r>
            <a:r>
              <a:rPr lang="en-US" sz="4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₽</a:t>
            </a:r>
            <a:endParaRPr lang="en-US" sz="4500" dirty="0"/>
          </a:p>
        </p:txBody>
      </p:sp>
      <p:sp>
        <p:nvSpPr>
          <p:cNvPr id="22" name="Text 20"/>
          <p:cNvSpPr/>
          <p:nvPr/>
        </p:nvSpPr>
        <p:spPr>
          <a:xfrm>
            <a:off x="11157942" y="3642122"/>
            <a:ext cx="2471023" cy="272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Потенциальный рынок</a:t>
            </a:r>
            <a:endParaRPr lang="en-US" sz="1700" b="1" dirty="0">
              <a:latin typeface="Century Gothic" panose="020B0502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885954" y="3921347"/>
            <a:ext cx="3093125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Объем в год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191268" y="4856513"/>
            <a:ext cx="3093125" cy="57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8.2 млн ₽</a:t>
            </a:r>
            <a:endParaRPr lang="en-US" sz="4500" dirty="0">
              <a:latin typeface="Century Gothic" panose="020B0502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9647158" y="5598319"/>
            <a:ext cx="2181344" cy="272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Semi Bold" pitchFamily="34" charset="-122"/>
                <a:cs typeface="Instrument Sans Semi Bold" pitchFamily="34" charset="-120"/>
              </a:rPr>
              <a:t>Доход за 1-й год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173530" y="5879319"/>
            <a:ext cx="3093125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Цель 5% рынка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97944" y="6717030"/>
            <a:ext cx="13234511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Средний чек составляет 35 000 - 45 000 ₽, что формирует потенциальный рынок объемом </a:t>
            </a: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~2,05 млрд ₽/год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. Мы ожидаем, что в первый год сможем занять ~5% рынка, что принесет ≈ </a:t>
            </a:r>
            <a:r>
              <a:rPr lang="en-US" sz="1600" b="1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8,2 млн ₽/год</a:t>
            </a: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 дохода.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97944" y="7471648"/>
            <a:ext cx="13234511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Century Gothic" panose="020B0502020202020204" pitchFamily="34" charset="0"/>
                <a:ea typeface="Instrument Sans Medium" pitchFamily="34" charset="-122"/>
                <a:cs typeface="Instrument Sans Medium" pitchFamily="34" charset="-120"/>
              </a:rPr>
              <a:t>Растет спрос на локальные и натуральные продукты, что создает благоприятные условия для роста нашей платформы</a:t>
            </a: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1394</Words>
  <Application>Microsoft Office PowerPoint</Application>
  <PresentationFormat>Произвольный</PresentationFormat>
  <Paragraphs>194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Instrument Sans Light</vt:lpstr>
      <vt:lpstr>Instrument Sans Medium</vt:lpstr>
      <vt:lpstr>Century Gothic</vt:lpstr>
      <vt:lpstr>Arial</vt:lpstr>
      <vt:lpstr>Instrument Sans Semi 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Санёчек</dc:creator>
  <cp:lastModifiedBy>Санёчек</cp:lastModifiedBy>
  <cp:revision>17</cp:revision>
  <dcterms:created xsi:type="dcterms:W3CDTF">2025-12-10T16:33:25Z</dcterms:created>
  <dcterms:modified xsi:type="dcterms:W3CDTF">2025-12-10T20:13:33Z</dcterms:modified>
</cp:coreProperties>
</file>