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Montserrat"/>
      <p:regular r:id="rId16"/>
      <p:bold r:id="rId17"/>
      <p:italic r:id="rId18"/>
      <p:boldItalic r:id="rId19"/>
    </p:embeddedFont>
    <p:embeddedFont>
      <p:font typeface="Lato"/>
      <p:regular r:id="rId20"/>
      <p:bold r:id="rId21"/>
      <p:italic r:id="rId22"/>
      <p:boldItalic r:id="rId23"/>
    </p:embeddedFont>
    <p:embeddedFont>
      <p:font typeface="Comfortaa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regular.fntdata"/><Relationship Id="rId22" Type="http://schemas.openxmlformats.org/officeDocument/2006/relationships/font" Target="fonts/Lato-italic.fntdata"/><Relationship Id="rId21" Type="http://schemas.openxmlformats.org/officeDocument/2006/relationships/font" Target="fonts/Lato-bold.fntdata"/><Relationship Id="rId24" Type="http://schemas.openxmlformats.org/officeDocument/2006/relationships/font" Target="fonts/Comfortaa-regular.fntdata"/><Relationship Id="rId23" Type="http://schemas.openxmlformats.org/officeDocument/2006/relationships/font" Target="fonts/Lat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Comforta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Montserrat-bold.fntdata"/><Relationship Id="rId16" Type="http://schemas.openxmlformats.org/officeDocument/2006/relationships/font" Target="fonts/Montserrat-regular.fntdata"/><Relationship Id="rId19" Type="http://schemas.openxmlformats.org/officeDocument/2006/relationships/font" Target="fonts/Montserrat-boldItalic.fntdata"/><Relationship Id="rId18" Type="http://schemas.openxmlformats.org/officeDocument/2006/relationships/font" Target="fonts/Montserrat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0c19d8adc5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0c19d8adc5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0c19d8adc5_0_7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0c19d8adc5_0_7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0c19d8adc5_0_7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0c19d8adc5_0_7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0c1f90cf4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0c1f90cf4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0c19d8adc5_0_7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0c19d8adc5_0_7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0c19d8adc5_0_7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0c19d8adc5_0_7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0c19d8adc5_0_7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0c19d8adc5_0_7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0c19d8adc5_0_7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0c19d8adc5_0_7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0c19d8adc5_0_8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0c19d8adc5_0_8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175550" y="1111775"/>
            <a:ext cx="5740200" cy="204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i="1" lang="ru" sz="333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БПЛ</a:t>
            </a:r>
            <a:r>
              <a:rPr b="1" i="1" lang="ru" sz="333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А для технической проверки систем вентиляции и канализации</a:t>
            </a:r>
            <a:endParaRPr b="1" i="1" sz="333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Актуальность проекта:</a:t>
            </a:r>
            <a:endParaRPr b="1"/>
          </a:p>
        </p:txBody>
      </p:sp>
      <p:sp>
        <p:nvSpPr>
          <p:cNvPr id="141" name="Google Shape;141;p14"/>
          <p:cNvSpPr txBox="1"/>
          <p:nvPr>
            <p:ph idx="1" type="body"/>
          </p:nvPr>
        </p:nvSpPr>
        <p:spPr>
          <a:xfrm>
            <a:off x="1082725" y="952175"/>
            <a:ext cx="7890900" cy="118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523"/>
              <a:buNone/>
            </a:pPr>
            <a:r>
              <a:rPr b="1" lang="ru" sz="1217">
                <a:latin typeface="Arial"/>
                <a:ea typeface="Arial"/>
                <a:cs typeface="Arial"/>
                <a:sym typeface="Arial"/>
              </a:rPr>
              <a:t>Ввиду активного развития беспилотных летательных аппаратов, прогрессивного развития искусственного интеллекта и борьбы за качество жизни мы хотим сделать инновационный проект включающий в себя все необходимые технологии, готовый отвечать на все поставленные перед ним задачи.  Дроны, для проверки систем канализации, вентиляции и систем водоснабжения, обладают рядом преимуществ: </a:t>
            </a:r>
            <a:endParaRPr b="1" sz="617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4"/>
          <p:cNvSpPr txBox="1"/>
          <p:nvPr/>
        </p:nvSpPr>
        <p:spPr>
          <a:xfrm>
            <a:off x="351400" y="2140475"/>
            <a:ext cx="3644100" cy="29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</a:pPr>
            <a:r>
              <a:rPr b="1" lang="ru" sz="1200">
                <a:solidFill>
                  <a:srgbClr val="FFFFFF"/>
                </a:solidFill>
              </a:rPr>
              <a:t>Не требует присутствия людей в месте проведения экспертизы</a:t>
            </a:r>
            <a:endParaRPr b="1" sz="1200">
              <a:solidFill>
                <a:srgbClr val="FFFFFF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</a:pPr>
            <a:r>
              <a:rPr b="1" lang="ru" sz="1200">
                <a:solidFill>
                  <a:srgbClr val="FFFFFF"/>
                </a:solidFill>
              </a:rPr>
              <a:t>Снижает уровень опасности проведения проверки</a:t>
            </a:r>
            <a:endParaRPr b="1" sz="1200">
              <a:solidFill>
                <a:srgbClr val="FFFFFF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</a:pPr>
            <a:r>
              <a:rPr b="1" lang="ru" sz="1200">
                <a:solidFill>
                  <a:srgbClr val="FFFFFF"/>
                </a:solidFill>
              </a:rPr>
              <a:t>Увеличивает уровень качества жизни населения, предотвращая возникновение аварийных случаев</a:t>
            </a:r>
            <a:endParaRPr b="1" sz="1200">
              <a:solidFill>
                <a:srgbClr val="FFFFFF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</a:pPr>
            <a:r>
              <a:rPr b="1" lang="ru" sz="1200">
                <a:solidFill>
                  <a:srgbClr val="FFFFFF"/>
                </a:solidFill>
              </a:rPr>
              <a:t>Сокращает расходы на обслуживание и проверку объектов</a:t>
            </a:r>
            <a:endParaRPr b="1" sz="1200">
              <a:solidFill>
                <a:srgbClr val="FFFFFF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</a:pPr>
            <a:r>
              <a:rPr b="1" lang="ru" sz="1200">
                <a:solidFill>
                  <a:srgbClr val="FFFFFF"/>
                </a:solidFill>
              </a:rPr>
              <a:t>Объективность оценки, путем снижения «человеческого фактора» до нуля.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</a:endParaRPr>
          </a:p>
        </p:txBody>
      </p:sp>
      <p:sp>
        <p:nvSpPr>
          <p:cNvPr id="143" name="Google Shape;143;p14"/>
          <p:cNvSpPr txBox="1"/>
          <p:nvPr/>
        </p:nvSpPr>
        <p:spPr>
          <a:xfrm>
            <a:off x="4572000" y="2140475"/>
            <a:ext cx="4062900" cy="28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FFFFFF"/>
                </a:solidFill>
              </a:rPr>
              <a:t>М</a:t>
            </a:r>
            <a:r>
              <a:rPr b="1" lang="ru" sz="1200">
                <a:solidFill>
                  <a:srgbClr val="FFFFFF"/>
                </a:solidFill>
              </a:rPr>
              <a:t>ы предлагаем комфорт, удобство, безопасность и гарантию качественной экспертизы. Основная задача, как и у государства, - улучшение качества жизни. Наш продукт будет экономить бюджет, пополняемый налоговыми сборами, сохранять жизни людей, которые сталкиваются с опасностью при устранении возникших неисправностей, увеличим </a:t>
            </a:r>
            <a:r>
              <a:rPr b="1" lang="ru" sz="1200">
                <a:solidFill>
                  <a:srgbClr val="FFFFFF"/>
                </a:solidFill>
              </a:rPr>
              <a:t>прибыль</a:t>
            </a:r>
            <a:r>
              <a:rPr b="1" lang="ru" sz="1200">
                <a:solidFill>
                  <a:srgbClr val="FFFFFF"/>
                </a:solidFill>
              </a:rPr>
              <a:t> компаний, путем наиболее эффективных методов проверки систем. Обеспечим гражданам спокойную и достойную жизнь.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Проблема, которую мы решаем:</a:t>
            </a:r>
            <a:endParaRPr b="1"/>
          </a:p>
        </p:txBody>
      </p:sp>
      <p:sp>
        <p:nvSpPr>
          <p:cNvPr id="149" name="Google Shape;149;p15"/>
          <p:cNvSpPr txBox="1"/>
          <p:nvPr/>
        </p:nvSpPr>
        <p:spPr>
          <a:xfrm>
            <a:off x="79800" y="1628250"/>
            <a:ext cx="3000000" cy="18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b="1" lang="ru">
                <a:solidFill>
                  <a:srgbClr val="FFFFFF"/>
                </a:solidFill>
              </a:rPr>
              <a:t>Опасно для человека </a:t>
            </a:r>
            <a:endParaRPr b="1">
              <a:solidFill>
                <a:srgbClr val="FFFFFF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b="1" lang="ru">
                <a:solidFill>
                  <a:srgbClr val="FFFFFF"/>
                </a:solidFill>
              </a:rPr>
              <a:t>Возможны ошибки в выводах (ввиду человеческого фактора)</a:t>
            </a:r>
            <a:endParaRPr b="1">
              <a:solidFill>
                <a:srgbClr val="FFFFFF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b="1" lang="ru">
                <a:solidFill>
                  <a:srgbClr val="FFFFFF"/>
                </a:solidFill>
              </a:rPr>
              <a:t>Системы требуют постоянного контроля за их состоянием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150" name="Google Shape;150;p15"/>
          <p:cNvSpPr/>
          <p:nvPr/>
        </p:nvSpPr>
        <p:spPr>
          <a:xfrm>
            <a:off x="2994600" y="2114700"/>
            <a:ext cx="1794300" cy="9141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1" name="Google Shape;151;p15"/>
          <p:cNvSpPr txBox="1"/>
          <p:nvPr/>
        </p:nvSpPr>
        <p:spPr>
          <a:xfrm>
            <a:off x="4399800" y="1047750"/>
            <a:ext cx="4744200" cy="42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●"/>
            </a:pPr>
            <a:r>
              <a:rPr b="1" lang="ru" sz="1300">
                <a:solidFill>
                  <a:srgbClr val="FFFFFF"/>
                </a:solidFill>
              </a:rPr>
              <a:t>Автоматизация процесса инспекции с помощью дрона и ИИ позволит сократить время и стоимость обследования по сравнению с традиционными методами. Будет предоставлять наиболее точную картину реального состояния проверяемого объекта. Качество собранной и обработанной информации напрямую влияет на количество финансовых затрат для устранения образовавшегося дефекта. </a:t>
            </a:r>
            <a:endParaRPr b="1" sz="13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●"/>
            </a:pPr>
            <a:r>
              <a:rPr b="1" lang="ru" sz="1300">
                <a:solidFill>
                  <a:srgbClr val="FFFFFF"/>
                </a:solidFill>
              </a:rPr>
              <a:t>В ходе проверки определенной системы будет использоваться только дрон, оператор сможет управлять им из дома по удаленному подключению. Таким образом, люди, работающие в неблагоприятных условиях, смогут избежать рисков и вреда здоровью.</a:t>
            </a:r>
            <a:endParaRPr b="1" sz="13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"/>
          <p:cNvSpPr txBox="1"/>
          <p:nvPr/>
        </p:nvSpPr>
        <p:spPr>
          <a:xfrm>
            <a:off x="436625" y="223625"/>
            <a:ext cx="186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Решение:</a:t>
            </a:r>
            <a:endParaRPr i="1"/>
          </a:p>
        </p:txBody>
      </p:sp>
      <p:sp>
        <p:nvSpPr>
          <p:cNvPr id="157" name="Google Shape;157;p16"/>
          <p:cNvSpPr txBox="1"/>
          <p:nvPr/>
        </p:nvSpPr>
        <p:spPr>
          <a:xfrm>
            <a:off x="0" y="1832000"/>
            <a:ext cx="4677000" cy="37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3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</a:t>
            </a:r>
            <a:r>
              <a:rPr i="1" lang="ru" sz="13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Комбинированный подход: </a:t>
            </a:r>
            <a:r>
              <a:rPr lang="ru" sz="13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Сочетание визуального осмотра с помощью камер высокого разрешения, датчиков излучения и тепловизионных камер с датчиками газа обеспечивает более полную и точную картину состояния проверяемых систем.</a:t>
            </a:r>
            <a:br>
              <a:rPr lang="ru" sz="13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3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• </a:t>
            </a:r>
            <a:r>
              <a:rPr i="1" lang="ru" sz="13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Интеллектуальная обработка данных</a:t>
            </a:r>
            <a:r>
              <a:rPr lang="ru" sz="13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Возможно как использование искусственного интеллекта (ИИ) для анализа видео и данных с датчиков, так и проверять это человеком для контроля процесса. Автоматически обнаруживать дефекты, течи, засоры и другие неисправности без участия работника позволит устранить «человеческий фактор» и получать наиболее достоверную информацию о состоянии объекта проверки.</a:t>
            </a:r>
            <a:br>
              <a:rPr lang="ru" sz="13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3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" name="Google Shape;158;p16"/>
          <p:cNvSpPr txBox="1"/>
          <p:nvPr/>
        </p:nvSpPr>
        <p:spPr>
          <a:xfrm>
            <a:off x="4665450" y="660575"/>
            <a:ext cx="4410900" cy="3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Визуализация данных:</a:t>
            </a:r>
            <a:r>
              <a:rPr lang="ru" sz="13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Создание 3D-моделей систем и интерактивных отчетов с помощью профессионального программного обеспечения дает возможность заказчику убедиться в качестве выполнения работы и принять окончательное решение.</a:t>
            </a:r>
            <a:br>
              <a:rPr lang="ru" sz="13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13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3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</a:t>
            </a:r>
            <a:r>
              <a:rPr i="1" lang="ru" sz="13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Экономия времени и ресурсов: </a:t>
            </a:r>
            <a:r>
              <a:rPr lang="ru" sz="13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Автоматизация процесса инспекции с помощью дрона и ИИ позволит сократить время и стоимость обследования по сравнению с традиционными методами. Устранить неверность отчетов о состоянии и сохранить финансы и время заказчика. </a:t>
            </a:r>
            <a:br>
              <a:rPr lang="ru" sz="13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3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•Управление:</a:t>
            </a:r>
            <a:r>
              <a:rPr lang="ru" sz="13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Основная идея пилотирования заключается в использовании двух систем управления дроном. Одна из которых будет контролировать траекторию полета, а вторая деятельность камер и датчиков. </a:t>
            </a:r>
            <a:endParaRPr sz="13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" name="Google Shape;159;p16"/>
          <p:cNvSpPr txBox="1"/>
          <p:nvPr/>
        </p:nvSpPr>
        <p:spPr>
          <a:xfrm>
            <a:off x="4572000" y="3749850"/>
            <a:ext cx="4597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160" name="Google Shape;160;p16"/>
          <p:cNvSpPr txBox="1"/>
          <p:nvPr/>
        </p:nvSpPr>
        <p:spPr>
          <a:xfrm>
            <a:off x="4665450" y="3930925"/>
            <a:ext cx="45483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Прогнозная аналитика:</a:t>
            </a:r>
            <a:r>
              <a:rPr lang="ru" sz="1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Сбор данных о состоянии систем позволит контролировать и наблюдать за образованием неисправностей, благодаря этому появляется возможность спланировать техническое обслуживания или замену системы.</a:t>
            </a:r>
            <a:endParaRPr sz="12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6"/>
          <p:cNvSpPr txBox="1"/>
          <p:nvPr/>
        </p:nvSpPr>
        <p:spPr>
          <a:xfrm>
            <a:off x="223650" y="777725"/>
            <a:ext cx="300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lt1"/>
                </a:solidFill>
              </a:rPr>
              <a:t>Какие уникальные преимущества и выгоды мы предлагаем для клиента: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/>
              <a:t>Техническое решение:</a:t>
            </a:r>
            <a:endParaRPr b="1" i="1"/>
          </a:p>
        </p:txBody>
      </p:sp>
      <p:sp>
        <p:nvSpPr>
          <p:cNvPr id="167" name="Google Shape;167;p17"/>
          <p:cNvSpPr txBox="1"/>
          <p:nvPr>
            <p:ph idx="1" type="body"/>
          </p:nvPr>
        </p:nvSpPr>
        <p:spPr>
          <a:xfrm>
            <a:off x="481350" y="1567550"/>
            <a:ext cx="7855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ru" sz="1305"/>
              <a:t>• Дрон: Легкое цельное полнотелое шасси из углеродного волокна, обладающая повышенными характеристиками упругости на скручивание. </a:t>
            </a:r>
            <a:endParaRPr sz="1305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ru" sz="1305"/>
              <a:t>• Камеры: Камеры высокого разрешения для визуального осмотра, </a:t>
            </a:r>
            <a:r>
              <a:rPr lang="ru" sz="1305"/>
              <a:t>3D </a:t>
            </a:r>
            <a:r>
              <a:rPr lang="ru" sz="1305"/>
              <a:t> сканер, тепловизионные камеры для обнаружения </a:t>
            </a:r>
            <a:r>
              <a:rPr lang="ru" sz="1305"/>
              <a:t>утечек</a:t>
            </a:r>
            <a:r>
              <a:rPr lang="ru" sz="1305"/>
              <a:t> и неисправностей, камеры ночного видения в местах с плохой освещенностью. </a:t>
            </a:r>
            <a:endParaRPr sz="1305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ru" sz="1305"/>
              <a:t>• Датчики: Датчик влажности, концентрации газов, датчик контроля дистанции, датчики наклона. Датчик контроля толщины металла ультразвуком. </a:t>
            </a:r>
            <a:endParaRPr sz="1305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ru" sz="1305"/>
              <a:t>• Программное обеспечение: DJI Pilot, на основе этого программного обеспечения сделать Российский аналог под требующиеся задачи. </a:t>
            </a:r>
            <a:endParaRPr sz="1305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ru" sz="1305"/>
              <a:t>• Искусственный интеллект (ИИ): ИИ для анализа видео и данных с датчиков, а также для предсказания возможных проблем. За основную взять существующий самообучающийся искусственный интеллект, вложить в него необходимую информацию и адаптировать под наши задачи. </a:t>
            </a:r>
            <a:endParaRPr sz="1305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r>
              <a:t/>
            </a:r>
            <a:endParaRPr sz="1105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8"/>
          <p:cNvSpPr txBox="1"/>
          <p:nvPr>
            <p:ph type="title"/>
          </p:nvPr>
        </p:nvSpPr>
        <p:spPr>
          <a:xfrm>
            <a:off x="1212350" y="106225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Рынок:</a:t>
            </a:r>
            <a:endParaRPr b="1"/>
          </a:p>
        </p:txBody>
      </p:sp>
      <p:sp>
        <p:nvSpPr>
          <p:cNvPr id="173" name="Google Shape;173;p18"/>
          <p:cNvSpPr txBox="1"/>
          <p:nvPr>
            <p:ph idx="1" type="body"/>
          </p:nvPr>
        </p:nvSpPr>
        <p:spPr>
          <a:xfrm>
            <a:off x="566525" y="1567550"/>
            <a:ext cx="83916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/>
              <a:t>Рынок беспилотников активно развивается и прогрессирует, появляются новые технологии, которые казались недостижимыми. Мы же хотим их все объединить и представить как готовый продукт, способный качественно выполнять свои задачи. 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500"/>
              <a:t>На данный момент на рынке представлены альтернативные технические решения, такие как: проверка системы рабочими, проверка системы камерой, демонтаж объекта для проверки и др.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500"/>
              <a:t>Используя сочетание новых технологий и проверенных решений можно утверждать, что данная идея продукта сможет четко выполнять поставленные задачи, нести пользу обществу и государству. 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8"/>
          <p:cNvSpPr txBox="1"/>
          <p:nvPr/>
        </p:nvSpPr>
        <p:spPr>
          <a:xfrm>
            <a:off x="1212350" y="542125"/>
            <a:ext cx="7648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ru" sz="1700">
                <a:solidFill>
                  <a:schemeClr val="lt1"/>
                </a:solidFill>
              </a:rPr>
              <a:t>Рынок, на котором мы работаем, его объем, рост и уровень конкуренции.</a:t>
            </a:r>
            <a:endParaRPr i="1" sz="17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9"/>
          <p:cNvSpPr txBox="1"/>
          <p:nvPr>
            <p:ph type="title"/>
          </p:nvPr>
        </p:nvSpPr>
        <p:spPr>
          <a:xfrm>
            <a:off x="990625" y="234025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700"/>
              <a:t>Бизнес-модель:</a:t>
            </a:r>
            <a:endParaRPr b="1" sz="2700"/>
          </a:p>
        </p:txBody>
      </p:sp>
      <p:sp>
        <p:nvSpPr>
          <p:cNvPr id="180" name="Google Shape;180;p19"/>
          <p:cNvSpPr txBox="1"/>
          <p:nvPr>
            <p:ph idx="1" type="body"/>
          </p:nvPr>
        </p:nvSpPr>
        <p:spPr>
          <a:xfrm>
            <a:off x="903475" y="1608075"/>
            <a:ext cx="75114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52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5727"/>
              <a:t>Основная целевая аудитория - государство. </a:t>
            </a:r>
            <a:endParaRPr sz="5727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5727"/>
              <a:t>Предлагая наши услуги муниципалитетам, участвуя в </a:t>
            </a:r>
            <a:r>
              <a:rPr lang="ru" sz="5727"/>
              <a:t>госзакупках</a:t>
            </a:r>
            <a:r>
              <a:rPr lang="ru" sz="5727"/>
              <a:t>, тендерах. </a:t>
            </a:r>
            <a:endParaRPr sz="5727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5727"/>
              <a:t>Мы планируем </a:t>
            </a:r>
            <a:r>
              <a:rPr lang="ru" sz="5727"/>
              <a:t>упростить</a:t>
            </a:r>
            <a:r>
              <a:rPr lang="ru" sz="5727"/>
              <a:t> процесс проведения технической экспертизы систем канализации, водоснабжения и вентиляции. </a:t>
            </a:r>
            <a:endParaRPr sz="5727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5727"/>
              <a:t>Наша идея включает в себя отсутствие какой-либо подделки документов и фальсификации отчетов о проведении проверки. Предоставление актуальной информации и точных данные - основная задача проекта.  Это наиболее аккуратно для государства, т.к. </a:t>
            </a:r>
            <a:r>
              <a:rPr lang="ru" sz="5727"/>
              <a:t>способствует</a:t>
            </a:r>
            <a:r>
              <a:rPr lang="ru" sz="5727"/>
              <a:t> снижению растраты государственного бюджета. </a:t>
            </a:r>
            <a:endParaRPr sz="5727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5727"/>
              <a:t>Также этот проект может внести существенный вклад в уровень благосостояния граждан и повышению качества жизни. Снизить риски рабочих, проводящих проверку, и частоту выхождения из строя систем. </a:t>
            </a:r>
            <a:endParaRPr sz="5727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9"/>
          <p:cNvSpPr txBox="1"/>
          <p:nvPr/>
        </p:nvSpPr>
        <p:spPr>
          <a:xfrm>
            <a:off x="3072000" y="1243750"/>
            <a:ext cx="3000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700">
                <a:solidFill>
                  <a:schemeClr val="lt1"/>
                </a:solidFill>
              </a:rPr>
              <a:t>Бизнес-модель: B2G</a:t>
            </a:r>
            <a:endParaRPr i="1" sz="1700">
              <a:solidFill>
                <a:schemeClr val="lt1"/>
              </a:solidFill>
            </a:endParaRPr>
          </a:p>
        </p:txBody>
      </p:sp>
      <p:sp>
        <p:nvSpPr>
          <p:cNvPr id="182" name="Google Shape;182;p19"/>
          <p:cNvSpPr txBox="1"/>
          <p:nvPr/>
        </p:nvSpPr>
        <p:spPr>
          <a:xfrm>
            <a:off x="1064900" y="766750"/>
            <a:ext cx="8532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ru" sz="1800">
                <a:solidFill>
                  <a:schemeClr val="lt1"/>
                </a:solidFill>
              </a:rPr>
              <a:t>Бизнес-модель – как мы зарабатываем или планируем.</a:t>
            </a:r>
            <a:endParaRPr i="1"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400">
                <a:latin typeface="Arial"/>
                <a:ea typeface="Arial"/>
                <a:cs typeface="Arial"/>
                <a:sym typeface="Arial"/>
              </a:rPr>
              <a:t>Текущие результаты:</a:t>
            </a:r>
            <a:endParaRPr/>
          </a:p>
        </p:txBody>
      </p:sp>
      <p:sp>
        <p:nvSpPr>
          <p:cNvPr id="188" name="Google Shape;188;p20"/>
          <p:cNvSpPr txBox="1"/>
          <p:nvPr>
            <p:ph idx="1" type="body"/>
          </p:nvPr>
        </p:nvSpPr>
        <p:spPr>
          <a:xfrm>
            <a:off x="999325" y="16314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400"/>
              <a:t>На данный момент команда закончила разработку идею и определилась с конечным потребителем, были поставлены цели и задачи проекта, установлен вектор развития. </a:t>
            </a:r>
            <a:endParaRPr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Команда:</a:t>
            </a:r>
            <a:endParaRPr b="1"/>
          </a:p>
        </p:txBody>
      </p:sp>
      <p:pic>
        <p:nvPicPr>
          <p:cNvPr id="194" name="Google Shape;19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500" y="1307850"/>
            <a:ext cx="1565625" cy="16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1375" y="1307850"/>
            <a:ext cx="1731299" cy="16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42925" y="1307838"/>
            <a:ext cx="1614375" cy="1617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22025" y="1307850"/>
            <a:ext cx="1565625" cy="156851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1"/>
          <p:cNvSpPr txBox="1"/>
          <p:nvPr/>
        </p:nvSpPr>
        <p:spPr>
          <a:xfrm>
            <a:off x="307850" y="3048500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ru" sz="2000">
                <a:solidFill>
                  <a:schemeClr val="lt1"/>
                </a:solidFill>
              </a:rPr>
              <a:t>Хныченков</a:t>
            </a:r>
            <a:br>
              <a:rPr b="1" i="1" lang="ru" sz="2000">
                <a:solidFill>
                  <a:schemeClr val="lt1"/>
                </a:solidFill>
              </a:rPr>
            </a:br>
            <a:r>
              <a:rPr b="1" i="1" lang="ru" sz="2000">
                <a:solidFill>
                  <a:schemeClr val="lt1"/>
                </a:solidFill>
              </a:rPr>
              <a:t> Илья</a:t>
            </a:r>
            <a:endParaRPr b="1" i="1" sz="2000">
              <a:solidFill>
                <a:schemeClr val="lt1"/>
              </a:solidFill>
            </a:endParaRPr>
          </a:p>
        </p:txBody>
      </p:sp>
      <p:sp>
        <p:nvSpPr>
          <p:cNvPr id="199" name="Google Shape;199;p21"/>
          <p:cNvSpPr txBox="1"/>
          <p:nvPr/>
        </p:nvSpPr>
        <p:spPr>
          <a:xfrm>
            <a:off x="4542925" y="3063950"/>
            <a:ext cx="3000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ru" sz="1900">
                <a:solidFill>
                  <a:schemeClr val="lt1"/>
                </a:solidFill>
              </a:rPr>
              <a:t>Гусейнов</a:t>
            </a:r>
            <a:br>
              <a:rPr b="1" i="1" lang="ru" sz="1900">
                <a:solidFill>
                  <a:schemeClr val="lt1"/>
                </a:solidFill>
              </a:rPr>
            </a:br>
            <a:r>
              <a:rPr b="1" i="1" lang="ru" sz="1900">
                <a:solidFill>
                  <a:schemeClr val="lt1"/>
                </a:solidFill>
              </a:rPr>
              <a:t> Эмиль </a:t>
            </a:r>
            <a:endParaRPr b="1" i="1" sz="1900">
              <a:solidFill>
                <a:schemeClr val="lt1"/>
              </a:solidFill>
            </a:endParaRPr>
          </a:p>
        </p:txBody>
      </p:sp>
      <p:sp>
        <p:nvSpPr>
          <p:cNvPr id="200" name="Google Shape;200;p21"/>
          <p:cNvSpPr txBox="1"/>
          <p:nvPr/>
        </p:nvSpPr>
        <p:spPr>
          <a:xfrm>
            <a:off x="2381375" y="3048500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ru" sz="2000">
                <a:solidFill>
                  <a:schemeClr val="lt1"/>
                </a:solidFill>
              </a:rPr>
              <a:t>Сорокоумов</a:t>
            </a:r>
            <a:br>
              <a:rPr b="1" i="1" lang="ru" sz="2000">
                <a:solidFill>
                  <a:schemeClr val="lt1"/>
                </a:solidFill>
              </a:rPr>
            </a:br>
            <a:r>
              <a:rPr b="1" i="1" lang="ru" sz="2000">
                <a:solidFill>
                  <a:schemeClr val="lt1"/>
                </a:solidFill>
              </a:rPr>
              <a:t> Никита</a:t>
            </a:r>
            <a:endParaRPr b="1" i="1" sz="2000">
              <a:solidFill>
                <a:schemeClr val="lt1"/>
              </a:solidFill>
            </a:endParaRPr>
          </a:p>
        </p:txBody>
      </p:sp>
      <p:sp>
        <p:nvSpPr>
          <p:cNvPr id="201" name="Google Shape;201;p21"/>
          <p:cNvSpPr txBox="1"/>
          <p:nvPr/>
        </p:nvSpPr>
        <p:spPr>
          <a:xfrm>
            <a:off x="6647147" y="2973950"/>
            <a:ext cx="2389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ru" sz="2000">
                <a:solidFill>
                  <a:schemeClr val="lt1"/>
                </a:solidFill>
              </a:rPr>
              <a:t>Топалэ</a:t>
            </a:r>
            <a:br>
              <a:rPr b="1" i="1" lang="ru" sz="2000">
                <a:solidFill>
                  <a:schemeClr val="lt1"/>
                </a:solidFill>
              </a:rPr>
            </a:br>
            <a:r>
              <a:rPr b="1" i="1" lang="ru" sz="2000">
                <a:solidFill>
                  <a:schemeClr val="lt1"/>
                </a:solidFill>
              </a:rPr>
              <a:t> Даниил</a:t>
            </a:r>
            <a:endParaRPr b="1" i="1" sz="2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/>
              <a:t>Планы развития:</a:t>
            </a:r>
            <a:endParaRPr b="1" i="1"/>
          </a:p>
        </p:txBody>
      </p:sp>
      <p:sp>
        <p:nvSpPr>
          <p:cNvPr id="207" name="Google Shape;207;p22"/>
          <p:cNvSpPr txBox="1"/>
          <p:nvPr>
            <p:ph idx="1" type="body"/>
          </p:nvPr>
        </p:nvSpPr>
        <p:spPr>
          <a:xfrm>
            <a:off x="1169725" y="1258725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0000" lnSpcReduction="20000"/>
          </a:bodyPr>
          <a:lstStyle/>
          <a:p>
            <a:pPr indent="0" lvl="0" marL="127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3600">
                <a:latin typeface="Arial"/>
                <a:ea typeface="Arial"/>
                <a:cs typeface="Arial"/>
                <a:sym typeface="Arial"/>
              </a:rPr>
              <a:t>1.Поставить цели и задачи;</a:t>
            </a:r>
            <a:endParaRPr sz="36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3600">
                <a:latin typeface="Arial"/>
                <a:ea typeface="Arial"/>
                <a:cs typeface="Arial"/>
                <a:sym typeface="Arial"/>
              </a:rPr>
              <a:t>2.Определить целевую аудиторию;</a:t>
            </a:r>
            <a:endParaRPr sz="36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3600">
                <a:latin typeface="Arial"/>
                <a:ea typeface="Arial"/>
                <a:cs typeface="Arial"/>
                <a:sym typeface="Arial"/>
              </a:rPr>
              <a:t>3.Сделать анализ конкурентного рынка;</a:t>
            </a:r>
            <a:endParaRPr sz="36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3600">
                <a:latin typeface="Arial"/>
                <a:ea typeface="Arial"/>
                <a:cs typeface="Arial"/>
                <a:sym typeface="Arial"/>
              </a:rPr>
              <a:t>4.Определиться с технологиями производства;</a:t>
            </a:r>
            <a:endParaRPr sz="36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3600">
                <a:latin typeface="Arial"/>
                <a:ea typeface="Arial"/>
                <a:cs typeface="Arial"/>
                <a:sym typeface="Arial"/>
              </a:rPr>
              <a:t>5.Создать первоначальный вариант БПЛА;</a:t>
            </a:r>
            <a:endParaRPr sz="36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3600">
                <a:latin typeface="Arial"/>
                <a:ea typeface="Arial"/>
                <a:cs typeface="Arial"/>
                <a:sym typeface="Arial"/>
              </a:rPr>
              <a:t>6.Провести испытания;</a:t>
            </a:r>
            <a:endParaRPr sz="36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3600">
                <a:latin typeface="Arial"/>
                <a:ea typeface="Arial"/>
                <a:cs typeface="Arial"/>
                <a:sym typeface="Arial"/>
              </a:rPr>
              <a:t>7.Доработать, в случае необходимости, конструкцию и программное  обеспечение;</a:t>
            </a:r>
            <a:br>
              <a:rPr lang="ru" sz="3600">
                <a:latin typeface="Arial"/>
                <a:ea typeface="Arial"/>
                <a:cs typeface="Arial"/>
                <a:sym typeface="Arial"/>
              </a:rPr>
            </a:br>
            <a:endParaRPr sz="3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3600">
                <a:latin typeface="Arial"/>
                <a:ea typeface="Arial"/>
                <a:cs typeface="Arial"/>
                <a:sym typeface="Arial"/>
              </a:rPr>
              <a:t>8.Выдвинуть проект на рынок.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