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hbQfDDQiJAMDNhBmIMUGaOmiiR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3D2DC9D-2870-44D0-A2B4-5337479B162D}">
  <a:tblStyle styleId="{93D2DC9D-2870-44D0-A2B4-5337479B162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18" name="Google Shape;21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58" name="Google Shape;25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5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Приложение «MeetMingle» для знакомств в реальной жизни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Согласно статистике, более 43% россиян страдают от одиночества.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Несмотря на это, люди боятся подходить знакомиться с людьми. Страх отказа – один из самых распространенных. Знакомства в приложениях для знакомств зачастую не оправдывают ожиданий, так как виртуальное общение, так и не переходят в реальность.</a:t>
            </a:r>
            <a:endParaRPr b="0" i="0" sz="2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79" name="Google Shape;179;p3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Приложение, благодаря которому люди смогут узнать о взаимном желании познакомиться в реальной жизни. </a:t>
            </a:r>
            <a:endParaRPr/>
          </a:p>
        </p:txBody>
      </p:sp>
      <p:cxnSp>
        <p:nvCxnSpPr>
          <p:cNvPr id="180" name="Google Shape;180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87" name="Google Shape;187;p4"/>
          <p:cNvSpPr txBox="1"/>
          <p:nvPr/>
        </p:nvSpPr>
        <p:spPr>
          <a:xfrm>
            <a:off x="990600" y="1978025"/>
            <a:ext cx="67151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Приложение «MeetMingle» работает как все приложения для знакомств, однако это происходит в офлайне с сохранением конфиденциальности. 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Уровень готовности продукта TRL 3.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8" name="Google Shape;188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89" name="Google Shape;18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70267" y="1466849"/>
            <a:ext cx="2146988" cy="421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96" name="Google Shape;196;p5"/>
          <p:cNvSpPr txBox="1"/>
          <p:nvPr/>
        </p:nvSpPr>
        <p:spPr>
          <a:xfrm>
            <a:off x="3919614" y="1802725"/>
            <a:ext cx="4066163" cy="430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1" i="0" lang="ru-RU" sz="1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B2B: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1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Общественные заведения, нуждающиеся в привлечении новых клиентов.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1" i="0" lang="ru-RU" sz="1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B2C: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1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Мужчины и женщины в возрасте от 18 до 35 лет, желающие завести дружеские/романтические отношения, которые посещают общественные заведения не менее 1 раза в месяц, имеющие проблемы в коммуникации с незнакомыми людьми, проживающие в городах России с населением не менее 50 тыс. чел.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7" name="Google Shape;197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98" name="Google Shape;19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586517" y="2766914"/>
            <a:ext cx="2553434" cy="294626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5"/>
          <p:cNvSpPr txBox="1"/>
          <p:nvPr/>
        </p:nvSpPr>
        <p:spPr>
          <a:xfrm>
            <a:off x="521039" y="3664409"/>
            <a:ext cx="268439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Онлайн-знакомства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≈ 10 млрд.$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765441" y="2381381"/>
            <a:ext cx="2553434" cy="294626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5"/>
          <p:cNvSpPr txBox="1"/>
          <p:nvPr/>
        </p:nvSpPr>
        <p:spPr>
          <a:xfrm>
            <a:off x="8704335" y="3300517"/>
            <a:ext cx="268439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Офлайн-знакомства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≈ 1 млрд.$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072684" y="1585853"/>
            <a:ext cx="1569909" cy="1811433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5"/>
          <p:cNvSpPr txBox="1"/>
          <p:nvPr/>
        </p:nvSpPr>
        <p:spPr>
          <a:xfrm>
            <a:off x="2092093" y="2306904"/>
            <a:ext cx="153109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 (20 – 25)%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221663" y="1338361"/>
            <a:ext cx="1569909" cy="1811433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5"/>
          <p:cNvSpPr txBox="1"/>
          <p:nvPr/>
        </p:nvSpPr>
        <p:spPr>
          <a:xfrm>
            <a:off x="8241071" y="2049626"/>
            <a:ext cx="153109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 (15 – 20)%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12" name="Google Shape;212;p6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3" name="Google Shape;213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14" name="Google Shape;214;p6"/>
          <p:cNvGraphicFramePr/>
          <p:nvPr/>
        </p:nvGraphicFramePr>
        <p:xfrm>
          <a:off x="457201" y="150193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{93D2DC9D-2870-44D0-A2B4-5337479B162D}</a:tableStyleId>
              </a:tblPr>
              <a:tblGrid>
                <a:gridCol w="1731125"/>
                <a:gridCol w="1726450"/>
                <a:gridCol w="1527475"/>
                <a:gridCol w="2252100"/>
                <a:gridCol w="2207475"/>
                <a:gridCol w="1842500"/>
              </a:tblGrid>
              <a:tr h="46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Мобильные приложения для знакомств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Мероприятия с нетворкингом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Психолог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Службы знакомств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Приложение MeetMingle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</a:tr>
              <a:tr h="42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Уровень цен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Низкий, есть бесплатные версии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Бесплатные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Высокий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Высокий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Низкий, есть бесплатные версии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</a:tr>
              <a:tr h="59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Клиенты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С любым заработком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С любым заработком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С высоким заработком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С высоким заработком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С любым заработком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</a:tr>
              <a:tr h="59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Преимущества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Возможность узнать человека до встречи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Знакомство в реальной жизни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Проработка психологических проблем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Персональный поиск партнера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Знакомство в реальной жизни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Недостатки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Боязнь перехода общения в реальную жизнь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Отсутствие определенной цели в знакомстве людей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Продолжительность и дороговизна консультаций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Дороговизна услуг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Отсутствие возможности знакомств вне заведений.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Помощь в поиске отношений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Есть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Нет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Нет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Есть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Есть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</a:tr>
              <a:tr h="335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Скорость перехода на офлайн знакомство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Низкая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Высокая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Низкая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Высокая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Высокая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</a:tr>
              <a:tr h="59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Возможность общения без страха отказа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Отсутствие страха до момента личной встречи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Отсутствие страха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Прорабатывается проблема страха, но не исключает в реальной жизни отказ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Отсутствие страха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Отсутствие страха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CC">
                        <a:alpha val="29803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21" name="Google Shape;221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22" name="Google Shape;222;p7"/>
          <p:cNvSpPr txBox="1"/>
          <p:nvPr/>
        </p:nvSpPr>
        <p:spPr>
          <a:xfrm>
            <a:off x="647700" y="1543050"/>
            <a:ext cx="32004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Поставщики</a:t>
            </a:r>
            <a:endParaRPr/>
          </a:p>
        </p:txBody>
      </p:sp>
      <p:sp>
        <p:nvSpPr>
          <p:cNvPr id="223" name="Google Shape;223;p7"/>
          <p:cNvSpPr txBox="1"/>
          <p:nvPr/>
        </p:nvSpPr>
        <p:spPr>
          <a:xfrm>
            <a:off x="647700" y="2111829"/>
            <a:ext cx="32004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Арендодатель сервера</a:t>
            </a:r>
            <a:endParaRPr/>
          </a:p>
        </p:txBody>
      </p:sp>
      <p:cxnSp>
        <p:nvCxnSpPr>
          <p:cNvPr id="224" name="Google Shape;224;p7"/>
          <p:cNvCxnSpPr/>
          <p:nvPr/>
        </p:nvCxnSpPr>
        <p:spPr>
          <a:xfrm flipH="1" rot="10800000">
            <a:off x="3238501" y="2296495"/>
            <a:ext cx="1419224" cy="970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5" name="Google Shape;225;p7"/>
          <p:cNvCxnSpPr/>
          <p:nvPr/>
        </p:nvCxnSpPr>
        <p:spPr>
          <a:xfrm rot="10800000">
            <a:off x="3238501" y="2465513"/>
            <a:ext cx="1419224" cy="0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26" name="Google Shape;226;p7"/>
          <p:cNvSpPr txBox="1"/>
          <p:nvPr/>
        </p:nvSpPr>
        <p:spPr>
          <a:xfrm>
            <a:off x="3543301" y="1972708"/>
            <a:ext cx="125729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Сервер</a:t>
            </a:r>
            <a:endParaRPr/>
          </a:p>
        </p:txBody>
      </p:sp>
      <p:sp>
        <p:nvSpPr>
          <p:cNvPr id="227" name="Google Shape;227;p7"/>
          <p:cNvSpPr txBox="1"/>
          <p:nvPr/>
        </p:nvSpPr>
        <p:spPr>
          <a:xfrm>
            <a:off x="3543300" y="2442303"/>
            <a:ext cx="125729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Деньги</a:t>
            </a:r>
            <a:endParaRPr/>
          </a:p>
        </p:txBody>
      </p:sp>
      <p:sp>
        <p:nvSpPr>
          <p:cNvPr id="228" name="Google Shape;228;p7"/>
          <p:cNvSpPr txBox="1"/>
          <p:nvPr/>
        </p:nvSpPr>
        <p:spPr>
          <a:xfrm>
            <a:off x="4427536" y="1580057"/>
            <a:ext cx="377190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229" name="Google Shape;229;p7"/>
          <p:cNvSpPr txBox="1"/>
          <p:nvPr/>
        </p:nvSpPr>
        <p:spPr>
          <a:xfrm>
            <a:off x="4900612" y="1980637"/>
            <a:ext cx="269557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Мобильное предложение для знакомства в реальной жизни без страха отказа</a:t>
            </a:r>
            <a:endParaRPr/>
          </a:p>
        </p:txBody>
      </p:sp>
      <p:cxnSp>
        <p:nvCxnSpPr>
          <p:cNvPr id="230" name="Google Shape;230;p7"/>
          <p:cNvCxnSpPr/>
          <p:nvPr/>
        </p:nvCxnSpPr>
        <p:spPr>
          <a:xfrm flipH="1" rot="10800000">
            <a:off x="7940672" y="2296495"/>
            <a:ext cx="1419224" cy="970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1" name="Google Shape;231;p7"/>
          <p:cNvCxnSpPr/>
          <p:nvPr/>
        </p:nvCxnSpPr>
        <p:spPr>
          <a:xfrm rot="10800000">
            <a:off x="7939086" y="2465513"/>
            <a:ext cx="1419224" cy="0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32" name="Google Shape;232;p7"/>
          <p:cNvSpPr txBox="1"/>
          <p:nvPr/>
        </p:nvSpPr>
        <p:spPr>
          <a:xfrm>
            <a:off x="9016998" y="1543050"/>
            <a:ext cx="377190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Клиенты</a:t>
            </a:r>
            <a:endParaRPr/>
          </a:p>
        </p:txBody>
      </p:sp>
      <p:sp>
        <p:nvSpPr>
          <p:cNvPr id="233" name="Google Shape;233;p7"/>
          <p:cNvSpPr/>
          <p:nvPr/>
        </p:nvSpPr>
        <p:spPr>
          <a:xfrm>
            <a:off x="9431337" y="3265162"/>
            <a:ext cx="2760663" cy="359283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Общественные заведения, нуждающиеся в привлечении новой аудитории.</a:t>
            </a:r>
            <a:endParaRPr/>
          </a:p>
        </p:txBody>
      </p:sp>
      <p:sp>
        <p:nvSpPr>
          <p:cNvPr id="234" name="Google Shape;234;p7"/>
          <p:cNvSpPr txBox="1"/>
          <p:nvPr/>
        </p:nvSpPr>
        <p:spPr>
          <a:xfrm>
            <a:off x="8199437" y="2444110"/>
            <a:ext cx="125729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Деньги</a:t>
            </a:r>
            <a:endParaRPr/>
          </a:p>
        </p:txBody>
      </p:sp>
      <p:sp>
        <p:nvSpPr>
          <p:cNvPr id="235" name="Google Shape;235;p7"/>
          <p:cNvSpPr txBox="1"/>
          <p:nvPr/>
        </p:nvSpPr>
        <p:spPr>
          <a:xfrm>
            <a:off x="8086722" y="1980167"/>
            <a:ext cx="125729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Подписка</a:t>
            </a:r>
            <a:endParaRPr/>
          </a:p>
        </p:txBody>
      </p:sp>
      <p:cxnSp>
        <p:nvCxnSpPr>
          <p:cNvPr id="236" name="Google Shape;236;p7"/>
          <p:cNvCxnSpPr/>
          <p:nvPr/>
        </p:nvCxnSpPr>
        <p:spPr>
          <a:xfrm flipH="1" rot="10800000">
            <a:off x="7940672" y="4966949"/>
            <a:ext cx="1419224" cy="970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37" name="Google Shape;237;p7"/>
          <p:cNvSpPr txBox="1"/>
          <p:nvPr/>
        </p:nvSpPr>
        <p:spPr>
          <a:xfrm>
            <a:off x="9431336" y="1943160"/>
            <a:ext cx="2760663" cy="230832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Люди, желающие завести дружеские/романтические отношения, которые посещают общественные заведения, имеющие проблемы в коммуникации с незнакомыми людьми.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8" name="Google Shape;238;p7"/>
          <p:cNvCxnSpPr/>
          <p:nvPr/>
        </p:nvCxnSpPr>
        <p:spPr>
          <a:xfrm rot="10800000">
            <a:off x="7939086" y="5135967"/>
            <a:ext cx="1419224" cy="0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39" name="Google Shape;239;p7"/>
          <p:cNvSpPr txBox="1"/>
          <p:nvPr/>
        </p:nvSpPr>
        <p:spPr>
          <a:xfrm>
            <a:off x="8086721" y="4497434"/>
            <a:ext cx="12572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Поддержка приложения</a:t>
            </a:r>
            <a:endParaRPr/>
          </a:p>
        </p:txBody>
      </p:sp>
      <p:sp>
        <p:nvSpPr>
          <p:cNvPr id="240" name="Google Shape;240;p7"/>
          <p:cNvSpPr/>
          <p:nvPr/>
        </p:nvSpPr>
        <p:spPr>
          <a:xfrm>
            <a:off x="7477126" y="5573486"/>
            <a:ext cx="2152650" cy="141268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1" name="Google Shape;241;p7"/>
          <p:cNvPicPr preferRelativeResize="0"/>
          <p:nvPr/>
        </p:nvPicPr>
        <p:blipFill rotWithShape="1">
          <a:blip r:embed="rId4">
            <a:alphaModFix/>
          </a:blip>
          <a:srcRect b="30130" l="22546" r="18857" t="30160"/>
          <a:stretch/>
        </p:blipFill>
        <p:spPr>
          <a:xfrm>
            <a:off x="5252245" y="4092472"/>
            <a:ext cx="2343941" cy="211397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7"/>
          <p:cNvSpPr txBox="1"/>
          <p:nvPr/>
        </p:nvSpPr>
        <p:spPr>
          <a:xfrm>
            <a:off x="647700" y="3622774"/>
            <a:ext cx="32004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Партнеры</a:t>
            </a:r>
            <a:endParaRPr/>
          </a:p>
        </p:txBody>
      </p:sp>
      <p:sp>
        <p:nvSpPr>
          <p:cNvPr id="243" name="Google Shape;243;p7"/>
          <p:cNvSpPr txBox="1"/>
          <p:nvPr/>
        </p:nvSpPr>
        <p:spPr>
          <a:xfrm>
            <a:off x="379412" y="4100443"/>
            <a:ext cx="320040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Организации, проводящие быстрые свидания</a:t>
            </a:r>
            <a:endParaRPr/>
          </a:p>
        </p:txBody>
      </p:sp>
      <p:sp>
        <p:nvSpPr>
          <p:cNvPr id="244" name="Google Shape;244;p7"/>
          <p:cNvSpPr txBox="1"/>
          <p:nvPr/>
        </p:nvSpPr>
        <p:spPr>
          <a:xfrm>
            <a:off x="8037512" y="5165516"/>
            <a:ext cx="141922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Деньги, новые пользователи</a:t>
            </a:r>
            <a:endParaRPr/>
          </a:p>
        </p:txBody>
      </p:sp>
      <p:cxnSp>
        <p:nvCxnSpPr>
          <p:cNvPr id="245" name="Google Shape;245;p7"/>
          <p:cNvCxnSpPr/>
          <p:nvPr/>
        </p:nvCxnSpPr>
        <p:spPr>
          <a:xfrm flipH="1" rot="10800000">
            <a:off x="3610771" y="4242557"/>
            <a:ext cx="1419224" cy="970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46" name="Google Shape;246;p7"/>
          <p:cNvCxnSpPr/>
          <p:nvPr/>
        </p:nvCxnSpPr>
        <p:spPr>
          <a:xfrm rot="10800000">
            <a:off x="3610771" y="4417394"/>
            <a:ext cx="1419224" cy="0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47" name="Google Shape;247;p7"/>
          <p:cNvSpPr txBox="1"/>
          <p:nvPr/>
        </p:nvSpPr>
        <p:spPr>
          <a:xfrm>
            <a:off x="3646490" y="3858030"/>
            <a:ext cx="125729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Клиенты</a:t>
            </a:r>
            <a:endParaRPr/>
          </a:p>
        </p:txBody>
      </p:sp>
      <p:sp>
        <p:nvSpPr>
          <p:cNvPr id="248" name="Google Shape;248;p7"/>
          <p:cNvSpPr txBox="1"/>
          <p:nvPr/>
        </p:nvSpPr>
        <p:spPr>
          <a:xfrm>
            <a:off x="3635374" y="4441316"/>
            <a:ext cx="13731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Облегчение в проведении мероприятий</a:t>
            </a:r>
            <a:endParaRPr/>
          </a:p>
        </p:txBody>
      </p:sp>
      <p:sp>
        <p:nvSpPr>
          <p:cNvPr id="249" name="Google Shape;249;p7"/>
          <p:cNvSpPr txBox="1"/>
          <p:nvPr/>
        </p:nvSpPr>
        <p:spPr>
          <a:xfrm>
            <a:off x="601663" y="4730626"/>
            <a:ext cx="32004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Покупатели рекламы в приложении</a:t>
            </a:r>
            <a:endParaRPr/>
          </a:p>
        </p:txBody>
      </p:sp>
      <p:sp>
        <p:nvSpPr>
          <p:cNvPr id="250" name="Google Shape;250;p7"/>
          <p:cNvSpPr txBox="1"/>
          <p:nvPr/>
        </p:nvSpPr>
        <p:spPr>
          <a:xfrm>
            <a:off x="277415" y="5454516"/>
            <a:ext cx="320040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Организации со схожей целевой аудиторией</a:t>
            </a:r>
            <a:endParaRPr/>
          </a:p>
        </p:txBody>
      </p:sp>
      <p:cxnSp>
        <p:nvCxnSpPr>
          <p:cNvPr id="251" name="Google Shape;251;p7"/>
          <p:cNvCxnSpPr/>
          <p:nvPr/>
        </p:nvCxnSpPr>
        <p:spPr>
          <a:xfrm flipH="1" rot="10800000">
            <a:off x="3589339" y="5651101"/>
            <a:ext cx="1419224" cy="970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52" name="Google Shape;252;p7"/>
          <p:cNvCxnSpPr/>
          <p:nvPr/>
        </p:nvCxnSpPr>
        <p:spPr>
          <a:xfrm rot="10800000">
            <a:off x="3579813" y="5854513"/>
            <a:ext cx="1419224" cy="0"/>
          </a:xfrm>
          <a:prstGeom prst="straightConnector1">
            <a:avLst/>
          </a:prstGeom>
          <a:noFill/>
          <a:ln cap="flat" cmpd="sng" w="19050">
            <a:solidFill>
              <a:srgbClr val="13B3BC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53" name="Google Shape;253;p7"/>
          <p:cNvSpPr txBox="1"/>
          <p:nvPr/>
        </p:nvSpPr>
        <p:spPr>
          <a:xfrm>
            <a:off x="3744519" y="5899287"/>
            <a:ext cx="125729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Клиенты</a:t>
            </a:r>
            <a:endParaRPr/>
          </a:p>
        </p:txBody>
      </p:sp>
      <p:sp>
        <p:nvSpPr>
          <p:cNvPr id="254" name="Google Shape;254;p7"/>
          <p:cNvSpPr txBox="1"/>
          <p:nvPr/>
        </p:nvSpPr>
        <p:spPr>
          <a:xfrm>
            <a:off x="3777059" y="5259125"/>
            <a:ext cx="137318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Деньги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61" name="Google Shape;261;p8"/>
          <p:cNvSpPr txBox="1"/>
          <p:nvPr/>
        </p:nvSpPr>
        <p:spPr>
          <a:xfrm>
            <a:off x="1327152" y="1314450"/>
            <a:ext cx="10026647" cy="2452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Инвестиционные затраты: 800 тыс.руб.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Период окупаемости: 10 мес.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ЧДД на 12 месяце: 972517 руб.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Дисконтированный срок окупаемости: 6 месяцев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Индекс окупаемости на 12 месяце : 1,216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Внутренняя норма доходности: 26%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2" name="Google Shape;262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63" name="Google Shape;263;p8"/>
          <p:cNvGraphicFramePr/>
          <p:nvPr/>
        </p:nvGraphicFramePr>
        <p:xfrm>
          <a:off x="1327153" y="3767139"/>
          <a:ext cx="3000000" cy="3000000"/>
        </p:xfrm>
        <a:graphic>
          <a:graphicData uri="http://schemas.openxmlformats.org/drawingml/2006/table">
            <a:tbl>
              <a:tblPr firstCol="1" firstRow="1">
                <a:noFill/>
                <a:tableStyleId>{93D2DC9D-2870-44D0-A2B4-5337479B162D}</a:tableStyleId>
              </a:tblPr>
              <a:tblGrid>
                <a:gridCol w="2533650"/>
                <a:gridCol w="501600"/>
                <a:gridCol w="585575"/>
                <a:gridCol w="585575"/>
                <a:gridCol w="585575"/>
                <a:gridCol w="646575"/>
                <a:gridCol w="585575"/>
                <a:gridCol w="585575"/>
                <a:gridCol w="585575"/>
                <a:gridCol w="585575"/>
                <a:gridCol w="585575"/>
                <a:gridCol w="585575"/>
                <a:gridCol w="585575"/>
              </a:tblGrid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solidFill>
                            <a:schemeClr val="dk1"/>
                          </a:solidFill>
                        </a:rPr>
                        <a:t>Месяц</a:t>
                      </a:r>
                      <a:endParaRPr b="0" i="0" sz="12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solidFill>
                            <a:schemeClr val="dk1"/>
                          </a:solidFill>
                        </a:rPr>
                        <a:t>1</a:t>
                      </a:r>
                      <a:endParaRPr b="0" i="0" sz="14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solidFill>
                            <a:schemeClr val="dk1"/>
                          </a:solidFill>
                        </a:rPr>
                        <a:t>2</a:t>
                      </a:r>
                      <a:endParaRPr b="0" i="0" sz="14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solidFill>
                            <a:schemeClr val="dk1"/>
                          </a:solidFill>
                        </a:rPr>
                        <a:t>3</a:t>
                      </a:r>
                      <a:endParaRPr b="0" i="0" sz="14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4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solidFill>
                            <a:schemeClr val="dk1"/>
                          </a:solidFill>
                        </a:rPr>
                        <a:t>5</a:t>
                      </a:r>
                      <a:endParaRPr b="0" i="0" sz="14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solidFill>
                            <a:schemeClr val="dk1"/>
                          </a:solidFill>
                        </a:rPr>
                        <a:t>6</a:t>
                      </a:r>
                      <a:endParaRPr b="0" i="0" sz="14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solidFill>
                            <a:schemeClr val="dk1"/>
                          </a:solidFill>
                        </a:rPr>
                        <a:t>7</a:t>
                      </a:r>
                      <a:endParaRPr b="0" i="0" sz="14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solidFill>
                            <a:schemeClr val="dk1"/>
                          </a:solidFill>
                        </a:rPr>
                        <a:t>8</a:t>
                      </a:r>
                      <a:endParaRPr b="0" i="0" sz="14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solidFill>
                            <a:schemeClr val="dk1"/>
                          </a:solidFill>
                        </a:rPr>
                        <a:t>9</a:t>
                      </a:r>
                      <a:endParaRPr b="0" i="0" sz="14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solidFill>
                            <a:schemeClr val="dk1"/>
                          </a:solidFill>
                        </a:rPr>
                        <a:t>10</a:t>
                      </a:r>
                      <a:endParaRPr b="0" i="0" sz="14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solidFill>
                            <a:schemeClr val="dk1"/>
                          </a:solidFill>
                        </a:rPr>
                        <a:t>11</a:t>
                      </a:r>
                      <a:endParaRPr b="0" i="0" sz="14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solidFill>
                            <a:schemeClr val="dk1"/>
                          </a:solidFill>
                        </a:rPr>
                        <a:t>12</a:t>
                      </a:r>
                      <a:endParaRPr b="0" i="0" sz="14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solidFill>
                            <a:schemeClr val="dk1"/>
                          </a:solidFill>
                        </a:rPr>
                        <a:t>Количество проданных подписок для физ.лиц, шт.</a:t>
                      </a:r>
                      <a:endParaRPr b="0" i="0" sz="12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1500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2000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2500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3000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3500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4500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5500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6000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solidFill>
                            <a:schemeClr val="dk1"/>
                          </a:solidFill>
                        </a:rPr>
                        <a:t>Прибыль за подписки физ.лицам, руб.</a:t>
                      </a:r>
                      <a:endParaRPr b="0" i="0" sz="12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102000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204000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306000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408000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510000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612000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714000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816000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918000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1020000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1122000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1224000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solidFill>
                            <a:schemeClr val="dk1"/>
                          </a:solidFill>
                        </a:rPr>
                        <a:t>Количество проданных реклам, шт.</a:t>
                      </a:r>
                      <a:endParaRPr b="0" i="0" sz="12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solidFill>
                            <a:schemeClr val="dk1"/>
                          </a:solidFill>
                        </a:rPr>
                        <a:t>Прибыль за рекламу, руб.</a:t>
                      </a:r>
                      <a:endParaRPr b="0" i="0" sz="12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solidFill>
                            <a:schemeClr val="dk1"/>
                          </a:solidFill>
                        </a:rPr>
                        <a:t>Количество проданных подписок для юр.лиц, шт.</a:t>
                      </a:r>
                      <a:endParaRPr b="0" i="0" sz="12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20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25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30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35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60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solidFill>
                            <a:schemeClr val="dk1"/>
                          </a:solidFill>
                        </a:rPr>
                        <a:t>Прибыль за подписки юр.лицам, руб.</a:t>
                      </a:r>
                      <a:endParaRPr b="0" i="0" sz="12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15000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30000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45000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60000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75000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90000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105000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120000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135000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150000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165000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180000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solidFill>
                            <a:schemeClr val="dk1"/>
                          </a:solidFill>
                        </a:rPr>
                        <a:t>Прибыль, руб</a:t>
                      </a:r>
                      <a:endParaRPr b="0" i="0" sz="12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121000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204010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306015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408020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510025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612030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714035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816040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918045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1020050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1122055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1224060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solidFill>
                            <a:schemeClr val="dk1"/>
                          </a:solidFill>
                        </a:rPr>
                        <a:t>Постоянные расходы, руб.</a:t>
                      </a:r>
                      <a:endParaRPr b="0" i="0" sz="12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540000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540000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540000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540000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540000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540000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540000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540000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540000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540000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540000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540000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solidFill>
                            <a:schemeClr val="dk1"/>
                          </a:solidFill>
                        </a:rPr>
                        <a:t>Чистая прибыль/убыток, руб.</a:t>
                      </a:r>
                      <a:endParaRPr b="0" i="0" sz="12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-419000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-335990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-233985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-131980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-29975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72030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174035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276040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378045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480050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582055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684060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solidFill>
                            <a:schemeClr val="dk1"/>
                          </a:solidFill>
                        </a:rPr>
                        <a:t>Денежный поток, руб.</a:t>
                      </a:r>
                      <a:endParaRPr b="0" i="0" sz="12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-419000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-324706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-218533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-119125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-26146,73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60720,63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141782,9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217332,1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287647,1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352994,2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413627,8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469790,7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solidFill>
                            <a:schemeClr val="dk1"/>
                          </a:solidFill>
                        </a:rPr>
                        <a:t>Коэффициент дисконтирования</a:t>
                      </a:r>
                      <a:endParaRPr b="0" i="0" sz="12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1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0,966417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0,933962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0,902597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0,8722847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0,842991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0,814681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0,787321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0,760881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0,735328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0,710633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solidFill>
                            <a:schemeClr val="dk1"/>
                          </a:solidFill>
                        </a:rPr>
                        <a:t>0,686768</a:t>
                      </a:r>
                      <a:endParaRPr b="0" i="0" sz="11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70" name="Google Shape;270;p9"/>
          <p:cNvSpPr txBox="1"/>
          <p:nvPr/>
        </p:nvSpPr>
        <p:spPr>
          <a:xfrm>
            <a:off x="990596" y="1597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1" name="Google Shape;271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72" name="Google Shape;272;p9"/>
          <p:cNvGraphicFramePr/>
          <p:nvPr/>
        </p:nvGraphicFramePr>
        <p:xfrm>
          <a:off x="990600" y="24915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{93D2DC9D-2870-44D0-A2B4-5337479B162D}</a:tableStyleId>
              </a:tblPr>
              <a:tblGrid>
                <a:gridCol w="7291300"/>
                <a:gridCol w="403025"/>
                <a:gridCol w="403025"/>
                <a:gridCol w="403025"/>
                <a:gridCol w="403025"/>
                <a:gridCol w="403025"/>
                <a:gridCol w="403025"/>
                <a:gridCol w="403025"/>
                <a:gridCol w="403025"/>
              </a:tblGrid>
              <a:tr h="664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4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Подбор персонала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4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и дизайн приложения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64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Тестовый запуск приложения у партнера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64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Продвижение продукта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B3BC"/>
                    </a:solidFill>
                  </a:tcPr>
                </a:tc>
              </a:tr>
            </a:tbl>
          </a:graphicData>
        </a:graphic>
      </p:graphicFrame>
      <p:sp>
        <p:nvSpPr>
          <p:cNvPr id="273" name="Google Shape;273;p9"/>
          <p:cNvSpPr txBox="1"/>
          <p:nvPr/>
        </p:nvSpPr>
        <p:spPr>
          <a:xfrm>
            <a:off x="990596" y="1733550"/>
            <a:ext cx="343852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sp>
        <p:nvSpPr>
          <p:cNvPr id="280" name="Google Shape;280;p11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1" name="Google Shape;281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82" name="Google Shape;282;p11"/>
          <p:cNvSpPr txBox="1"/>
          <p:nvPr/>
        </p:nvSpPr>
        <p:spPr>
          <a:xfrm>
            <a:off x="895350" y="1948090"/>
            <a:ext cx="1030605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Будущая команда: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Специалист UX-UI designer – разработка дизайна приложения.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Разработчик приложений Android – разработка программного обеспечения.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Специалист по партнерам – поиск потенциальных партнеров, в том числе партнера для тестового запуска.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Юрист – разработка политики приложения.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Планируется открытие ИП.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2"/>
          <p:cNvSpPr txBox="1"/>
          <p:nvPr/>
        </p:nvSpPr>
        <p:spPr>
          <a:xfrm>
            <a:off x="746374" y="161671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