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2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5" r:id="rId11"/>
    <p:sldId id="31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CDE"/>
    <a:srgbClr val="FBB3C1"/>
    <a:srgbClr val="B5D8E1"/>
    <a:srgbClr val="FCAF17"/>
    <a:srgbClr val="FD493D"/>
    <a:srgbClr val="9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2E779-7A45-4E85-8A13-DC26F9C315C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2D4CE-FE56-484B-A36F-DB1B21B42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0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53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02A5D6C-1F54-ABB5-0EF7-206D9E626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E948958-DECC-55F3-5049-44F0FA478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D2BCF4F-2081-AC48-BF98-001AA639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7319D4E-32A8-2FF7-5D1D-87FDB936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C267DA9-4B6E-402D-6016-3966F9F0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C4B67E-B3E9-55AC-9B9C-62C2B522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3BA8028-69C3-BBE0-8C82-B9FC4360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06477A2-0475-6E09-0B88-840B692A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4CAB6BB-4F62-F121-2FBE-41A3A629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63D7A89-B6FA-E0F1-BFEE-A297B1FC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9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8787207-1D2B-F492-3C47-A1763C2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711FD2F-35A0-44C2-72B4-A1B76541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282815C-C32E-947F-3184-4C450823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7351068-72D9-7678-FECB-E60C7DC5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BC4DB68-8458-D15C-C465-5F891CAC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3AF6F0-522F-74DB-46BC-35A295DE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3BEFC18-684D-BE1E-77F2-6A72F73A5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895C192-A4C0-BE3D-69D4-986E116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652770F-2EE4-B3A9-AA54-59F26A07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8AD3B88-B2FC-CAF8-3E32-125F040D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A8EBE0F-C3D8-3FEF-BD01-FD452DEA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2E7D23-28C9-E37E-DB6A-079E5F85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C362AC8-E886-6F7D-7B6C-E285C519C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173EB47-A999-33FC-FC3E-3B09C7170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97E8576-E440-3A8A-6EA0-53DDF337D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4885DC5-823B-8332-1B0F-7AB453F43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556D14C-9875-D365-68A9-3192C321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21A0AED-825D-A5D4-686D-BE521DDC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0C58B4-AC8C-7198-5C1B-EF8EDEBD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7A92656-84DA-5467-DAEC-46C2A496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3ED4FFF-05A8-36AE-B9AB-BD5D3774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8D1324F-AFC1-A4BF-D5B9-A5C358B1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BF5C16B-44FB-2664-36B3-DE9D31F0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9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690E19E-1337-2714-F827-BB6382F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A979FDC-9E65-06E8-235D-56D7C44C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7391C01-0049-3A7F-FB54-D4EF638E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5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781BAF-815C-85FF-0E54-6BA23817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C55F9A2-FE70-0662-AA9E-FE64C9A9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5A8B7C0-4559-DD06-1EE6-BD2B8B322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221E901-751C-6FF4-810B-9342D989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2F43F6C-ACD3-13DC-239B-7F208BA4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9F9A103-7125-EB65-D5A8-AFEB0804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E12A9D-9250-C854-EEE0-1D97125E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E154337-5375-A124-076C-B1EDBE8BC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25C1B67-B92C-206C-01BF-C69D9634C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9DAE8C5-3686-7CB5-C9B4-61C1991F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C991E93-D28F-7F0F-096B-DC12C708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1FC8685-1D4A-43D1-586F-24D4FD16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D31EB8-988D-D4F6-1515-FF6E19BA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D8D9D63-7720-807D-8101-28168C1A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1641C7D-8C2B-41EC-D49F-810BE758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E0A8D8E-3533-0AA3-6A91-B46AAB21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CD57447-3946-E622-AB16-0175C3D3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5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17336881-DE60-B191-DA46-8F7E38769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6608AE4-0A0A-289A-EDC6-59480CF3F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0A55688-3D8F-5EF7-3FF4-C9E811D3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663FE85-8C27-B90A-097D-F3166CD0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F5753EC-82A2-BEA5-4C7A-885AE68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6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362F888-5A24-B952-A9AC-D46A0052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AD012C4-7B10-1548-9BC3-713078CCC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6C05ABD-083D-417D-3BD5-0010F8CD6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D705-5555-436F-8F66-63564603FEB5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F1BF139-E2FE-0AB7-89BA-470D4AFE4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0A1A86C-A4B0-5FCE-694D-ABC74F0E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810144" y="2242124"/>
            <a:ext cx="5145487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 smtClean="0"/>
              <a:t>«РАЗРАБОТКА ТЕХНОЛОГИИ ОЦЕНКИ ТОКСИЧНОСТИ ОТХОДОВ ЗОЛОТОДОБЫВАЮЩИХ ПРЕДПРИЯТИЙ МЕТОДОМ БИОТЕСТИРОВАНИЯ»</a:t>
            </a:r>
            <a:endParaRPr lang="ru-RU" sz="700" dirty="0">
              <a:solidFill>
                <a:schemeClr val="tx1"/>
              </a:solidFill>
              <a:latin typeface="Gilroy-Regular" panose="00000500000000000000" pitchFamily="2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Акселератор</a:t>
            </a:r>
            <a:r>
              <a:rPr dirty="0"/>
              <a:t> </a:t>
            </a:r>
            <a:r>
              <a:rPr lang="ru-RU" dirty="0"/>
              <a:t> </a:t>
            </a:r>
            <a:endParaRPr lang="en-US" dirty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МГУТУ им. К.Г. Разумовского (ПКУ)</a:t>
            </a:r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5092D83-FD4C-F806-CF32-AC98578065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408" y="420576"/>
            <a:ext cx="2617012" cy="2096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254247D5-E222-311B-2727-D69017517E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9" t="19657" r="33809" b="11340"/>
          <a:stretch/>
        </p:blipFill>
        <p:spPr>
          <a:xfrm>
            <a:off x="981305" y="442363"/>
            <a:ext cx="1360040" cy="2075199"/>
          </a:xfrm>
          <a:prstGeom prst="rect">
            <a:avLst/>
          </a:prstGeom>
        </p:spPr>
      </p:pic>
      <p:sp>
        <p:nvSpPr>
          <p:cNvPr id="13" name="Прямоугольник 7">
            <a:extLst>
              <a:ext uri="{FF2B5EF4-FFF2-40B4-BE49-F238E27FC236}">
                <a16:creationId xmlns="" xmlns:a16="http://schemas.microsoft.com/office/drawing/2014/main" id="{C29015C8-9534-7E51-964F-FD80D845CD76}"/>
              </a:ext>
            </a:extLst>
          </p:cNvPr>
          <p:cNvSpPr/>
          <p:nvPr/>
        </p:nvSpPr>
        <p:spPr>
          <a:xfrm>
            <a:off x="6102320" y="2345381"/>
            <a:ext cx="6089680" cy="452933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" name="Прямоугольник 10">
            <a:extLst>
              <a:ext uri="{FF2B5EF4-FFF2-40B4-BE49-F238E27FC236}">
                <a16:creationId xmlns="" xmlns:a16="http://schemas.microsoft.com/office/drawing/2014/main" id="{77A511BE-E539-8600-077F-5D4AE654C4CC}"/>
              </a:ext>
            </a:extLst>
          </p:cNvPr>
          <p:cNvSpPr/>
          <p:nvPr/>
        </p:nvSpPr>
        <p:spPr>
          <a:xfrm>
            <a:off x="6088937" y="-4567"/>
            <a:ext cx="2713362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Прямоугольник 13">
            <a:extLst>
              <a:ext uri="{FF2B5EF4-FFF2-40B4-BE49-F238E27FC236}">
                <a16:creationId xmlns="" xmlns:a16="http://schemas.microsoft.com/office/drawing/2014/main" id="{EF96747B-CC6F-8CA0-31F4-38851319211C}"/>
              </a:ext>
            </a:extLst>
          </p:cNvPr>
          <p:cNvSpPr/>
          <p:nvPr/>
        </p:nvSpPr>
        <p:spPr>
          <a:xfrm>
            <a:off x="6101107" y="5359336"/>
            <a:ext cx="6089680" cy="15144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6" name="Прямоугольник">
            <a:extLst>
              <a:ext uri="{FF2B5EF4-FFF2-40B4-BE49-F238E27FC236}">
                <a16:creationId xmlns="" xmlns:a16="http://schemas.microsoft.com/office/drawing/2014/main" id="{4118E738-E8A9-7735-3B07-0D343ABCE58C}"/>
              </a:ext>
            </a:extLst>
          </p:cNvPr>
          <p:cNvSpPr/>
          <p:nvPr/>
        </p:nvSpPr>
        <p:spPr>
          <a:xfrm>
            <a:off x="8163612" y="2340817"/>
            <a:ext cx="4028388" cy="453389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Квадрат">
            <a:extLst>
              <a:ext uri="{FF2B5EF4-FFF2-40B4-BE49-F238E27FC236}">
                <a16:creationId xmlns="" xmlns:a16="http://schemas.microsoft.com/office/drawing/2014/main" id="{789887D5-35CB-3A5D-D19D-35A704C3CEE3}"/>
              </a:ext>
            </a:extLst>
          </p:cNvPr>
          <p:cNvSpPr/>
          <p:nvPr/>
        </p:nvSpPr>
        <p:spPr>
          <a:xfrm>
            <a:off x="8163612" y="-1"/>
            <a:ext cx="4028388" cy="23480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3804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9" r="2608"/>
          <a:stretch/>
        </p:blipFill>
        <p:spPr bwMode="auto">
          <a:xfrm>
            <a:off x="172746" y="4380461"/>
            <a:ext cx="6426947" cy="120782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</a:t>
              </a:r>
              <a:endParaRPr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72746" y="1070657"/>
            <a:ext cx="1174186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олотодобывающие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являются одними из основных источников загрязнения окружающей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 (7% от всех загрязнителей).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добычи золота образуются отходы, содержащие различные химические вещества, такие как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ртуть и цианиды (количество планктона в водоёмах из-за цианидов снижается на 60%).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отходы (достигают 20 тонн)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попадать в окружающую среду и приводить к серьезным экологическим проблемам, включая загрязнение водных ресурсов и почвы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ценка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токсичности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значение для защиты здоровья человека и биологического разнообразия. Токсичные вещества, попадая в окружающую среду, могут накапливаться в организмах животных и растений, а затем попадать в пищевую цепочку. Это может привести к отравлениям и заболеваниям 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икромеркуриализм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печени, туберкулёз, атеросклеротическая болезнь),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к сокращению популяций различных видов животных и растений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E5ECD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562" y="2853043"/>
            <a:ext cx="5180045" cy="366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2746" y="284159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метода биотестирования является инновационным подходом. Биотестирование позволяет использовать живые организмы, такие как водные организмы или растения, для определения наличия и степени токсичности веществ. Исходя из этого стоимость  анализ будет дешевле химического (30 000 руб.– методом биотестирования, 50 000 – химическим методом). </a:t>
            </a: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99387" y="846369"/>
            <a:ext cx="1171744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олотодобывающие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выделяют большое количество отходов, которые могут содержать токсичные вещества и вредно влиять на окружающую среду и здоровье людей,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так же могут быть безвредными и не оказывать большого влияния на окружающую среду, поэтому наш метод помогает понять, как лучше стоит утилизировать отходы промышленности. Существующие методы оценки токсичности отходов не всегда точны и могут быть недостаточно эффективными. Наш проект предлагает инновационную технологию, которая позволяет оценить токсичность отходов с использованием живых организмов, что обеспечивает более точную и удобную оценку и помогает снизить экологический ущерб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3"/>
          <a:stretch/>
        </p:blipFill>
        <p:spPr bwMode="auto">
          <a:xfrm>
            <a:off x="264351" y="3255423"/>
            <a:ext cx="5823411" cy="3363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" t="5847" r="1414" b="5359"/>
          <a:stretch/>
        </p:blipFill>
        <p:spPr bwMode="auto">
          <a:xfrm>
            <a:off x="6244281" y="3280135"/>
            <a:ext cx="5754911" cy="3338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4351" y="2928059"/>
            <a:ext cx="6098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 Ресурсный потенциал золоторудных провинций и зон Российской Федерации, т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92628" y="2928059"/>
            <a:ext cx="58582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2 Динамика производства золота 10 крупнейшими российскими компаниями в 2015-2022 гг., т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735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 И ТЕХНОЛОГИИ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64351" y="846361"/>
            <a:ext cx="838894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биотестирования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в установлении показателей острой токсичности вещества в водной среде, определяющей опасность вещества для окружающей среды при помощи суглинка.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технологии биотестирования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Отбор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 (суглинок)</a:t>
            </a:r>
          </a:p>
          <a:p>
            <a:pPr lvl="0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Доставка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лаборатории</a:t>
            </a:r>
          </a:p>
          <a:p>
            <a:pPr lvl="0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Проведение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опыта 3 суток (72 часа) с помощью Водорослей (зеленой хлорококковой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Scenedesmus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quadricauda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Ракообразных (Дафния 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Daphnia magna Straus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Рыб (Гуппи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Poecilia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reticulate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Опыт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в соответствии с ГОСТ 32419-2013 Классификация опасностей химической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Результаты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 обрабатываются в программе 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с использование пакета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6" t="12171" r="12661" b="13500"/>
          <a:stretch/>
        </p:blipFill>
        <p:spPr bwMode="auto">
          <a:xfrm>
            <a:off x="9068294" y="353951"/>
            <a:ext cx="2941736" cy="1788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4601" y="2452198"/>
            <a:ext cx="2920789" cy="1932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46" t="45570" r="2836" b="34779"/>
          <a:stretch/>
        </p:blipFill>
        <p:spPr bwMode="auto">
          <a:xfrm>
            <a:off x="9191269" y="4628330"/>
            <a:ext cx="2864121" cy="189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/>
          <a:srcRect l="1286" t="19964" r="30859" b="72895"/>
          <a:stretch/>
        </p:blipFill>
        <p:spPr>
          <a:xfrm>
            <a:off x="201704" y="4909012"/>
            <a:ext cx="8866589" cy="76381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5572" y="4539680"/>
            <a:ext cx="75988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Табл. 1 Вложения в проект, руб.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/>
          <a:srcRect l="1257" t="28878" r="56770" b="66936"/>
          <a:stretch/>
        </p:blipFill>
        <p:spPr>
          <a:xfrm>
            <a:off x="753003" y="6134718"/>
            <a:ext cx="8220745" cy="46123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53003" y="5824151"/>
            <a:ext cx="79002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Табл. 2 Окупаемость и возможная прибыль проекта, руб.</a:t>
            </a:r>
          </a:p>
        </p:txBody>
      </p:sp>
    </p:spTree>
    <p:extLst>
      <p:ext uri="{BB962C8B-B14F-4D97-AF65-F5344CB8AC3E}">
        <p14:creationId xmlns:p14="http://schemas.microsoft.com/office/powerpoint/2010/main" val="2340309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РЫНКА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64351" y="1218223"/>
            <a:ext cx="763596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 показывает, что существует значительный спрос на разработку и внедрение технологий оценки токсичности отходов золотодобывающих предприятий.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международные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государства все больше придают важность экологическим проблемам и требуют соблюдения строгих норм и стандартов в отношении загрязнения окружающей среды. Это создает необходимость в разработке новых методов и технологий для оценки токсичности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отходов. Например – государственная программа «Отходы».</a:t>
            </a:r>
          </a:p>
          <a:p>
            <a:pPr indent="45720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существует растущая осведомленность общества о проблемах загрязнения окружающей среды и его влиянии на здоровье человека. Люди все больше обращают внимание на экологическую ответственность предприятий и требуют принятия мер для защиты окружающей среды. Это создает дополнительный стимул для развития и внедрения новых технологий оценки токсичности отходов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золотодобыча является одной из основных отраслей промышленности во многих странах, и количество золотодобывающих предприятий постоянно растет. Это создает потребность в разработке и внедрении эффективных методов оценки токсичности отходов для обеспечения соблюдения экологических норм и требований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695" y="59599"/>
            <a:ext cx="4203688" cy="6658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7793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EC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73166" y="966294"/>
            <a:ext cx="10802142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spcBef>
                <a:spcPts val="3600"/>
              </a:spcBef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 жизненного пространства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болле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10 000 экспертиз)</a:t>
            </a:r>
          </a:p>
          <a:p>
            <a:pPr marL="285750" indent="-285750">
              <a:lnSpc>
                <a:spcPct val="200000"/>
              </a:lnSpc>
              <a:spcBef>
                <a:spcPts val="3600"/>
              </a:spcBef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Ион (более 8 000 экспертиз)</a:t>
            </a:r>
          </a:p>
          <a:p>
            <a:pPr marL="285750" indent="-285750">
              <a:lnSpc>
                <a:spcPct val="200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Научно-практический центр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исследований и экспертиз (более 20 000 экспертиз)</a:t>
            </a:r>
          </a:p>
          <a:p>
            <a:pPr marL="285750" indent="-285750">
              <a:lnSpc>
                <a:spcPct val="200000"/>
              </a:lnSpc>
              <a:spcBef>
                <a:spcPts val="3600"/>
              </a:spcBef>
              <a:buFont typeface="Arial" panose="020B0604020202020204" pitchFamily="34" charset="0"/>
              <a:buChar char="•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ЭкоЭксперт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(более 10 000 экспертиз)</a:t>
            </a:r>
          </a:p>
          <a:p>
            <a:pPr marL="285750" indent="-285750">
              <a:lnSpc>
                <a:spcPct val="200000"/>
              </a:lnSpc>
              <a:spcBef>
                <a:spcPts val="3600"/>
              </a:spcBef>
              <a:buFont typeface="Arial" panose="020B0604020202020204" pitchFamily="34" charset="0"/>
              <a:buChar char="•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Бестра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(более 15 000 экспертиз)</a:t>
            </a:r>
            <a:endParaRPr lang="ru-RU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57" y="2783796"/>
            <a:ext cx="2228815" cy="685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11" y="1663033"/>
            <a:ext cx="1972593" cy="42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217" y="4903359"/>
            <a:ext cx="1340757" cy="774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271" y="6115955"/>
            <a:ext cx="1745235" cy="69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18" y="4323468"/>
            <a:ext cx="2042227" cy="57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7"/>
          <a:stretch/>
        </p:blipFill>
        <p:spPr bwMode="auto">
          <a:xfrm>
            <a:off x="8956300" y="296093"/>
            <a:ext cx="3235700" cy="597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818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64351" y="1687124"/>
            <a:ext cx="69107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 рынка - В2В и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B2G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Потенциальными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потребителями данной технологии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являются:</a:t>
            </a:r>
          </a:p>
          <a:p>
            <a:pPr marL="457200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золотодобывающие предприятия</a:t>
            </a:r>
          </a:p>
          <a:p>
            <a:pPr marL="457200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</a:t>
            </a:r>
          </a:p>
          <a:p>
            <a:pPr marL="457200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 компании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потребители могут находиться в разных регионах мира, где существуют золотодобывающие предприятия или активно ведется работа по оценке воздействия на окружающую среду.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799013"/>
              </p:ext>
            </p:extLst>
          </p:nvPr>
        </p:nvGraphicFramePr>
        <p:xfrm>
          <a:off x="7488045" y="523226"/>
          <a:ext cx="4440344" cy="584211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3322"/>
                <a:gridCol w="2672739"/>
                <a:gridCol w="1434283"/>
              </a:tblGrid>
              <a:tr h="963814">
                <a:tc gridSpan="3"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Лидеры</a:t>
                      </a:r>
                      <a:r>
                        <a:rPr lang="ru-RU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золотодобывающей промышленности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82897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Предприятие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Тонн в</a:t>
                      </a:r>
                      <a:r>
                        <a:rPr lang="ru-RU" baseline="0" dirty="0" smtClean="0"/>
                        <a:t> год</a:t>
                      </a:r>
                      <a:endParaRPr lang="ru-RU" dirty="0"/>
                    </a:p>
                  </a:txBody>
                  <a:tcPr/>
                </a:tc>
              </a:tr>
              <a:tr h="782897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ПАО «Плюс»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86</a:t>
                      </a:r>
                      <a:endParaRPr lang="ru-RU" dirty="0"/>
                    </a:p>
                  </a:txBody>
                  <a:tcPr/>
                </a:tc>
              </a:tr>
              <a:tr h="782897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ОАО</a:t>
                      </a:r>
                      <a:r>
                        <a:rPr lang="ru-RU" baseline="0" dirty="0" smtClean="0"/>
                        <a:t> «Полиметалл»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</a:tr>
              <a:tr h="963814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ОАО «</a:t>
                      </a:r>
                      <a:r>
                        <a:rPr lang="ru-RU" dirty="0" err="1" smtClean="0"/>
                        <a:t>Южуралзолото</a:t>
                      </a:r>
                      <a:r>
                        <a:rPr lang="ru-RU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</a:t>
                      </a:r>
                      <a:endParaRPr lang="ru-RU" dirty="0"/>
                    </a:p>
                  </a:txBody>
                  <a:tcPr/>
                </a:tc>
              </a:tr>
              <a:tr h="782897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ГК «Петропавловск»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</a:t>
                      </a:r>
                      <a:endParaRPr lang="ru-RU" dirty="0"/>
                    </a:p>
                  </a:txBody>
                  <a:tcPr/>
                </a:tc>
              </a:tr>
              <a:tr h="782897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ПАО «Высочайший»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8,5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0154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42874" y="6433748"/>
            <a:ext cx="337034" cy="424251"/>
            <a:chOff x="37053" y="-4"/>
            <a:chExt cx="542260" cy="506841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37053" y="-4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117541"/>
              </p:ext>
            </p:extLst>
          </p:nvPr>
        </p:nvGraphicFramePr>
        <p:xfrm>
          <a:off x="336583" y="707722"/>
          <a:ext cx="11665946" cy="6081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0857"/>
                <a:gridCol w="2901064"/>
                <a:gridCol w="2204186"/>
                <a:gridCol w="2224076"/>
                <a:gridCol w="2155763"/>
              </a:tblGrid>
              <a:tr h="1509941">
                <a:tc rowSpan="3"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партнеры</a:t>
                      </a:r>
                    </a:p>
                    <a:p>
                      <a:pPr algn="just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Золотодобывающие предприятия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Экологические компании</a:t>
                      </a:r>
                      <a:endParaRPr lang="ru-RU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СМИ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виды деятельности</a:t>
                      </a:r>
                    </a:p>
                    <a:p>
                      <a:pPr algn="just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услуг в области ликвидации последствий загрязнений и прочих услуг, связанных с удалением отходов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BB3C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Ценностные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предложения</a:t>
                      </a:r>
                    </a:p>
                    <a:p>
                      <a:pPr algn="l"/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Инновационная разработка </a:t>
                      </a:r>
                      <a:r>
                        <a:rPr lang="ru-RU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биотестрования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для золотодобывающих предприятий, которая является экологической и доступной для</a:t>
                      </a:r>
                      <a:r>
                        <a:rPr lang="ru-RU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потребителей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Взаимоотношения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клиентами</a:t>
                      </a:r>
                    </a:p>
                    <a:p>
                      <a:pPr algn="just"/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Рекомендации</a:t>
                      </a:r>
                    </a:p>
                    <a:p>
                      <a:pPr algn="just"/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Личные встречи</a:t>
                      </a:r>
                    </a:p>
                    <a:p>
                      <a:pPr algn="just"/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BB3C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Потребительские сегменты</a:t>
                      </a:r>
                    </a:p>
                    <a:p>
                      <a:pPr algn="just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Золотодобывающие предприятия</a:t>
                      </a:r>
                    </a:p>
                    <a:p>
                      <a:pPr algn="just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Государственные органы</a:t>
                      </a:r>
                    </a:p>
                    <a:p>
                      <a:pPr algn="just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Экологические организации</a:t>
                      </a:r>
                    </a:p>
                    <a:p>
                      <a:pPr algn="just"/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43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сбыта</a:t>
                      </a:r>
                    </a:p>
                    <a:p>
                      <a:pPr algn="just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продажи (интернет-магазин)</a:t>
                      </a:r>
                    </a:p>
                    <a:p>
                      <a:pPr algn="just"/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Офлайн продажи (в офисах)</a:t>
                      </a:r>
                      <a:endParaRPr lang="ru-RU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Обзвон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письмо на почту</a:t>
                      </a:r>
                    </a:p>
                    <a:p>
                      <a:pPr algn="just"/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Конференции и выставки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E5E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019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</a:t>
                      </a:r>
                    </a:p>
                    <a:p>
                      <a:pPr algn="just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Сотрудники </a:t>
                      </a:r>
                    </a:p>
                    <a:p>
                      <a:pPr algn="just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</a:t>
                      </a:r>
                    </a:p>
                    <a:p>
                      <a:pPr algn="just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Сырье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/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Информационные ресурсы</a:t>
                      </a:r>
                    </a:p>
                    <a:p>
                      <a:pPr algn="just"/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E5E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44268">
                <a:tc gridSpan="2"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издержек</a:t>
                      </a:r>
                    </a:p>
                    <a:p>
                      <a:pPr algn="just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Организационные ресурсы</a:t>
                      </a:r>
                    </a:p>
                    <a:p>
                      <a:pPr algn="just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Открытие юридического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лица «ООО»</a:t>
                      </a:r>
                    </a:p>
                    <a:p>
                      <a:pPr algn="just"/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Сырье</a:t>
                      </a:r>
                    </a:p>
                    <a:p>
                      <a:pPr algn="just"/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</a:t>
                      </a:r>
                    </a:p>
                    <a:p>
                      <a:pPr algn="just"/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</a:t>
                      </a:r>
                    </a:p>
                    <a:p>
                      <a:pPr algn="just"/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рекламу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Потоки поступления доходов</a:t>
                      </a:r>
                    </a:p>
                    <a:p>
                      <a:pPr algn="just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Продажа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технологии биотестирования</a:t>
                      </a:r>
                    </a:p>
                    <a:p>
                      <a:pPr algn="just"/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по эко-экспертизе методом биотестирования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7734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36583" y="3263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ВОЗМОЖНОСТИ И РИСКИ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64351" y="943446"/>
            <a:ext cx="636208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проекта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Растущий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спрос на разработку и внедрение технологий оценки токсичности отходов золотодобывающих предприятий. Это создает потенциальный рынок для продукта и возможность получения прибыли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Tx/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Повышенное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к экологическим проблемам и требованиям соблюдения строгих норм и стандартов в отношении загрязнения окружающей среды. Проект может помочь предприятиям соблюдать эти требования и улучшить свою экологическую ответственность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Штрафы от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50 000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300 000 руб.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Золотодобыча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значительной отраслью промышленности, что создает большую потребность в эффективных методах оценки токсичности отходов.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в России существуют 3141 компания по золотодобыче.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32161" y="1053048"/>
            <a:ext cx="499766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 проекта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сложности. Разработка и внедрение новой технологии могут быть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трудоемкими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требовать значительных инвестиций в исследования и разработку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регуляторные риски. Проект может столкнуться с препятствиями в виде юридических ограничений или требований со стороны государственных органов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"/>
          <a:srcRect l="22277" t="6019" r="26897" b="46354"/>
          <a:stretch/>
        </p:blipFill>
        <p:spPr>
          <a:xfrm>
            <a:off x="6625685" y="4231270"/>
            <a:ext cx="5457114" cy="238748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2"/>
          <a:srcRect l="23083" t="66863" r="27486" b="941"/>
          <a:stretch/>
        </p:blipFill>
        <p:spPr>
          <a:xfrm>
            <a:off x="744526" y="4984052"/>
            <a:ext cx="5703047" cy="173425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33582" y="4676275"/>
            <a:ext cx="57030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Табл. 1 Объем размещения, утилизации и обезвреживания отходов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35409" y="3872629"/>
            <a:ext cx="4794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Табл. 2 Объем образования отходов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542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КОМАНДА ПРОЕКТА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8245" y="5239265"/>
            <a:ext cx="40971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Шахова Диана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Андреевна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</a:t>
            </a:r>
          </a:p>
          <a:p>
            <a:pPr algn="ctr"/>
            <a:r>
              <a:rPr lang="en-US" sz="1600" dirty="0" smtClean="0"/>
              <a:t>+7</a:t>
            </a:r>
            <a:r>
              <a:rPr lang="en-US" sz="1600" dirty="0"/>
              <a:t> 968 551-05-39, </a:t>
            </a:r>
            <a:r>
              <a:rPr lang="en-US" sz="1600" dirty="0" smtClean="0"/>
              <a:t>resiro337@mail.ru</a:t>
            </a:r>
            <a:endParaRPr lang="en-US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02114" y="5239265"/>
            <a:ext cx="41264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Кокорина Виктория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бизнес-модели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+7 905 774-49-02, vikakokorina88@gmail.com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932075" y="5239264"/>
            <a:ext cx="39725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Виноградов Даниил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Денисович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+7 916 661-89-24,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daniil.010503@gmail.com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7394" y="1773066"/>
            <a:ext cx="2421925" cy="3226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t="7022"/>
          <a:stretch/>
        </p:blipFill>
        <p:spPr>
          <a:xfrm>
            <a:off x="4873644" y="1773066"/>
            <a:ext cx="2285038" cy="3191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60" y="1773066"/>
            <a:ext cx="2410577" cy="3145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4703711" y="1401352"/>
            <a:ext cx="2624903" cy="97077"/>
            <a:chOff x="0" y="692501"/>
            <a:chExt cx="2624903" cy="97077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3450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2914" y="2482249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/>
              <a:t>Спасибо за внимание!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81857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</TotalTime>
  <Words>1051</Words>
  <Application>Microsoft Office PowerPoint</Application>
  <PresentationFormat>Широкоэкранный</PresentationFormat>
  <Paragraphs>124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 ПРОЕКТА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Надежда</dc:creator>
  <cp:lastModifiedBy>Шахова Диана Андреевна</cp:lastModifiedBy>
  <cp:revision>62</cp:revision>
  <dcterms:created xsi:type="dcterms:W3CDTF">2023-10-12T18:43:30Z</dcterms:created>
  <dcterms:modified xsi:type="dcterms:W3CDTF">2023-11-20T11:36:30Z</dcterms:modified>
</cp:coreProperties>
</file>