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26"/>
  </p:notesMasterIdLst>
  <p:sldIdLst>
    <p:sldId id="317" r:id="rId2"/>
    <p:sldId id="257" r:id="rId3"/>
    <p:sldId id="258" r:id="rId4"/>
    <p:sldId id="311" r:id="rId5"/>
    <p:sldId id="292" r:id="rId6"/>
    <p:sldId id="262" r:id="rId7"/>
    <p:sldId id="261" r:id="rId8"/>
    <p:sldId id="320" r:id="rId9"/>
    <p:sldId id="315" r:id="rId10"/>
    <p:sldId id="329" r:id="rId11"/>
    <p:sldId id="267" r:id="rId12"/>
    <p:sldId id="313" r:id="rId13"/>
    <p:sldId id="314" r:id="rId14"/>
    <p:sldId id="319" r:id="rId15"/>
    <p:sldId id="318" r:id="rId16"/>
    <p:sldId id="327" r:id="rId17"/>
    <p:sldId id="328" r:id="rId18"/>
    <p:sldId id="270" r:id="rId19"/>
    <p:sldId id="321" r:id="rId20"/>
    <p:sldId id="322" r:id="rId21"/>
    <p:sldId id="268" r:id="rId22"/>
    <p:sldId id="324" r:id="rId23"/>
    <p:sldId id="326" r:id="rId24"/>
    <p:sldId id="325" r:id="rId25"/>
  </p:sldIdLst>
  <p:sldSz cx="9144000" cy="5143500" type="screen16x9"/>
  <p:notesSz cx="6858000" cy="9144000"/>
  <p:embeddedFontLst>
    <p:embeddedFont>
      <p:font typeface="Kanit Cyrillic" panose="020B0604020202020204" charset="0"/>
      <p:regular r:id="rId27"/>
    </p:embeddedFont>
    <p:embeddedFont>
      <p:font typeface="Comfortaa" panose="020B0604020202020204" charset="0"/>
      <p:regular r:id="rId28"/>
      <p:bold r:id="rId29"/>
    </p:embeddedFont>
    <p:embeddedFont>
      <p:font typeface="Bebas Neue" panose="020B0606020202050201" pitchFamily="34" charset="0"/>
      <p:regular r:id="rId30"/>
      <p:bold r:id="rId31"/>
    </p:embeddedFont>
    <p:embeddedFont>
      <p:font typeface="Nunito Light" panose="00000400000000000000" pitchFamily="2" charset="-52"/>
      <p:regular r:id="rId32"/>
      <p:italic r:id="rId33"/>
    </p:embeddedFont>
    <p:embeddedFont>
      <p:font typeface="Anaheim" panose="020B0604020202020204" charset="0"/>
      <p:regular r:id="rId34"/>
    </p:embeddedFont>
    <p:embeddedFont>
      <p:font typeface="Source Code Pro" panose="020B0509030403090204" pitchFamily="49" charset="0"/>
      <p:regular r:id="rId35"/>
      <p:bold r:id="rId36"/>
      <p:italic r:id="rId37"/>
      <p:boldItalic r:id="rId38"/>
    </p:embeddedFont>
    <p:embeddedFont>
      <p:font typeface="Fira Code" panose="020B0604020202020204" charset="0"/>
      <p:regular r:id="rId39"/>
      <p:bold r:id="rId40"/>
    </p:embeddedFont>
    <p:embeddedFont>
      <p:font typeface="Source Code Pro Medium" panose="020B0509030403090204" pitchFamily="49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нил Ермаков" initials="ДЕ" lastIdx="1" clrIdx="0">
    <p:extLst>
      <p:ext uri="{19B8F6BF-5375-455C-9EA6-DF929625EA0E}">
        <p15:presenceInfo xmlns:p15="http://schemas.microsoft.com/office/powerpoint/2012/main" userId="ed6cfb8535b2d1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D2FC"/>
    <a:srgbClr val="BD64B5"/>
    <a:srgbClr val="FFFF99"/>
    <a:srgbClr val="FD4A4A"/>
    <a:srgbClr val="E81A81"/>
    <a:srgbClr val="94EE6B"/>
    <a:srgbClr val="7FC7B6"/>
    <a:srgbClr val="4CAE97"/>
    <a:srgbClr val="A3599E"/>
    <a:srgbClr val="2C2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6A5EF3-5000-4D25-80F9-1CAC89A8338C}">
  <a:tblStyle styleId="{DB6A5EF3-5000-4D25-80F9-1CAC89A833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11B4C5-CFEE-4B84-B2D8-1F4440D075F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6" autoAdjust="0"/>
    <p:restoredTop sz="91934" autoAdjust="0"/>
  </p:normalViewPr>
  <p:slideViewPr>
    <p:cSldViewPr snapToGrid="0">
      <p:cViewPr>
        <p:scale>
          <a:sx n="125" d="100"/>
          <a:sy n="125" d="100"/>
        </p:scale>
        <p:origin x="600" y="31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6-07T23:31:03.618" idx="1">
    <p:pos x="9311" y="916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1617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13be7910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13be7910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13be7910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13be7910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4536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1" name="Google Shape;1661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162573e21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162573e21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7248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935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660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990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291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5400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9830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9558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76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162573e21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162573e21f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162573e21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162573e21f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589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162573e21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162573e21f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4813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162573e21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162573e21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162573e21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162573e21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66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162573e21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162573e21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6989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162573e21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162573e21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71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35500" y="1258850"/>
            <a:ext cx="5797500" cy="20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735500" y="3297650"/>
            <a:ext cx="5797500" cy="440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4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23" name="Google Shape;23;p4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2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7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49" name="Google Shape;49;p7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7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3465225" y="1529000"/>
            <a:ext cx="4965600" cy="30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83;p13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84" name="Google Shape;84;p13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"/>
          </p:nvPr>
        </p:nvSpPr>
        <p:spPr>
          <a:xfrm>
            <a:off x="2472000" y="1832950"/>
            <a:ext cx="420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2"/>
          </p:nvPr>
        </p:nvSpPr>
        <p:spPr>
          <a:xfrm>
            <a:off x="3175501" y="2833427"/>
            <a:ext cx="420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3"/>
          </p:nvPr>
        </p:nvSpPr>
        <p:spPr>
          <a:xfrm>
            <a:off x="3504027" y="3834248"/>
            <a:ext cx="420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4" hasCustomPrompt="1"/>
          </p:nvPr>
        </p:nvSpPr>
        <p:spPr>
          <a:xfrm>
            <a:off x="1869900" y="1470525"/>
            <a:ext cx="602100" cy="39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5" hasCustomPrompt="1"/>
          </p:nvPr>
        </p:nvSpPr>
        <p:spPr>
          <a:xfrm>
            <a:off x="2573400" y="2482425"/>
            <a:ext cx="602100" cy="39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6" hasCustomPrompt="1"/>
          </p:nvPr>
        </p:nvSpPr>
        <p:spPr>
          <a:xfrm>
            <a:off x="2891275" y="3494325"/>
            <a:ext cx="602100" cy="328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7"/>
          </p:nvPr>
        </p:nvSpPr>
        <p:spPr>
          <a:xfrm>
            <a:off x="2472000" y="14705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8"/>
          </p:nvPr>
        </p:nvSpPr>
        <p:spPr>
          <a:xfrm>
            <a:off x="3175500" y="24824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9"/>
          </p:nvPr>
        </p:nvSpPr>
        <p:spPr>
          <a:xfrm>
            <a:off x="3504025" y="34943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" name="Google Shape;135;p19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136" name="Google Shape;136;p19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9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ubTitle" idx="1"/>
          </p:nvPr>
        </p:nvSpPr>
        <p:spPr>
          <a:xfrm>
            <a:off x="4821898" y="1443125"/>
            <a:ext cx="3602100" cy="24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subTitle" idx="2"/>
          </p:nvPr>
        </p:nvSpPr>
        <p:spPr>
          <a:xfrm>
            <a:off x="644000" y="1443125"/>
            <a:ext cx="3602100" cy="24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ubTitle" idx="1"/>
          </p:nvPr>
        </p:nvSpPr>
        <p:spPr>
          <a:xfrm>
            <a:off x="1394900" y="18535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2"/>
          <p:cNvSpPr txBox="1">
            <a:spLocks noGrp="1"/>
          </p:cNvSpPr>
          <p:nvPr>
            <p:ph type="subTitle" idx="2"/>
          </p:nvPr>
        </p:nvSpPr>
        <p:spPr>
          <a:xfrm>
            <a:off x="3864750" y="18535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subTitle" idx="3"/>
          </p:nvPr>
        </p:nvSpPr>
        <p:spPr>
          <a:xfrm>
            <a:off x="1394900" y="32837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subTitle" idx="4"/>
          </p:nvPr>
        </p:nvSpPr>
        <p:spPr>
          <a:xfrm>
            <a:off x="3864750" y="32837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subTitle" idx="5"/>
          </p:nvPr>
        </p:nvSpPr>
        <p:spPr>
          <a:xfrm>
            <a:off x="6334599" y="18535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subTitle" idx="6"/>
          </p:nvPr>
        </p:nvSpPr>
        <p:spPr>
          <a:xfrm>
            <a:off x="6334599" y="3283700"/>
            <a:ext cx="19860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ubTitle" idx="7"/>
          </p:nvPr>
        </p:nvSpPr>
        <p:spPr>
          <a:xfrm>
            <a:off x="1113052" y="1360899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subTitle" idx="8"/>
          </p:nvPr>
        </p:nvSpPr>
        <p:spPr>
          <a:xfrm>
            <a:off x="3582900" y="1360899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subTitle" idx="9"/>
          </p:nvPr>
        </p:nvSpPr>
        <p:spPr>
          <a:xfrm>
            <a:off x="6052748" y="1360899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5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ubTitle" idx="13"/>
          </p:nvPr>
        </p:nvSpPr>
        <p:spPr>
          <a:xfrm>
            <a:off x="1113052" y="2791100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1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2" name="Google Shape;182;p22"/>
          <p:cNvSpPr txBox="1">
            <a:spLocks noGrp="1"/>
          </p:cNvSpPr>
          <p:nvPr>
            <p:ph type="subTitle" idx="14"/>
          </p:nvPr>
        </p:nvSpPr>
        <p:spPr>
          <a:xfrm>
            <a:off x="3582900" y="2791100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l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3" name="Google Shape;183;p22"/>
          <p:cNvSpPr txBox="1">
            <a:spLocks noGrp="1"/>
          </p:cNvSpPr>
          <p:nvPr>
            <p:ph type="subTitle" idx="15"/>
          </p:nvPr>
        </p:nvSpPr>
        <p:spPr>
          <a:xfrm>
            <a:off x="6052748" y="2791100"/>
            <a:ext cx="1978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3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218;p26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219" name="Google Shape;219;p26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/>
          <p:nvPr/>
        </p:nvSpPr>
        <p:spPr>
          <a:xfrm>
            <a:off x="4424750" y="-1800"/>
            <a:ext cx="47193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" name="Google Shape;224;p27"/>
          <p:cNvGrpSpPr/>
          <p:nvPr/>
        </p:nvGrpSpPr>
        <p:grpSpPr>
          <a:xfrm>
            <a:off x="8193116" y="446250"/>
            <a:ext cx="414956" cy="186500"/>
            <a:chOff x="7059675" y="514525"/>
            <a:chExt cx="473100" cy="186500"/>
          </a:xfrm>
        </p:grpSpPr>
        <p:cxnSp>
          <p:nvCxnSpPr>
            <p:cNvPr id="225" name="Google Shape;225;p27"/>
            <p:cNvCxnSpPr/>
            <p:nvPr/>
          </p:nvCxnSpPr>
          <p:spPr>
            <a:xfrm rot="10800000" flipH="1">
              <a:off x="7059675" y="51452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" name="Google Shape;226;p27"/>
            <p:cNvCxnSpPr/>
            <p:nvPr/>
          </p:nvCxnSpPr>
          <p:spPr>
            <a:xfrm rot="10800000" flipH="1">
              <a:off x="7059675" y="60567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" name="Google Shape;227;p27"/>
            <p:cNvCxnSpPr/>
            <p:nvPr/>
          </p:nvCxnSpPr>
          <p:spPr>
            <a:xfrm rot="10800000" flipH="1">
              <a:off x="7059675" y="69682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8" r:id="rId4"/>
    <p:sldLayoutId id="2147483659" r:id="rId5"/>
    <p:sldLayoutId id="2147483665" r:id="rId6"/>
    <p:sldLayoutId id="2147483668" r:id="rId7"/>
    <p:sldLayoutId id="2147483672" r:id="rId8"/>
    <p:sldLayoutId id="2147483673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>
            <a:spLocks noGrp="1"/>
          </p:cNvSpPr>
          <p:nvPr>
            <p:ph type="ctrTitle"/>
          </p:nvPr>
        </p:nvSpPr>
        <p:spPr>
          <a:xfrm>
            <a:off x="2269202" y="1265638"/>
            <a:ext cx="6841138" cy="19408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dirty="0">
                <a:latin typeface="Kanit Cyrillic" pitchFamily="2" charset="0"/>
              </a:rPr>
              <a:t>СТРУКТУРА </a:t>
            </a: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ВЕБ-СЕРВИСА</a:t>
            </a:r>
            <a:r>
              <a:rPr lang="ru-RU" dirty="0">
                <a:latin typeface="Kanit Cyrillic" pitchFamily="2" charset="0"/>
              </a:rPr>
              <a:t> ОФОРМЛЕНИЯ</a:t>
            </a:r>
            <a:br>
              <a:rPr lang="ru-RU" dirty="0">
                <a:latin typeface="Kanit Cyrillic" pitchFamily="2" charset="0"/>
              </a:rPr>
            </a:br>
            <a:r>
              <a:rPr lang="ru-RU" dirty="0">
                <a:latin typeface="Kanit Cyrillic" pitchFamily="2" charset="0"/>
              </a:rPr>
              <a:t>УЧЕБНЫХ ДОКУМЕНТОВ</a:t>
            </a:r>
          </a:p>
        </p:txBody>
      </p:sp>
      <p:sp>
        <p:nvSpPr>
          <p:cNvPr id="239" name="Google Shape;239;p31"/>
          <p:cNvSpPr txBox="1">
            <a:spLocks noGrp="1"/>
          </p:cNvSpPr>
          <p:nvPr>
            <p:ph type="subTitle" idx="1"/>
          </p:nvPr>
        </p:nvSpPr>
        <p:spPr>
          <a:xfrm>
            <a:off x="2837329" y="3429267"/>
            <a:ext cx="5695671" cy="10249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dirty="0">
                <a:latin typeface="Kanit Cyrillic" pitchFamily="2" charset="0"/>
              </a:rPr>
              <a:t> </a:t>
            </a:r>
            <a:r>
              <a:rPr lang="en-US" sz="1400" dirty="0">
                <a:solidFill>
                  <a:srgbClr val="94EE6B"/>
                </a:solidFill>
                <a:latin typeface="Kanit Cyrillic" pitchFamily="2" charset="0"/>
              </a:rPr>
              <a:t>&lt;</a:t>
            </a:r>
            <a:r>
              <a:rPr lang="ru-RU" sz="1400" dirty="0">
                <a:solidFill>
                  <a:srgbClr val="94EE6B"/>
                </a:solidFill>
                <a:latin typeface="Kanit Cyrillic" pitchFamily="2" charset="0"/>
              </a:rPr>
              <a:t> И.С. </a:t>
            </a:r>
            <a:r>
              <a:rPr lang="ru-RU" sz="1400" dirty="0" err="1">
                <a:solidFill>
                  <a:srgbClr val="94EE6B"/>
                </a:solidFill>
                <a:latin typeface="Kanit Cyrillic" pitchFamily="2" charset="0"/>
              </a:rPr>
              <a:t>Федорцов</a:t>
            </a:r>
            <a:r>
              <a:rPr lang="ru-RU" sz="1400" dirty="0">
                <a:solidFill>
                  <a:srgbClr val="94EE6B"/>
                </a:solidFill>
                <a:latin typeface="Kanit Cyrillic" pitchFamily="2" charset="0"/>
              </a:rPr>
              <a:t>, В.А. </a:t>
            </a:r>
            <a:r>
              <a:rPr lang="ru-RU" sz="1400" dirty="0" err="1">
                <a:solidFill>
                  <a:srgbClr val="94EE6B"/>
                </a:solidFill>
                <a:latin typeface="Kanit Cyrillic" pitchFamily="2" charset="0"/>
              </a:rPr>
              <a:t>Забавнова</a:t>
            </a:r>
            <a:r>
              <a:rPr lang="ru-RU" sz="1400" dirty="0">
                <a:solidFill>
                  <a:srgbClr val="94EE6B"/>
                </a:solidFill>
                <a:latin typeface="Kanit Cyrillic" pitchFamily="2" charset="0"/>
              </a:rPr>
              <a:t>, Е.А. </a:t>
            </a:r>
            <a:r>
              <a:rPr lang="ru-RU" sz="1400" dirty="0" err="1">
                <a:solidFill>
                  <a:srgbClr val="94EE6B"/>
                </a:solidFill>
                <a:latin typeface="Kanit Cyrillic" pitchFamily="2" charset="0"/>
              </a:rPr>
              <a:t>Прец</a:t>
            </a:r>
            <a:r>
              <a:rPr lang="ru-RU" sz="1400" dirty="0">
                <a:solidFill>
                  <a:srgbClr val="94EE6B"/>
                </a:solidFill>
                <a:latin typeface="Kanit Cyrillic" pitchFamily="2" charset="0"/>
              </a:rPr>
              <a:t>, А.Е. Тихонов, Д.А. Ермаков, М.М. Боровиков, Е.И. Бадьин студенты каф. АСУ, группа 431-2 </a:t>
            </a:r>
            <a:r>
              <a:rPr lang="en-US" sz="1400" dirty="0">
                <a:solidFill>
                  <a:srgbClr val="94EE6B"/>
                </a:solidFill>
                <a:latin typeface="Kanit Cyrillic" pitchFamily="2" charset="0"/>
              </a:rPr>
              <a:t>&gt;</a:t>
            </a:r>
            <a:r>
              <a:rPr lang="ru-RU" sz="1400" dirty="0">
                <a:solidFill>
                  <a:srgbClr val="94EE6B"/>
                </a:solidFill>
                <a:latin typeface="Kanit Cyrillic" pitchFamily="2" charset="0"/>
              </a:rPr>
              <a:t> </a:t>
            </a:r>
          </a:p>
        </p:txBody>
      </p:sp>
      <p:sp>
        <p:nvSpPr>
          <p:cNvPr id="240" name="Google Shape;240;p31"/>
          <p:cNvSpPr txBox="1"/>
          <p:nvPr/>
        </p:nvSpPr>
        <p:spPr>
          <a:xfrm>
            <a:off x="1855250" y="571000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41" name="Google Shape;241;p31"/>
          <p:cNvSpPr txBox="1"/>
          <p:nvPr/>
        </p:nvSpPr>
        <p:spPr>
          <a:xfrm>
            <a:off x="8591040" y="408447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243" name="Google Shape;243;p31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244" name="Google Shape;244;p31"/>
            <p:cNvCxnSpPr/>
            <p:nvPr/>
          </p:nvCxnSpPr>
          <p:spPr>
            <a:xfrm rot="10800000" flipH="1">
              <a:off x="7059675" y="51452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" name="Google Shape;245;p31"/>
            <p:cNvCxnSpPr/>
            <p:nvPr/>
          </p:nvCxnSpPr>
          <p:spPr>
            <a:xfrm rot="10800000" flipH="1">
              <a:off x="7059675" y="60567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" name="Google Shape;246;p31"/>
            <p:cNvCxnSpPr/>
            <p:nvPr/>
          </p:nvCxnSpPr>
          <p:spPr>
            <a:xfrm rot="10800000" flipH="1">
              <a:off x="7059675" y="696825"/>
              <a:ext cx="473100" cy="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7" name="Google Shape;247;p31"/>
          <p:cNvGrpSpPr/>
          <p:nvPr/>
        </p:nvGrpSpPr>
        <p:grpSpPr>
          <a:xfrm>
            <a:off x="255130" y="696438"/>
            <a:ext cx="1765319" cy="2429004"/>
            <a:chOff x="5" y="747463"/>
            <a:chExt cx="2278705" cy="2429004"/>
          </a:xfrm>
        </p:grpSpPr>
        <p:sp>
          <p:nvSpPr>
            <p:cNvPr id="248" name="Google Shape;248;p31"/>
            <p:cNvSpPr/>
            <p:nvPr/>
          </p:nvSpPr>
          <p:spPr>
            <a:xfrm>
              <a:off x="5" y="75603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1"/>
            <p:cNvSpPr/>
            <p:nvPr/>
          </p:nvSpPr>
          <p:spPr>
            <a:xfrm>
              <a:off x="486329" y="74746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1"/>
            <p:cNvSpPr/>
            <p:nvPr/>
          </p:nvSpPr>
          <p:spPr>
            <a:xfrm>
              <a:off x="5" y="106826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1"/>
            <p:cNvSpPr/>
            <p:nvPr/>
          </p:nvSpPr>
          <p:spPr>
            <a:xfrm>
              <a:off x="5" y="1394975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1"/>
            <p:cNvSpPr/>
            <p:nvPr/>
          </p:nvSpPr>
          <p:spPr>
            <a:xfrm>
              <a:off x="5" y="172171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1"/>
            <p:cNvSpPr/>
            <p:nvPr/>
          </p:nvSpPr>
          <p:spPr>
            <a:xfrm>
              <a:off x="434858" y="1721713"/>
              <a:ext cx="454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1"/>
            <p:cNvSpPr/>
            <p:nvPr/>
          </p:nvSpPr>
          <p:spPr>
            <a:xfrm>
              <a:off x="934654" y="1721722"/>
              <a:ext cx="2607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1"/>
            <p:cNvSpPr/>
            <p:nvPr/>
          </p:nvSpPr>
          <p:spPr>
            <a:xfrm>
              <a:off x="5" y="20322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1"/>
            <p:cNvSpPr/>
            <p:nvPr/>
          </p:nvSpPr>
          <p:spPr>
            <a:xfrm>
              <a:off x="5" y="237513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1"/>
            <p:cNvSpPr/>
            <p:nvPr/>
          </p:nvSpPr>
          <p:spPr>
            <a:xfrm>
              <a:off x="5" y="26840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1"/>
            <p:cNvSpPr/>
            <p:nvPr/>
          </p:nvSpPr>
          <p:spPr>
            <a:xfrm>
              <a:off x="5" y="29929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1"/>
            <p:cNvSpPr/>
            <p:nvPr/>
          </p:nvSpPr>
          <p:spPr>
            <a:xfrm>
              <a:off x="434858" y="20322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1"/>
            <p:cNvSpPr/>
            <p:nvPr/>
          </p:nvSpPr>
          <p:spPr>
            <a:xfrm>
              <a:off x="395919" y="237513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262;p31"/>
            <p:cNvSpPr/>
            <p:nvPr/>
          </p:nvSpPr>
          <p:spPr>
            <a:xfrm>
              <a:off x="434858" y="26840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1"/>
            <p:cNvSpPr/>
            <p:nvPr/>
          </p:nvSpPr>
          <p:spPr>
            <a:xfrm>
              <a:off x="434858" y="300995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1"/>
            <p:cNvSpPr/>
            <p:nvPr/>
          </p:nvSpPr>
          <p:spPr>
            <a:xfrm>
              <a:off x="838550" y="2032296"/>
              <a:ext cx="465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1"/>
            <p:cNvSpPr/>
            <p:nvPr/>
          </p:nvSpPr>
          <p:spPr>
            <a:xfrm>
              <a:off x="838550" y="2375145"/>
              <a:ext cx="6507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1"/>
            <p:cNvSpPr/>
            <p:nvPr/>
          </p:nvSpPr>
          <p:spPr>
            <a:xfrm>
              <a:off x="861466" y="2684069"/>
              <a:ext cx="7572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1"/>
            <p:cNvSpPr/>
            <p:nvPr/>
          </p:nvSpPr>
          <p:spPr>
            <a:xfrm>
              <a:off x="861466" y="3028567"/>
              <a:ext cx="7572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1"/>
            <p:cNvSpPr/>
            <p:nvPr/>
          </p:nvSpPr>
          <p:spPr>
            <a:xfrm>
              <a:off x="1360349" y="2032296"/>
              <a:ext cx="4242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1"/>
            <p:cNvSpPr/>
            <p:nvPr/>
          </p:nvSpPr>
          <p:spPr>
            <a:xfrm>
              <a:off x="1573836" y="2358182"/>
              <a:ext cx="4242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1"/>
            <p:cNvSpPr/>
            <p:nvPr/>
          </p:nvSpPr>
          <p:spPr>
            <a:xfrm>
              <a:off x="1697856" y="2684094"/>
              <a:ext cx="2607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894657" y="759375"/>
              <a:ext cx="4656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486348" y="106828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1169818" y="1064149"/>
              <a:ext cx="4656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1"/>
            <p:cNvSpPr/>
            <p:nvPr/>
          </p:nvSpPr>
          <p:spPr>
            <a:xfrm>
              <a:off x="486342" y="1395013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1254423" y="1719659"/>
              <a:ext cx="2964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1697859" y="3028567"/>
              <a:ext cx="2964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1"/>
            <p:cNvSpPr/>
            <p:nvPr/>
          </p:nvSpPr>
          <p:spPr>
            <a:xfrm>
              <a:off x="1840717" y="2032296"/>
              <a:ext cx="240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1"/>
            <p:cNvSpPr/>
            <p:nvPr/>
          </p:nvSpPr>
          <p:spPr>
            <a:xfrm>
              <a:off x="2037810" y="2684069"/>
              <a:ext cx="240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0ABAD7-0694-9572-E8B8-695BA11FC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9" t="1350" r="20724" b="9897"/>
          <a:stretch/>
        </p:blipFill>
        <p:spPr bwMode="auto">
          <a:xfrm>
            <a:off x="530072" y="3367525"/>
            <a:ext cx="1603528" cy="154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589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 txBox="1">
            <a:spLocks noGrp="1"/>
          </p:cNvSpPr>
          <p:nvPr>
            <p:ph type="title"/>
          </p:nvPr>
        </p:nvSpPr>
        <p:spPr>
          <a:xfrm>
            <a:off x="720000" y="282387"/>
            <a:ext cx="7704000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4"/>
                </a:solidFill>
                <a:latin typeface="Kanit Cyrillic" pitchFamily="2" charset="0"/>
              </a:rPr>
              <a:t>Актуальность</a:t>
            </a:r>
            <a:endParaRPr dirty="0">
              <a:solidFill>
                <a:schemeClr val="accent4"/>
              </a:solidFill>
              <a:latin typeface="Kanit Cyrillic" pitchFamily="2" charset="0"/>
            </a:endParaRPr>
          </a:p>
        </p:txBody>
      </p:sp>
      <p:sp>
        <p:nvSpPr>
          <p:cNvPr id="298" name="Google Shape;298;p32"/>
          <p:cNvSpPr txBox="1">
            <a:spLocks noGrp="1"/>
          </p:cNvSpPr>
          <p:nvPr>
            <p:ph type="body" idx="1"/>
          </p:nvPr>
        </p:nvSpPr>
        <p:spPr>
          <a:xfrm>
            <a:off x="291668" y="1324626"/>
            <a:ext cx="5282137" cy="31330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Kanit Cyrillic" pitchFamily="2" charset="0"/>
              </a:rPr>
              <a:t>Составление и проверка разнообразной отчетной учебной документации</a:t>
            </a:r>
            <a:r>
              <a:rPr lang="en-US" sz="1400" dirty="0">
                <a:latin typeface="Kanit Cyrillic" pitchFamily="2" charset="0"/>
              </a:rPr>
              <a:t> (</a:t>
            </a:r>
            <a:r>
              <a:rPr lang="ru-RU" sz="1400" dirty="0">
                <a:latin typeface="Kanit Cyrillic" pitchFamily="2" charset="0"/>
              </a:rPr>
              <a:t>ОУД</a:t>
            </a:r>
            <a:r>
              <a:rPr lang="en-US" sz="1400" dirty="0">
                <a:latin typeface="Kanit Cyrillic" pitchFamily="2" charset="0"/>
              </a:rPr>
              <a:t>)</a:t>
            </a:r>
            <a:r>
              <a:rPr lang="ru-RU" sz="1400" dirty="0">
                <a:latin typeface="Kanit Cyrillic" pitchFamily="2" charset="0"/>
              </a:rPr>
              <a:t> занимает немаловажное место в учебном процессе вуза. Процесс оформления ОУД является в определенной мере трудоемким, требует соответствующих временных затрат, внимательности и соответствия стандартам.</a:t>
            </a:r>
            <a:r>
              <a:rPr lang="ru-RU" sz="1400" dirty="0">
                <a:solidFill>
                  <a:schemeClr val="tx1"/>
                </a:solidFill>
                <a:latin typeface="Kanit Cyrillic" pitchFamily="2" charset="0"/>
                <a:ea typeface="Source Code Pro" panose="020B0604020202020204" charset="0"/>
              </a:rPr>
              <a:t> </a:t>
            </a:r>
          </a:p>
          <a:p>
            <a:pPr marL="0" indent="0">
              <a:buNone/>
            </a:pPr>
            <a:endParaRPr lang="ru-RU" sz="1400" dirty="0">
              <a:solidFill>
                <a:schemeClr val="tx1"/>
              </a:solidFill>
              <a:latin typeface="Kanit Cyrillic" pitchFamily="2" charset="0"/>
              <a:ea typeface="Source Code Pro" panose="020B0604020202020204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  <a:latin typeface="Kanit Cyrillic" pitchFamily="2" charset="0"/>
                <a:ea typeface="Source Code Pro" panose="020B0604020202020204" charset="0"/>
              </a:rPr>
              <a:t>Данный проект актуален по причине того, что автоматизация процесса оформления ОУД позволит сократить временные затраты на надлежащем этапе не только студента, но и проверяющего документ преподавателя.</a:t>
            </a:r>
          </a:p>
          <a:p>
            <a:pPr marL="0" indent="0">
              <a:buNone/>
            </a:pPr>
            <a:endParaRPr sz="1400" dirty="0">
              <a:latin typeface="Kanit Cyrillic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B3E4B1-3B73-40A6-8684-85D4643F3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394" y="3244604"/>
            <a:ext cx="2275338" cy="18988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BB8B08-95EE-49E2-A043-D918A353CE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641"/>
          <a:stretch/>
        </p:blipFill>
        <p:spPr>
          <a:xfrm rot="5400000">
            <a:off x="7299212" y="2690728"/>
            <a:ext cx="503064" cy="6081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B74B92-5775-4FE4-92D6-CBEDF67BD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287" y="1184106"/>
            <a:ext cx="1560914" cy="156091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C85ECB-28C4-419F-A1AE-F83228640714}"/>
              </a:ext>
            </a:extLst>
          </p:cNvPr>
          <p:cNvSpPr/>
          <p:nvPr/>
        </p:nvSpPr>
        <p:spPr>
          <a:xfrm rot="20563742">
            <a:off x="7735608" y="2070406"/>
            <a:ext cx="445294" cy="85426"/>
          </a:xfrm>
          <a:prstGeom prst="rect">
            <a:avLst/>
          </a:prstGeom>
          <a:solidFill>
            <a:srgbClr val="9AD2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98;p32">
            <a:extLst>
              <a:ext uri="{FF2B5EF4-FFF2-40B4-BE49-F238E27FC236}">
                <a16:creationId xmlns:a16="http://schemas.microsoft.com/office/drawing/2014/main" id="{8F3CBEBC-8F4E-41D5-BA88-2F8DD5055739}"/>
              </a:ext>
            </a:extLst>
          </p:cNvPr>
          <p:cNvSpPr txBox="1">
            <a:spLocks/>
          </p:cNvSpPr>
          <p:nvPr/>
        </p:nvSpPr>
        <p:spPr>
          <a:xfrm rot="20547485">
            <a:off x="7641700" y="1879440"/>
            <a:ext cx="749732" cy="326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●"/>
              <a:defRPr sz="12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indent="0">
              <a:buFont typeface="Nunito Light"/>
              <a:buNone/>
            </a:pPr>
            <a:r>
              <a:rPr lang="ru-RU" sz="1400" dirty="0">
                <a:solidFill>
                  <a:schemeClr val="bg1"/>
                </a:solidFill>
                <a:latin typeface="Kanit Cyrillic" pitchFamily="2" charset="0"/>
              </a:rPr>
              <a:t>ГОСТ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030A4E-BF32-4166-BBF9-BD894199F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6627" y="1756137"/>
            <a:ext cx="80886" cy="808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3"/>
          <p:cNvSpPr txBox="1">
            <a:spLocks noGrp="1"/>
          </p:cNvSpPr>
          <p:nvPr>
            <p:ph type="title"/>
          </p:nvPr>
        </p:nvSpPr>
        <p:spPr>
          <a:xfrm>
            <a:off x="713225" y="269775"/>
            <a:ext cx="77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4"/>
                </a:solidFill>
                <a:latin typeface="Kanit Cyrillic" pitchFamily="2" charset="0"/>
              </a:rPr>
              <a:t>Объект, предмет, цель</a:t>
            </a:r>
            <a:endParaRPr dirty="0">
              <a:solidFill>
                <a:schemeClr val="accent4"/>
              </a:solidFill>
              <a:latin typeface="Kanit Cyrillic" pitchFamily="2" charset="0"/>
            </a:endParaRPr>
          </a:p>
        </p:txBody>
      </p:sp>
      <p:sp>
        <p:nvSpPr>
          <p:cNvPr id="307" name="Google Shape;307;p33"/>
          <p:cNvSpPr txBox="1">
            <a:spLocks noGrp="1"/>
          </p:cNvSpPr>
          <p:nvPr>
            <p:ph type="subTitle" idx="1"/>
          </p:nvPr>
        </p:nvSpPr>
        <p:spPr>
          <a:xfrm>
            <a:off x="2472000" y="1832950"/>
            <a:ext cx="420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Kanit Cyrillic" pitchFamily="2" charset="0"/>
              </a:rPr>
              <a:t>Документооборот в ВУЗе</a:t>
            </a:r>
            <a:endParaRPr dirty="0">
              <a:latin typeface="Kanit Cyrillic" pitchFamily="2" charset="0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2"/>
          </p:nvPr>
        </p:nvSpPr>
        <p:spPr>
          <a:xfrm>
            <a:off x="3175500" y="2833427"/>
            <a:ext cx="52483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Kanit Cyrillic" pitchFamily="2" charset="0"/>
              </a:rPr>
              <a:t>Создание и форматирование ОУД</a:t>
            </a:r>
            <a:endParaRPr dirty="0">
              <a:latin typeface="Kanit Cyrillic" pitchFamily="2" charset="0"/>
            </a:endParaRPr>
          </a:p>
        </p:txBody>
      </p:sp>
      <p:sp>
        <p:nvSpPr>
          <p:cNvPr id="309" name="Google Shape;309;p33"/>
          <p:cNvSpPr txBox="1">
            <a:spLocks noGrp="1"/>
          </p:cNvSpPr>
          <p:nvPr>
            <p:ph type="subTitle" idx="3"/>
          </p:nvPr>
        </p:nvSpPr>
        <p:spPr>
          <a:xfrm>
            <a:off x="3504026" y="3745348"/>
            <a:ext cx="4471573" cy="13092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>
                <a:latin typeface="Kanit Cyrillic" pitchFamily="2" charset="0"/>
              </a:rPr>
              <a:t>Создание веб-сервиса, позволяющего студентам создавать и форматировать ОУД по образовательному стандарту, который сформирован на основе ГОСТ без лишней траты времени.</a:t>
            </a:r>
            <a:endParaRPr dirty="0">
              <a:latin typeface="Kanit Cyrillic" pitchFamily="2" charset="0"/>
            </a:endParaRPr>
          </a:p>
        </p:txBody>
      </p:sp>
      <p:sp>
        <p:nvSpPr>
          <p:cNvPr id="310" name="Google Shape;310;p33"/>
          <p:cNvSpPr txBox="1">
            <a:spLocks noGrp="1"/>
          </p:cNvSpPr>
          <p:nvPr>
            <p:ph type="title" idx="4"/>
          </p:nvPr>
        </p:nvSpPr>
        <p:spPr>
          <a:xfrm>
            <a:off x="1869900" y="1470525"/>
            <a:ext cx="6021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Kanit Cyrillic" pitchFamily="2" charset="0"/>
              </a:rPr>
              <a:t>01</a:t>
            </a:r>
            <a:endParaRPr dirty="0">
              <a:latin typeface="Kanit Cyrillic" pitchFamily="2" charset="0"/>
            </a:endParaRPr>
          </a:p>
        </p:txBody>
      </p:sp>
      <p:sp>
        <p:nvSpPr>
          <p:cNvPr id="311" name="Google Shape;311;p33"/>
          <p:cNvSpPr txBox="1">
            <a:spLocks noGrp="1"/>
          </p:cNvSpPr>
          <p:nvPr>
            <p:ph type="title" idx="5"/>
          </p:nvPr>
        </p:nvSpPr>
        <p:spPr>
          <a:xfrm>
            <a:off x="2573400" y="2482425"/>
            <a:ext cx="6021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Kanit Cyrillic" pitchFamily="2" charset="0"/>
              </a:rPr>
              <a:t>02</a:t>
            </a:r>
            <a:endParaRPr dirty="0">
              <a:latin typeface="Kanit Cyrillic" pitchFamily="2" charset="0"/>
            </a:endParaRPr>
          </a:p>
        </p:txBody>
      </p:sp>
      <p:sp>
        <p:nvSpPr>
          <p:cNvPr id="312" name="Google Shape;312;p33"/>
          <p:cNvSpPr txBox="1">
            <a:spLocks noGrp="1"/>
          </p:cNvSpPr>
          <p:nvPr>
            <p:ph type="title" idx="6"/>
          </p:nvPr>
        </p:nvSpPr>
        <p:spPr>
          <a:xfrm>
            <a:off x="2891275" y="3405425"/>
            <a:ext cx="602100" cy="3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nit Cyrillic" pitchFamily="2" charset="0"/>
              </a:rPr>
              <a:t>03</a:t>
            </a:r>
            <a:endParaRPr>
              <a:latin typeface="Kanit Cyrillic" pitchFamily="2" charset="0"/>
            </a:endParaRPr>
          </a:p>
        </p:txBody>
      </p:sp>
      <p:sp>
        <p:nvSpPr>
          <p:cNvPr id="313" name="Google Shape;313;p33"/>
          <p:cNvSpPr txBox="1">
            <a:spLocks noGrp="1"/>
          </p:cNvSpPr>
          <p:nvPr>
            <p:ph type="subTitle" idx="7"/>
          </p:nvPr>
        </p:nvSpPr>
        <p:spPr>
          <a:xfrm>
            <a:off x="2472000" y="14705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Kanit Cyrillic" pitchFamily="2" charset="0"/>
              </a:rPr>
              <a:t>Объект</a:t>
            </a:r>
            <a:endParaRPr dirty="0">
              <a:latin typeface="Kanit Cyrillic" pitchFamily="2" charset="0"/>
            </a:endParaRPr>
          </a:p>
        </p:txBody>
      </p:sp>
      <p:sp>
        <p:nvSpPr>
          <p:cNvPr id="314" name="Google Shape;314;p33"/>
          <p:cNvSpPr txBox="1">
            <a:spLocks noGrp="1"/>
          </p:cNvSpPr>
          <p:nvPr>
            <p:ph type="subTitle" idx="8"/>
          </p:nvPr>
        </p:nvSpPr>
        <p:spPr>
          <a:xfrm>
            <a:off x="3175500" y="24824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Kanit Cyrillic" pitchFamily="2" charset="0"/>
              </a:rPr>
              <a:t>Предмет</a:t>
            </a:r>
            <a:endParaRPr dirty="0">
              <a:latin typeface="Kanit Cyrillic" pitchFamily="2" charset="0"/>
            </a:endParaRPr>
          </a:p>
        </p:txBody>
      </p:sp>
      <p:sp>
        <p:nvSpPr>
          <p:cNvPr id="315" name="Google Shape;315;p33"/>
          <p:cNvSpPr txBox="1">
            <a:spLocks noGrp="1"/>
          </p:cNvSpPr>
          <p:nvPr>
            <p:ph type="subTitle" idx="9"/>
          </p:nvPr>
        </p:nvSpPr>
        <p:spPr>
          <a:xfrm>
            <a:off x="3504025" y="3405425"/>
            <a:ext cx="42096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Kanit Cyrillic" pitchFamily="2" charset="0"/>
              </a:rPr>
              <a:t>Цель</a:t>
            </a:r>
            <a:endParaRPr dirty="0">
              <a:latin typeface="Kanit Cyrillic" pitchFamily="2" charset="0"/>
            </a:endParaRPr>
          </a:p>
        </p:txBody>
      </p:sp>
      <p:grpSp>
        <p:nvGrpSpPr>
          <p:cNvPr id="316" name="Google Shape;316;p33"/>
          <p:cNvGrpSpPr/>
          <p:nvPr/>
        </p:nvGrpSpPr>
        <p:grpSpPr>
          <a:xfrm>
            <a:off x="358925" y="1867675"/>
            <a:ext cx="2142175" cy="2736325"/>
            <a:chOff x="358925" y="1867675"/>
            <a:chExt cx="2142175" cy="2736325"/>
          </a:xfrm>
        </p:grpSpPr>
        <p:sp>
          <p:nvSpPr>
            <p:cNvPr id="317" name="Google Shape;317;p33"/>
            <p:cNvSpPr/>
            <p:nvPr/>
          </p:nvSpPr>
          <p:spPr>
            <a:xfrm>
              <a:off x="358925" y="1876250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757650" y="18676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358925" y="21884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358925" y="2515188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58925" y="284192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709062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1059518" y="2841925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358925" y="31525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358925" y="349535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358925" y="3804275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358925" y="41132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709062" y="315250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683525" y="34953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709062" y="3804275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709062" y="4130163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709062" y="44560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973809" y="3152500"/>
              <a:ext cx="4155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973809" y="34953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994246" y="38042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994246" y="41487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994246" y="4456050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1439171" y="3152500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1629567" y="3478388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1740173" y="38043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1740173" y="44561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757650" y="2182588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757650" y="25122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1445575" y="2509300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1344900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1740250" y="4148775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2043300" y="4456050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 txBox="1">
            <a:spLocks noGrp="1"/>
          </p:cNvSpPr>
          <p:nvPr>
            <p:ph type="title"/>
          </p:nvPr>
        </p:nvSpPr>
        <p:spPr>
          <a:xfrm>
            <a:off x="720000" y="275663"/>
            <a:ext cx="7704000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Задачи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5" name="Google Shape;1663;p67">
            <a:extLst>
              <a:ext uri="{FF2B5EF4-FFF2-40B4-BE49-F238E27FC236}">
                <a16:creationId xmlns:a16="http://schemas.microsoft.com/office/drawing/2014/main" id="{7B961EDB-708D-4FDB-9D71-3A8782172F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6194" y="1272320"/>
            <a:ext cx="8725405" cy="23542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ctr"/>
            <a:endParaRPr lang="ru-RU" sz="1400" dirty="0">
              <a:latin typeface="Kanit Cyrillic" pitchFamily="2" charset="0"/>
            </a:endParaRPr>
          </a:p>
          <a:p>
            <a:pPr fontAlgn="ctr"/>
            <a:r>
              <a:rPr lang="ru-RU" sz="1400" dirty="0">
                <a:latin typeface="Kanit Cyrillic" pitchFamily="2" charset="0"/>
              </a:rPr>
              <a:t>Изучение литературы в предметной области (оформление документов, связанных с различными предметами, ГОСТ и ОС оформления)</a:t>
            </a:r>
            <a:endParaRPr lang="en-US" sz="1400" dirty="0">
              <a:latin typeface="Kanit Cyrillic" pitchFamily="2" charset="0"/>
            </a:endParaRPr>
          </a:p>
          <a:p>
            <a:pPr marL="139700" indent="0" fontAlgn="ctr">
              <a:buNone/>
            </a:pPr>
            <a:endParaRPr lang="ru-RU" sz="1400" dirty="0">
              <a:latin typeface="Kanit Cyrillic" pitchFamily="2" charset="0"/>
            </a:endParaRPr>
          </a:p>
          <a:p>
            <a:pPr fontAlgn="ctr"/>
            <a:r>
              <a:rPr lang="ru-RU" sz="1400" dirty="0">
                <a:latin typeface="Kanit Cyrillic" pitchFamily="2" charset="0"/>
              </a:rPr>
              <a:t>Выбор из множества вариантов реализации</a:t>
            </a:r>
          </a:p>
          <a:p>
            <a:pPr fontAlgn="ctr"/>
            <a:endParaRPr lang="ru-RU" sz="1400" dirty="0">
              <a:latin typeface="Kanit Cyrillic" pitchFamily="2" charset="0"/>
            </a:endParaRPr>
          </a:p>
          <a:p>
            <a:pPr fontAlgn="ctr"/>
            <a:r>
              <a:rPr lang="ru-RU" sz="1400" dirty="0">
                <a:latin typeface="Kanit Cyrillic" pitchFamily="2" charset="0"/>
              </a:rPr>
              <a:t>Изучение основ разработки веб-сервиса</a:t>
            </a:r>
            <a:endParaRPr lang="en-US" sz="1400" dirty="0">
              <a:latin typeface="Kanit Cyrillic" pitchFamily="2" charset="0"/>
            </a:endParaRPr>
          </a:p>
          <a:p>
            <a:pPr marL="139700" indent="0" fontAlgn="ctr">
              <a:buNone/>
            </a:pPr>
            <a:endParaRPr lang="ru-RU" sz="1400" dirty="0">
              <a:latin typeface="Kanit Cyrillic" pitchFamily="2" charset="0"/>
            </a:endParaRPr>
          </a:p>
          <a:p>
            <a:r>
              <a:rPr lang="ru-RU" sz="1400" dirty="0">
                <a:latin typeface="Kanit Cyrillic" pitchFamily="2" charset="0"/>
              </a:rPr>
              <a:t>Разработка структуры веб-сервиса.</a:t>
            </a:r>
          </a:p>
        </p:txBody>
      </p:sp>
      <p:grpSp>
        <p:nvGrpSpPr>
          <p:cNvPr id="6" name="Google Shape;1665;p67">
            <a:extLst>
              <a:ext uri="{FF2B5EF4-FFF2-40B4-BE49-F238E27FC236}">
                <a16:creationId xmlns:a16="http://schemas.microsoft.com/office/drawing/2014/main" id="{24266603-9C78-421B-B1F0-171323D60B54}"/>
              </a:ext>
            </a:extLst>
          </p:cNvPr>
          <p:cNvGrpSpPr/>
          <p:nvPr/>
        </p:nvGrpSpPr>
        <p:grpSpPr>
          <a:xfrm flipH="1">
            <a:off x="6014403" y="3944000"/>
            <a:ext cx="2807812" cy="887325"/>
            <a:chOff x="880714" y="3731738"/>
            <a:chExt cx="2536147" cy="887325"/>
          </a:xfrm>
        </p:grpSpPr>
        <p:sp>
          <p:nvSpPr>
            <p:cNvPr id="7" name="Google Shape;1666;p67">
              <a:extLst>
                <a:ext uri="{FF2B5EF4-FFF2-40B4-BE49-F238E27FC236}">
                  <a16:creationId xmlns:a16="http://schemas.microsoft.com/office/drawing/2014/main" id="{E25F4885-EB38-41DA-8EBF-3931D5FD0407}"/>
                </a:ext>
              </a:extLst>
            </p:cNvPr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67;p67">
              <a:extLst>
                <a:ext uri="{FF2B5EF4-FFF2-40B4-BE49-F238E27FC236}">
                  <a16:creationId xmlns:a16="http://schemas.microsoft.com/office/drawing/2014/main" id="{0623EA56-FE20-4F31-914B-271D3A607511}"/>
                </a:ext>
              </a:extLst>
            </p:cNvPr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68;p67">
              <a:extLst>
                <a:ext uri="{FF2B5EF4-FFF2-40B4-BE49-F238E27FC236}">
                  <a16:creationId xmlns:a16="http://schemas.microsoft.com/office/drawing/2014/main" id="{ADF3047A-EB44-4145-9ABF-5E9478D2AF32}"/>
                </a:ext>
              </a:extLst>
            </p:cNvPr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69;p67">
              <a:extLst>
                <a:ext uri="{FF2B5EF4-FFF2-40B4-BE49-F238E27FC236}">
                  <a16:creationId xmlns:a16="http://schemas.microsoft.com/office/drawing/2014/main" id="{BFCC9A73-49FB-4432-9A7F-989383BD8362}"/>
                </a:ext>
              </a:extLst>
            </p:cNvPr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70;p67">
              <a:extLst>
                <a:ext uri="{FF2B5EF4-FFF2-40B4-BE49-F238E27FC236}">
                  <a16:creationId xmlns:a16="http://schemas.microsoft.com/office/drawing/2014/main" id="{A29CBAEA-7E1C-4C2E-923A-1A97E677E557}"/>
                </a:ext>
              </a:extLst>
            </p:cNvPr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71;p67">
              <a:extLst>
                <a:ext uri="{FF2B5EF4-FFF2-40B4-BE49-F238E27FC236}">
                  <a16:creationId xmlns:a16="http://schemas.microsoft.com/office/drawing/2014/main" id="{D17E938A-82E1-427F-BC0E-B337999F60EA}"/>
                </a:ext>
              </a:extLst>
            </p:cNvPr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72;p67">
              <a:extLst>
                <a:ext uri="{FF2B5EF4-FFF2-40B4-BE49-F238E27FC236}">
                  <a16:creationId xmlns:a16="http://schemas.microsoft.com/office/drawing/2014/main" id="{97C80C1B-BECD-4176-8E93-D89E9FE98AD6}"/>
                </a:ext>
              </a:extLst>
            </p:cNvPr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73;p67">
              <a:extLst>
                <a:ext uri="{FF2B5EF4-FFF2-40B4-BE49-F238E27FC236}">
                  <a16:creationId xmlns:a16="http://schemas.microsoft.com/office/drawing/2014/main" id="{1D1D1341-DA41-4561-B782-1C0544E27081}"/>
                </a:ext>
              </a:extLst>
            </p:cNvPr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4;p67">
              <a:extLst>
                <a:ext uri="{FF2B5EF4-FFF2-40B4-BE49-F238E27FC236}">
                  <a16:creationId xmlns:a16="http://schemas.microsoft.com/office/drawing/2014/main" id="{07F68CD1-3252-4411-8744-F110E138C7D2}"/>
                </a:ext>
              </a:extLst>
            </p:cNvPr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5;p67">
              <a:extLst>
                <a:ext uri="{FF2B5EF4-FFF2-40B4-BE49-F238E27FC236}">
                  <a16:creationId xmlns:a16="http://schemas.microsoft.com/office/drawing/2014/main" id="{5840F28D-3414-45FC-A504-A194CEE84F3D}"/>
                </a:ext>
              </a:extLst>
            </p:cNvPr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6;p67">
              <a:extLst>
                <a:ext uri="{FF2B5EF4-FFF2-40B4-BE49-F238E27FC236}">
                  <a16:creationId xmlns:a16="http://schemas.microsoft.com/office/drawing/2014/main" id="{2F5344E5-9C15-45CC-8F6D-C43874C15355}"/>
                </a:ext>
              </a:extLst>
            </p:cNvPr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7;p67">
              <a:extLst>
                <a:ext uri="{FF2B5EF4-FFF2-40B4-BE49-F238E27FC236}">
                  <a16:creationId xmlns:a16="http://schemas.microsoft.com/office/drawing/2014/main" id="{6F794BE1-94D6-4913-85E6-4B576EA10F1A}"/>
                </a:ext>
              </a:extLst>
            </p:cNvPr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78;p67">
              <a:extLst>
                <a:ext uri="{FF2B5EF4-FFF2-40B4-BE49-F238E27FC236}">
                  <a16:creationId xmlns:a16="http://schemas.microsoft.com/office/drawing/2014/main" id="{8D1737DA-D5FE-48E5-8C95-1DFAC388DA69}"/>
                </a:ext>
              </a:extLst>
            </p:cNvPr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6868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67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6840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300"/>
              </a:spcBef>
              <a:buSzPts val="1100"/>
              <a:buNone/>
            </a:pPr>
            <a:r>
              <a:rPr lang="ru-RU" sz="1600" dirty="0">
                <a:latin typeface="Kanit Cyrillic" pitchFamily="2" charset="0"/>
              </a:rPr>
              <a:t>В проекте поднимается вопрос о </a:t>
            </a:r>
            <a:r>
              <a:rPr lang="ru-RU" sz="1600" dirty="0" smtClean="0">
                <a:latin typeface="Kanit Cyrillic" pitchFamily="2" charset="0"/>
              </a:rPr>
              <a:t>необходимости сократить время, которое студенты тратят на создание ОУД.</a:t>
            </a:r>
            <a:endParaRPr sz="1400" dirty="0">
              <a:solidFill>
                <a:schemeClr val="dk1"/>
              </a:solidFill>
              <a:latin typeface="Kanit Cyrillic" pitchFamily="2" charset="0"/>
            </a:endParaRPr>
          </a:p>
        </p:txBody>
      </p:sp>
      <p:sp>
        <p:nvSpPr>
          <p:cNvPr id="1664" name="Google Shape;1664;p67"/>
          <p:cNvSpPr txBox="1">
            <a:spLocks noGrp="1"/>
          </p:cNvSpPr>
          <p:nvPr>
            <p:ph type="title"/>
          </p:nvPr>
        </p:nvSpPr>
        <p:spPr>
          <a:xfrm>
            <a:off x="720000" y="2364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Предметная область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grpSp>
        <p:nvGrpSpPr>
          <p:cNvPr id="1665" name="Google Shape;1665;p67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1666" name="Google Shape;1666;p67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67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67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67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67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67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67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67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67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67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67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67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67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B3168-DF77-403C-AF06-D312BF1F2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392" y="2259127"/>
            <a:ext cx="3417443" cy="25701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"/>
          <p:cNvSpPr txBox="1">
            <a:spLocks noGrp="1"/>
          </p:cNvSpPr>
          <p:nvPr>
            <p:ph type="title"/>
          </p:nvPr>
        </p:nvSpPr>
        <p:spPr>
          <a:xfrm>
            <a:off x="2878" y="223375"/>
            <a:ext cx="914112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Выбор варианта реализации проекта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455" name="Google Shape;455;p37"/>
          <p:cNvSpPr txBox="1">
            <a:spLocks noGrp="1"/>
          </p:cNvSpPr>
          <p:nvPr>
            <p:ph type="subTitle" idx="1"/>
          </p:nvPr>
        </p:nvSpPr>
        <p:spPr>
          <a:xfrm>
            <a:off x="3114765" y="1232475"/>
            <a:ext cx="5908581" cy="30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ru-RU" dirty="0">
                <a:latin typeface="Kanit Cyrillic" pitchFamily="2" charset="0"/>
              </a:rPr>
              <a:t>Были рассмотрены различные варианты реализации проекта. После подробного изучения каждого был сделан вывод, что эффективнее будет написанный с нуля веб-сервис. </a:t>
            </a:r>
          </a:p>
          <a:p>
            <a:pPr marL="139700" indent="0">
              <a:buNone/>
            </a:pPr>
            <a:endParaRPr lang="ru-RU" dirty="0">
              <a:latin typeface="Kanit Cyrillic" pitchFamily="2" charset="0"/>
            </a:endParaRPr>
          </a:p>
          <a:p>
            <a:pPr marL="139700" indent="0">
              <a:buNone/>
            </a:pPr>
            <a:r>
              <a:rPr lang="ru-RU" dirty="0">
                <a:latin typeface="Kanit Cyrillic" pitchFamily="2" charset="0"/>
              </a:rPr>
              <a:t>Из различных способов реализации был выбран следующий вариант: </a:t>
            </a:r>
            <a:r>
              <a:rPr lang="en-US" dirty="0">
                <a:latin typeface="Kanit Cyrillic" pitchFamily="2" charset="0"/>
              </a:rPr>
              <a:t>f</a:t>
            </a:r>
            <a:r>
              <a:rPr lang="ru-RU" dirty="0" err="1">
                <a:latin typeface="Kanit Cyrillic" pitchFamily="2" charset="0"/>
              </a:rPr>
              <a:t>rontend</a:t>
            </a:r>
            <a:r>
              <a:rPr lang="ru-RU" dirty="0">
                <a:latin typeface="Kanit Cyrillic" pitchFamily="2" charset="0"/>
              </a:rPr>
              <a:t> на QML и CSS и </a:t>
            </a:r>
            <a:r>
              <a:rPr lang="en-US" dirty="0">
                <a:latin typeface="Kanit Cyrillic" pitchFamily="2" charset="0"/>
              </a:rPr>
              <a:t>backend</a:t>
            </a:r>
            <a:r>
              <a:rPr lang="ru-RU" dirty="0">
                <a:latin typeface="Kanit Cyrillic" pitchFamily="2" charset="0"/>
              </a:rPr>
              <a:t> на C++. В этом варианте будет использоваться фреймворк </a:t>
            </a:r>
            <a:r>
              <a:rPr lang="en-US" dirty="0" err="1">
                <a:latin typeface="Kanit Cyrillic" pitchFamily="2" charset="0"/>
              </a:rPr>
              <a:t>QTFramework</a:t>
            </a:r>
            <a:r>
              <a:rPr lang="ru-RU" dirty="0">
                <a:latin typeface="Kanit Cyrillic" pitchFamily="2" charset="0"/>
              </a:rPr>
              <a:t>. </a:t>
            </a:r>
          </a:p>
          <a:p>
            <a:pPr marL="139700" indent="0">
              <a:buNone/>
            </a:pPr>
            <a:endParaRPr lang="ru-RU" dirty="0">
              <a:latin typeface="Kanit Cyrillic" pitchFamily="2" charset="0"/>
            </a:endParaRPr>
          </a:p>
          <a:p>
            <a:pPr marL="139700" indent="0">
              <a:buNone/>
            </a:pPr>
            <a:r>
              <a:rPr lang="ru-RU" dirty="0">
                <a:latin typeface="Kanit Cyrillic" pitchFamily="2" charset="0"/>
              </a:rPr>
              <a:t>Для баз данных, в которых будет храниться информация с личного кабинета и шаблоны для работ, будет использоваться </a:t>
            </a:r>
            <a:r>
              <a:rPr lang="en-US" dirty="0">
                <a:latin typeface="Kanit Cyrillic" pitchFamily="2" charset="0"/>
              </a:rPr>
              <a:t>SQL</a:t>
            </a:r>
            <a:r>
              <a:rPr lang="ru-RU" dirty="0">
                <a:latin typeface="Kanit Cyrillic" pitchFamily="2" charset="0"/>
              </a:rPr>
              <a:t>, который совместим с </a:t>
            </a:r>
            <a:r>
              <a:rPr lang="en-US" dirty="0">
                <a:latin typeface="Kanit Cyrillic" pitchFamily="2" charset="0"/>
              </a:rPr>
              <a:t>C</a:t>
            </a:r>
            <a:r>
              <a:rPr lang="ru-RU" dirty="0">
                <a:latin typeface="Kanit Cyrillic" pitchFamily="2" charset="0"/>
              </a:rPr>
              <a:t>++ и </a:t>
            </a:r>
            <a:r>
              <a:rPr lang="en-US" dirty="0">
                <a:latin typeface="Kanit Cyrillic" pitchFamily="2" charset="0"/>
              </a:rPr>
              <a:t>JavaScript</a:t>
            </a:r>
            <a:r>
              <a:rPr lang="ru-RU" dirty="0">
                <a:latin typeface="Kanit Cyrillic" pitchFamily="2" charset="0"/>
              </a:rPr>
              <a:t>.</a:t>
            </a:r>
          </a:p>
        </p:txBody>
      </p:sp>
      <p:grpSp>
        <p:nvGrpSpPr>
          <p:cNvPr id="456" name="Google Shape;456;p37"/>
          <p:cNvGrpSpPr/>
          <p:nvPr/>
        </p:nvGrpSpPr>
        <p:grpSpPr>
          <a:xfrm>
            <a:off x="321967" y="1337250"/>
            <a:ext cx="2415354" cy="3413475"/>
            <a:chOff x="719992" y="1135488"/>
            <a:chExt cx="2415354" cy="3413475"/>
          </a:xfrm>
        </p:grpSpPr>
        <p:sp>
          <p:nvSpPr>
            <p:cNvPr id="457" name="Google Shape;457;p37"/>
            <p:cNvSpPr/>
            <p:nvPr/>
          </p:nvSpPr>
          <p:spPr>
            <a:xfrm>
              <a:off x="719992" y="114406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1206317" y="113548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7"/>
            <p:cNvSpPr/>
            <p:nvPr/>
          </p:nvSpPr>
          <p:spPr>
            <a:xfrm>
              <a:off x="719992" y="145628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7"/>
            <p:cNvSpPr/>
            <p:nvPr/>
          </p:nvSpPr>
          <p:spPr>
            <a:xfrm>
              <a:off x="719992" y="17830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7"/>
            <p:cNvSpPr/>
            <p:nvPr/>
          </p:nvSpPr>
          <p:spPr>
            <a:xfrm>
              <a:off x="719992" y="210973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7"/>
            <p:cNvSpPr/>
            <p:nvPr/>
          </p:nvSpPr>
          <p:spPr>
            <a:xfrm>
              <a:off x="1154846" y="2109738"/>
              <a:ext cx="454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7"/>
            <p:cNvSpPr/>
            <p:nvPr/>
          </p:nvSpPr>
          <p:spPr>
            <a:xfrm>
              <a:off x="1689227" y="210973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7"/>
            <p:cNvSpPr/>
            <p:nvPr/>
          </p:nvSpPr>
          <p:spPr>
            <a:xfrm>
              <a:off x="719992" y="24203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7"/>
            <p:cNvSpPr/>
            <p:nvPr/>
          </p:nvSpPr>
          <p:spPr>
            <a:xfrm>
              <a:off x="719992" y="27631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7"/>
            <p:cNvSpPr/>
            <p:nvPr/>
          </p:nvSpPr>
          <p:spPr>
            <a:xfrm>
              <a:off x="719992" y="30720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7"/>
            <p:cNvSpPr/>
            <p:nvPr/>
          </p:nvSpPr>
          <p:spPr>
            <a:xfrm>
              <a:off x="719992" y="33810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7"/>
            <p:cNvSpPr/>
            <p:nvPr/>
          </p:nvSpPr>
          <p:spPr>
            <a:xfrm>
              <a:off x="733714" y="41619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1154846" y="24203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1115907" y="27631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7"/>
            <p:cNvSpPr/>
            <p:nvPr/>
          </p:nvSpPr>
          <p:spPr>
            <a:xfrm>
              <a:off x="1154846" y="30720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7"/>
            <p:cNvSpPr/>
            <p:nvPr/>
          </p:nvSpPr>
          <p:spPr>
            <a:xfrm>
              <a:off x="1154846" y="33979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7"/>
            <p:cNvSpPr/>
            <p:nvPr/>
          </p:nvSpPr>
          <p:spPr>
            <a:xfrm>
              <a:off x="1154846" y="37238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7"/>
            <p:cNvSpPr/>
            <p:nvPr/>
          </p:nvSpPr>
          <p:spPr>
            <a:xfrm>
              <a:off x="1558536" y="242031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7"/>
            <p:cNvSpPr/>
            <p:nvPr/>
          </p:nvSpPr>
          <p:spPr>
            <a:xfrm>
              <a:off x="1558536" y="2763163"/>
              <a:ext cx="8847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6" name="Google Shape;476;p37"/>
            <p:cNvSpPr/>
            <p:nvPr/>
          </p:nvSpPr>
          <p:spPr>
            <a:xfrm>
              <a:off x="1589699" y="3072088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1589699" y="3416588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7"/>
            <p:cNvSpPr/>
            <p:nvPr/>
          </p:nvSpPr>
          <p:spPr>
            <a:xfrm>
              <a:off x="1589699" y="3723863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7"/>
            <p:cNvSpPr/>
            <p:nvPr/>
          </p:nvSpPr>
          <p:spPr>
            <a:xfrm>
              <a:off x="2268127" y="2420313"/>
              <a:ext cx="576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7"/>
            <p:cNvSpPr/>
            <p:nvPr/>
          </p:nvSpPr>
          <p:spPr>
            <a:xfrm>
              <a:off x="2558446" y="2746200"/>
              <a:ext cx="5769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7"/>
            <p:cNvSpPr/>
            <p:nvPr/>
          </p:nvSpPr>
          <p:spPr>
            <a:xfrm>
              <a:off x="2727100" y="307211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2727100" y="372391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7"/>
            <p:cNvSpPr/>
            <p:nvPr/>
          </p:nvSpPr>
          <p:spPr>
            <a:xfrm>
              <a:off x="733714" y="44010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7"/>
            <p:cNvSpPr/>
            <p:nvPr/>
          </p:nvSpPr>
          <p:spPr>
            <a:xfrm>
              <a:off x="1634836" y="114738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7"/>
            <p:cNvSpPr/>
            <p:nvPr/>
          </p:nvSpPr>
          <p:spPr>
            <a:xfrm>
              <a:off x="1206336" y="145631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1939636" y="145218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7"/>
            <p:cNvSpPr/>
            <p:nvPr/>
          </p:nvSpPr>
          <p:spPr>
            <a:xfrm>
              <a:off x="1206329" y="1783038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7"/>
            <p:cNvSpPr/>
            <p:nvPr/>
          </p:nvSpPr>
          <p:spPr>
            <a:xfrm>
              <a:off x="2124079" y="2107675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7"/>
            <p:cNvSpPr/>
            <p:nvPr/>
          </p:nvSpPr>
          <p:spPr>
            <a:xfrm>
              <a:off x="2727104" y="3416588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1154861" y="4375625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7"/>
            <p:cNvSpPr/>
            <p:nvPr/>
          </p:nvSpPr>
          <p:spPr>
            <a:xfrm>
              <a:off x="1154861" y="4145525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2" name="Google Shape;492;p37"/>
          <p:cNvSpPr txBox="1"/>
          <p:nvPr/>
        </p:nvSpPr>
        <p:spPr>
          <a:xfrm>
            <a:off x="8504046" y="917375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>
            <a:spLocks noGrp="1"/>
          </p:cNvSpPr>
          <p:nvPr>
            <p:ph type="title"/>
          </p:nvPr>
        </p:nvSpPr>
        <p:spPr>
          <a:xfrm>
            <a:off x="432118" y="256716"/>
            <a:ext cx="828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Выбор среды и ЯП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grpSp>
        <p:nvGrpSpPr>
          <p:cNvPr id="434" name="Google Shape;434;p36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35" name="Google Shape;435;p3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48;p36"/>
          <p:cNvSpPr txBox="1"/>
          <p:nvPr/>
        </p:nvSpPr>
        <p:spPr>
          <a:xfrm>
            <a:off x="8165685" y="4091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9" name="Google Shape;449;p36"/>
          <p:cNvSpPr txBox="1"/>
          <p:nvPr/>
        </p:nvSpPr>
        <p:spPr>
          <a:xfrm>
            <a:off x="8317152" y="4408212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 dirty="0">
              <a:solidFill>
                <a:schemeClr val="accent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0BF1D0-5540-4954-B38B-376557B90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53"/>
          <a:stretch/>
        </p:blipFill>
        <p:spPr>
          <a:xfrm>
            <a:off x="3252685" y="3378338"/>
            <a:ext cx="1773740" cy="17902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74285C-F030-4175-910E-FA0F5AC90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625" y="1334037"/>
            <a:ext cx="1851710" cy="18517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E5EEBC-1788-4FF9-B4EF-248303D280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15" t="28377" r="21904" b="27668"/>
          <a:stretch/>
        </p:blipFill>
        <p:spPr>
          <a:xfrm>
            <a:off x="432117" y="1417361"/>
            <a:ext cx="2421491" cy="18517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6B71CC-1976-4B14-9053-6BF370CE23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743" t="12766" r="24743" b="12766"/>
          <a:stretch/>
        </p:blipFill>
        <p:spPr>
          <a:xfrm>
            <a:off x="3419410" y="1257300"/>
            <a:ext cx="2135570" cy="20988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2B445A-9A73-4DE6-AFD7-29A6C5E31A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819" t="24030" r="21819" b="24030"/>
          <a:stretch/>
        </p:blipFill>
        <p:spPr>
          <a:xfrm>
            <a:off x="5284999" y="3489960"/>
            <a:ext cx="3140336" cy="15120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"/>
          <p:cNvSpPr txBox="1">
            <a:spLocks noGrp="1"/>
          </p:cNvSpPr>
          <p:nvPr>
            <p:ph type="title"/>
          </p:nvPr>
        </p:nvSpPr>
        <p:spPr>
          <a:xfrm>
            <a:off x="716550" y="219392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Аналоги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702" name="Google Shape;702;p43"/>
          <p:cNvSpPr txBox="1"/>
          <p:nvPr/>
        </p:nvSpPr>
        <p:spPr>
          <a:xfrm>
            <a:off x="7734326" y="4217794"/>
            <a:ext cx="5193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8076976" y="4430794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 dirty="0">
              <a:solidFill>
                <a:schemeClr val="accent2"/>
              </a:solidFill>
            </a:endParaRPr>
          </a:p>
        </p:txBody>
      </p:sp>
      <p:sp>
        <p:nvSpPr>
          <p:cNvPr id="43" name="Google Shape;502;p38">
            <a:extLst>
              <a:ext uri="{FF2B5EF4-FFF2-40B4-BE49-F238E27FC236}">
                <a16:creationId xmlns:a16="http://schemas.microsoft.com/office/drawing/2014/main" id="{AB7AAC9A-DBFA-48CD-A73F-2427A04E3D0F}"/>
              </a:ext>
            </a:extLst>
          </p:cNvPr>
          <p:cNvSpPr txBox="1"/>
          <p:nvPr/>
        </p:nvSpPr>
        <p:spPr>
          <a:xfrm>
            <a:off x="2078753" y="552207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3E4DCA-6AAC-41B1-B1A1-950B623409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56" b="23822"/>
          <a:stretch/>
        </p:blipFill>
        <p:spPr>
          <a:xfrm>
            <a:off x="0" y="1635207"/>
            <a:ext cx="9144000" cy="23826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B616357-E65B-41E6-9551-B4F73C5FB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55" y="4093684"/>
            <a:ext cx="674219" cy="67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D35AB6-832C-4278-8CE5-09D3325E38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56" t="6107" r="12043" b="7698"/>
          <a:stretch/>
        </p:blipFill>
        <p:spPr>
          <a:xfrm>
            <a:off x="1399968" y="4076077"/>
            <a:ext cx="655711" cy="7532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4E9ACF-BA5A-46D0-B570-1E9BCA649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535" y="4136587"/>
            <a:ext cx="677075" cy="6957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13B2AB-EF31-4A2A-9907-39F18DE9C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762" y="4078313"/>
            <a:ext cx="731089" cy="7512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DFC4AA-6F1E-4B37-B641-4031FB124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1675" y="4099056"/>
            <a:ext cx="705903" cy="7253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93D658-D1A6-4E70-AE9E-839842D1FC2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9049" t="3257" r="24160" b="13856"/>
          <a:stretch/>
        </p:blipFill>
        <p:spPr>
          <a:xfrm>
            <a:off x="6815965" y="4029244"/>
            <a:ext cx="805965" cy="803099"/>
          </a:xfrm>
          <a:prstGeom prst="rect">
            <a:avLst/>
          </a:prstGeom>
        </p:spPr>
      </p:pic>
      <p:sp>
        <p:nvSpPr>
          <p:cNvPr id="18" name="Google Shape;664;p43">
            <a:extLst>
              <a:ext uri="{FF2B5EF4-FFF2-40B4-BE49-F238E27FC236}">
                <a16:creationId xmlns:a16="http://schemas.microsoft.com/office/drawing/2014/main" id="{ACD499E4-94EE-435F-8563-5E7B04D92B31}"/>
              </a:ext>
            </a:extLst>
          </p:cNvPr>
          <p:cNvSpPr txBox="1">
            <a:spLocks/>
          </p:cNvSpPr>
          <p:nvPr/>
        </p:nvSpPr>
        <p:spPr>
          <a:xfrm>
            <a:off x="90013" y="4755119"/>
            <a:ext cx="926502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1100" dirty="0">
                <a:solidFill>
                  <a:schemeClr val="tx1"/>
                </a:solidFill>
                <a:latin typeface="Kanit Cyrillic" pitchFamily="2" charset="0"/>
              </a:rPr>
              <a:t>MS WORD</a:t>
            </a:r>
            <a:endParaRPr lang="ru-RU" sz="1100" dirty="0">
              <a:solidFill>
                <a:schemeClr val="tx1"/>
              </a:solidFill>
              <a:latin typeface="Kanit Cyrillic" pitchFamily="2" charset="0"/>
            </a:endParaRPr>
          </a:p>
        </p:txBody>
      </p:sp>
      <p:sp>
        <p:nvSpPr>
          <p:cNvPr id="19" name="Google Shape;664;p43">
            <a:extLst>
              <a:ext uri="{FF2B5EF4-FFF2-40B4-BE49-F238E27FC236}">
                <a16:creationId xmlns:a16="http://schemas.microsoft.com/office/drawing/2014/main" id="{94166577-08B9-406C-8A40-E5FF139FBEBD}"/>
              </a:ext>
            </a:extLst>
          </p:cNvPr>
          <p:cNvSpPr txBox="1">
            <a:spLocks/>
          </p:cNvSpPr>
          <p:nvPr/>
        </p:nvSpPr>
        <p:spPr>
          <a:xfrm>
            <a:off x="890374" y="4755119"/>
            <a:ext cx="1674898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ru-RU" sz="1100" dirty="0">
                <a:solidFill>
                  <a:schemeClr val="tx1"/>
                </a:solidFill>
                <a:latin typeface="Kanit Cyrillic" pitchFamily="2" charset="0"/>
              </a:rPr>
              <a:t>Яндекс Документы</a:t>
            </a:r>
          </a:p>
        </p:txBody>
      </p:sp>
      <p:sp>
        <p:nvSpPr>
          <p:cNvPr id="20" name="Google Shape;664;p43">
            <a:extLst>
              <a:ext uri="{FF2B5EF4-FFF2-40B4-BE49-F238E27FC236}">
                <a16:creationId xmlns:a16="http://schemas.microsoft.com/office/drawing/2014/main" id="{350DDAB2-0306-46B4-B5C8-D00161220DAB}"/>
              </a:ext>
            </a:extLst>
          </p:cNvPr>
          <p:cNvSpPr txBox="1">
            <a:spLocks/>
          </p:cNvSpPr>
          <p:nvPr/>
        </p:nvSpPr>
        <p:spPr>
          <a:xfrm>
            <a:off x="2343623" y="4755119"/>
            <a:ext cx="1674898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1100" dirty="0">
                <a:solidFill>
                  <a:schemeClr val="tx1"/>
                </a:solidFill>
                <a:latin typeface="Kanit Cyrillic" pitchFamily="2" charset="0"/>
              </a:rPr>
              <a:t>LibreOffice Writer</a:t>
            </a:r>
            <a:endParaRPr lang="ru-RU" sz="1100" dirty="0">
              <a:solidFill>
                <a:schemeClr val="tx1"/>
              </a:solidFill>
              <a:latin typeface="Kanit Cyrillic" pitchFamily="2" charset="0"/>
            </a:endParaRPr>
          </a:p>
        </p:txBody>
      </p:sp>
      <p:sp>
        <p:nvSpPr>
          <p:cNvPr id="21" name="Google Shape;664;p43">
            <a:extLst>
              <a:ext uri="{FF2B5EF4-FFF2-40B4-BE49-F238E27FC236}">
                <a16:creationId xmlns:a16="http://schemas.microsoft.com/office/drawing/2014/main" id="{4601DBAA-E4ED-4DB5-85E5-1899251058F4}"/>
              </a:ext>
            </a:extLst>
          </p:cNvPr>
          <p:cNvSpPr txBox="1">
            <a:spLocks/>
          </p:cNvSpPr>
          <p:nvPr/>
        </p:nvSpPr>
        <p:spPr>
          <a:xfrm>
            <a:off x="3692857" y="4755119"/>
            <a:ext cx="1674898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1100" dirty="0">
                <a:solidFill>
                  <a:schemeClr val="tx1"/>
                </a:solidFill>
                <a:latin typeface="Kanit Cyrillic" pitchFamily="2" charset="0"/>
              </a:rPr>
              <a:t>MS Word Online</a:t>
            </a:r>
            <a:endParaRPr lang="ru-RU" sz="1100" dirty="0">
              <a:solidFill>
                <a:schemeClr val="tx1"/>
              </a:solidFill>
              <a:latin typeface="Kanit Cyrillic" pitchFamily="2" charset="0"/>
            </a:endParaRPr>
          </a:p>
        </p:txBody>
      </p:sp>
      <p:sp>
        <p:nvSpPr>
          <p:cNvPr id="22" name="Google Shape;664;p43">
            <a:extLst>
              <a:ext uri="{FF2B5EF4-FFF2-40B4-BE49-F238E27FC236}">
                <a16:creationId xmlns:a16="http://schemas.microsoft.com/office/drawing/2014/main" id="{B7AF4AB1-179B-46C8-969C-3FF0CF69F2EB}"/>
              </a:ext>
            </a:extLst>
          </p:cNvPr>
          <p:cNvSpPr txBox="1">
            <a:spLocks/>
          </p:cNvSpPr>
          <p:nvPr/>
        </p:nvSpPr>
        <p:spPr>
          <a:xfrm>
            <a:off x="5037177" y="4755119"/>
            <a:ext cx="1674898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1100" dirty="0">
                <a:solidFill>
                  <a:schemeClr val="tx1"/>
                </a:solidFill>
                <a:latin typeface="Kanit Cyrillic" pitchFamily="2" charset="0"/>
              </a:rPr>
              <a:t>Google </a:t>
            </a:r>
            <a:r>
              <a:rPr lang="ru-RU" sz="1100" dirty="0">
                <a:solidFill>
                  <a:schemeClr val="tx1"/>
                </a:solidFill>
                <a:latin typeface="Kanit Cyrillic" pitchFamily="2" charset="0"/>
              </a:rPr>
              <a:t>Документы</a:t>
            </a:r>
          </a:p>
        </p:txBody>
      </p:sp>
      <p:sp>
        <p:nvSpPr>
          <p:cNvPr id="23" name="Google Shape;664;p43">
            <a:extLst>
              <a:ext uri="{FF2B5EF4-FFF2-40B4-BE49-F238E27FC236}">
                <a16:creationId xmlns:a16="http://schemas.microsoft.com/office/drawing/2014/main" id="{0410FBFF-B67C-409C-88A3-1A22C2F94744}"/>
              </a:ext>
            </a:extLst>
          </p:cNvPr>
          <p:cNvSpPr txBox="1">
            <a:spLocks/>
          </p:cNvSpPr>
          <p:nvPr/>
        </p:nvSpPr>
        <p:spPr>
          <a:xfrm>
            <a:off x="6381498" y="4755119"/>
            <a:ext cx="1674898" cy="3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1100" dirty="0" err="1">
                <a:solidFill>
                  <a:schemeClr val="tx1"/>
                </a:solidFill>
                <a:latin typeface="Kanit Cyrillic" pitchFamily="2" charset="0"/>
              </a:rPr>
              <a:t>Eazy</a:t>
            </a:r>
            <a:r>
              <a:rPr lang="en-US" sz="1100" dirty="0">
                <a:solidFill>
                  <a:schemeClr val="tx1"/>
                </a:solidFill>
                <a:latin typeface="Kanit Cyrillic" pitchFamily="2" charset="0"/>
              </a:rPr>
              <a:t> Report</a:t>
            </a:r>
            <a:endParaRPr lang="ru-RU" sz="1100" dirty="0">
              <a:solidFill>
                <a:schemeClr val="tx1"/>
              </a:solidFill>
              <a:latin typeface="Kanit Cyrill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5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42"/>
          <p:cNvSpPr txBox="1">
            <a:spLocks noGrp="1"/>
          </p:cNvSpPr>
          <p:nvPr>
            <p:ph type="title"/>
          </p:nvPr>
        </p:nvSpPr>
        <p:spPr>
          <a:xfrm>
            <a:off x="720000" y="2652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Как всё работает</a:t>
            </a:r>
            <a:r>
              <a:rPr lang="en-US" dirty="0">
                <a:solidFill>
                  <a:srgbClr val="BD64B5"/>
                </a:solidFill>
                <a:latin typeface="Kanit Cyrillic" pitchFamily="2" charset="0"/>
              </a:rPr>
              <a:t>?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651" name="Google Shape;651;p42"/>
          <p:cNvSpPr txBox="1"/>
          <p:nvPr/>
        </p:nvSpPr>
        <p:spPr>
          <a:xfrm>
            <a:off x="226313" y="11655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52" name="Google Shape;652;p42"/>
          <p:cNvSpPr txBox="1"/>
          <p:nvPr/>
        </p:nvSpPr>
        <p:spPr>
          <a:xfrm>
            <a:off x="8448675" y="4152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55" name="Google Shape;655;p4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56" name="Google Shape;656;p4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492;p37">
            <a:extLst>
              <a:ext uri="{FF2B5EF4-FFF2-40B4-BE49-F238E27FC236}">
                <a16:creationId xmlns:a16="http://schemas.microsoft.com/office/drawing/2014/main" id="{9D6A63B5-9FD9-D2AB-5EBC-8C964F8C8A1E}"/>
              </a:ext>
            </a:extLst>
          </p:cNvPr>
          <p:cNvSpPr txBox="1"/>
          <p:nvPr/>
        </p:nvSpPr>
        <p:spPr>
          <a:xfrm>
            <a:off x="8413658" y="1183924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F8D285-8154-452D-91EB-100F20F0D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29" y="1104423"/>
            <a:ext cx="7337572" cy="41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4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090456F-4169-4A21-BDFB-4F24EAC0E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712" t="-823" r="-5248" b="-13811"/>
          <a:stretch/>
        </p:blipFill>
        <p:spPr>
          <a:xfrm>
            <a:off x="720000" y="1166375"/>
            <a:ext cx="7687375" cy="4274820"/>
          </a:xfrm>
          <a:prstGeom prst="rect">
            <a:avLst/>
          </a:prstGeom>
        </p:spPr>
      </p:pic>
      <p:sp>
        <p:nvSpPr>
          <p:cNvPr id="637" name="Google Shape;637;p4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42"/>
          <p:cNvSpPr txBox="1">
            <a:spLocks noGrp="1"/>
          </p:cNvSpPr>
          <p:nvPr>
            <p:ph type="title"/>
          </p:nvPr>
        </p:nvSpPr>
        <p:spPr>
          <a:xfrm>
            <a:off x="720000" y="2652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Структура работы Веб-сервиса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651" name="Google Shape;651;p42"/>
          <p:cNvSpPr txBox="1"/>
          <p:nvPr/>
        </p:nvSpPr>
        <p:spPr>
          <a:xfrm>
            <a:off x="226313" y="11655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52" name="Google Shape;652;p42"/>
          <p:cNvSpPr txBox="1"/>
          <p:nvPr/>
        </p:nvSpPr>
        <p:spPr>
          <a:xfrm>
            <a:off x="8448675" y="4152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55" name="Google Shape;655;p4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56" name="Google Shape;656;p4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156646-1E5E-B661-FE20-18C88A9C4C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278" t="8943" r="27278" b="8943"/>
          <a:stretch/>
        </p:blipFill>
        <p:spPr>
          <a:xfrm>
            <a:off x="346655" y="3634740"/>
            <a:ext cx="1284026" cy="1305062"/>
          </a:xfrm>
          <a:prstGeom prst="rect">
            <a:avLst/>
          </a:prstGeom>
        </p:spPr>
      </p:pic>
      <p:sp>
        <p:nvSpPr>
          <p:cNvPr id="5" name="Google Shape;492;p37">
            <a:extLst>
              <a:ext uri="{FF2B5EF4-FFF2-40B4-BE49-F238E27FC236}">
                <a16:creationId xmlns:a16="http://schemas.microsoft.com/office/drawing/2014/main" id="{9D6A63B5-9FD9-D2AB-5EBC-8C964F8C8A1E}"/>
              </a:ext>
            </a:extLst>
          </p:cNvPr>
          <p:cNvSpPr txBox="1"/>
          <p:nvPr/>
        </p:nvSpPr>
        <p:spPr>
          <a:xfrm>
            <a:off x="8413658" y="1183924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29732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2"/>
          <p:cNvSpPr txBox="1"/>
          <p:nvPr/>
        </p:nvSpPr>
        <p:spPr>
          <a:xfrm>
            <a:off x="8448675" y="4152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55" name="Google Shape;655;p4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56" name="Google Shape;656;p4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42"/>
          <p:cNvSpPr txBox="1"/>
          <p:nvPr/>
        </p:nvSpPr>
        <p:spPr>
          <a:xfrm>
            <a:off x="319025" y="4034675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090456F-4169-4A21-BDFB-4F24EAC0E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14" r="37163" b="63363"/>
          <a:stretch/>
        </p:blipFill>
        <p:spPr>
          <a:xfrm>
            <a:off x="578663" y="1454277"/>
            <a:ext cx="7811124" cy="354399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9F4F58-2013-4E30-B8A1-085B5ADB1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19" y="3182173"/>
            <a:ext cx="913943" cy="1816100"/>
          </a:xfrm>
          <a:prstGeom prst="rect">
            <a:avLst/>
          </a:prstGeom>
        </p:spPr>
      </p:pic>
      <p:sp>
        <p:nvSpPr>
          <p:cNvPr id="16" name="Google Shape;640;p42">
            <a:extLst>
              <a:ext uri="{FF2B5EF4-FFF2-40B4-BE49-F238E27FC236}">
                <a16:creationId xmlns:a16="http://schemas.microsoft.com/office/drawing/2014/main" id="{F3F4D7B4-6300-4F63-8ABD-45BD341C56F1}"/>
              </a:ext>
            </a:extLst>
          </p:cNvPr>
          <p:cNvSpPr txBox="1">
            <a:spLocks/>
          </p:cNvSpPr>
          <p:nvPr/>
        </p:nvSpPr>
        <p:spPr>
          <a:xfrm>
            <a:off x="578663" y="273389"/>
            <a:ext cx="824797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Вход на сайт</a:t>
            </a:r>
          </a:p>
        </p:txBody>
      </p:sp>
      <p:sp>
        <p:nvSpPr>
          <p:cNvPr id="17" name="Google Shape;651;p42">
            <a:extLst>
              <a:ext uri="{FF2B5EF4-FFF2-40B4-BE49-F238E27FC236}">
                <a16:creationId xmlns:a16="http://schemas.microsoft.com/office/drawing/2014/main" id="{6FD04B09-A3B3-4BC2-9A4A-9AF2139CEFB3}"/>
              </a:ext>
            </a:extLst>
          </p:cNvPr>
          <p:cNvSpPr txBox="1"/>
          <p:nvPr/>
        </p:nvSpPr>
        <p:spPr>
          <a:xfrm>
            <a:off x="226313" y="11655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2"/>
          <p:cNvSpPr txBox="1"/>
          <p:nvPr/>
        </p:nvSpPr>
        <p:spPr>
          <a:xfrm>
            <a:off x="8632475" y="4152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55" name="Google Shape;655;p4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56" name="Google Shape;656;p4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42"/>
          <p:cNvSpPr txBox="1"/>
          <p:nvPr/>
        </p:nvSpPr>
        <p:spPr>
          <a:xfrm>
            <a:off x="319025" y="4034675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090456F-4169-4A21-BDFB-4F24EAC0E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67" t="36402" r="14201" b="28365"/>
          <a:stretch/>
        </p:blipFill>
        <p:spPr>
          <a:xfrm>
            <a:off x="33338" y="1491705"/>
            <a:ext cx="8934638" cy="25429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B5AB49-25E4-4782-921F-724AF960A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2" y="1298004"/>
            <a:ext cx="1514686" cy="1164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2693DA-85A2-4D76-8EC2-9207EB129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4" y="3162586"/>
            <a:ext cx="1714876" cy="9903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A92BF80-6164-4A31-AB87-E74C17EE6C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00" t="21492" r="85470" b="43275"/>
          <a:stretch/>
        </p:blipFill>
        <p:spPr>
          <a:xfrm>
            <a:off x="-433593" y="1211426"/>
            <a:ext cx="2120761" cy="25429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8219B8-0D36-4F50-9F46-06FEB209FB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12" t="36402" r="-1046" b="28365"/>
          <a:stretch/>
        </p:blipFill>
        <p:spPr>
          <a:xfrm>
            <a:off x="6950292" y="2881415"/>
            <a:ext cx="1749446" cy="2542970"/>
          </a:xfrm>
          <a:prstGeom prst="rect">
            <a:avLst/>
          </a:prstGeom>
        </p:spPr>
      </p:pic>
      <p:sp>
        <p:nvSpPr>
          <p:cNvPr id="21" name="Google Shape;640;p42">
            <a:extLst>
              <a:ext uri="{FF2B5EF4-FFF2-40B4-BE49-F238E27FC236}">
                <a16:creationId xmlns:a16="http://schemas.microsoft.com/office/drawing/2014/main" id="{383695FC-6B56-4653-9CAA-C8462CC159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2652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Взаимодействие с документом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22" name="Google Shape;651;p42">
            <a:extLst>
              <a:ext uri="{FF2B5EF4-FFF2-40B4-BE49-F238E27FC236}">
                <a16:creationId xmlns:a16="http://schemas.microsoft.com/office/drawing/2014/main" id="{F644CF37-F61A-41DC-9627-A90C954B73B9}"/>
              </a:ext>
            </a:extLst>
          </p:cNvPr>
          <p:cNvSpPr txBox="1"/>
          <p:nvPr/>
        </p:nvSpPr>
        <p:spPr>
          <a:xfrm>
            <a:off x="226313" y="11655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21155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2"/>
          <p:cNvSpPr txBox="1"/>
          <p:nvPr/>
        </p:nvSpPr>
        <p:spPr>
          <a:xfrm>
            <a:off x="8632475" y="4152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55" name="Google Shape;655;p4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56" name="Google Shape;656;p4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9" name="Google Shape;659;p42"/>
          <p:cNvSpPr txBox="1"/>
          <p:nvPr/>
        </p:nvSpPr>
        <p:spPr>
          <a:xfrm>
            <a:off x="319025" y="4034675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090456F-4169-4A21-BDFB-4F24EAC0E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67" t="73273" r="35065" b="-1179"/>
          <a:stretch/>
        </p:blipFill>
        <p:spPr>
          <a:xfrm>
            <a:off x="184493" y="1608512"/>
            <a:ext cx="8843732" cy="28466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B5AB49-25E4-4782-921F-724AF960A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2" y="1298004"/>
            <a:ext cx="1514686" cy="116472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A34472-99C5-4148-A8C8-073C8F693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25" y="2006538"/>
            <a:ext cx="1238423" cy="781159"/>
          </a:xfrm>
          <a:prstGeom prst="rect">
            <a:avLst/>
          </a:prstGeom>
        </p:spPr>
      </p:pic>
      <p:sp>
        <p:nvSpPr>
          <p:cNvPr id="19" name="Google Shape;640;p42">
            <a:extLst>
              <a:ext uri="{FF2B5EF4-FFF2-40B4-BE49-F238E27FC236}">
                <a16:creationId xmlns:a16="http://schemas.microsoft.com/office/drawing/2014/main" id="{68A205CD-0716-499E-B343-B5767F0E1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2652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Редактирование документа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20" name="Google Shape;651;p42">
            <a:extLst>
              <a:ext uri="{FF2B5EF4-FFF2-40B4-BE49-F238E27FC236}">
                <a16:creationId xmlns:a16="http://schemas.microsoft.com/office/drawing/2014/main" id="{62A2FD67-94D5-44AF-8FE5-9DB5047AE123}"/>
              </a:ext>
            </a:extLst>
          </p:cNvPr>
          <p:cNvSpPr txBox="1"/>
          <p:nvPr/>
        </p:nvSpPr>
        <p:spPr>
          <a:xfrm>
            <a:off x="226313" y="11655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1610556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>
            <a:spLocks noGrp="1"/>
          </p:cNvSpPr>
          <p:nvPr>
            <p:ph type="title"/>
          </p:nvPr>
        </p:nvSpPr>
        <p:spPr>
          <a:xfrm>
            <a:off x="432118" y="256716"/>
            <a:ext cx="828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Рынок распространения</a:t>
            </a:r>
            <a:endParaRPr dirty="0">
              <a:solidFill>
                <a:srgbClr val="A3599E"/>
              </a:solidFill>
              <a:latin typeface="Kanit Cyrillic" pitchFamily="2" charset="0"/>
            </a:endParaRPr>
          </a:p>
        </p:txBody>
      </p:sp>
      <p:grpSp>
        <p:nvGrpSpPr>
          <p:cNvPr id="434" name="Google Shape;434;p36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35" name="Google Shape;435;p3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48;p36"/>
          <p:cNvSpPr txBox="1"/>
          <p:nvPr/>
        </p:nvSpPr>
        <p:spPr>
          <a:xfrm>
            <a:off x="8165685" y="4091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9" name="Google Shape;449;p36"/>
          <p:cNvSpPr txBox="1"/>
          <p:nvPr/>
        </p:nvSpPr>
        <p:spPr>
          <a:xfrm>
            <a:off x="8317152" y="4408212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 dirty="0">
              <a:solidFill>
                <a:schemeClr val="accent2"/>
              </a:solidFill>
            </a:endParaRPr>
          </a:p>
        </p:txBody>
      </p:sp>
      <p:sp>
        <p:nvSpPr>
          <p:cNvPr id="26" name="Google Shape;431;p36">
            <a:extLst>
              <a:ext uri="{FF2B5EF4-FFF2-40B4-BE49-F238E27FC236}">
                <a16:creationId xmlns:a16="http://schemas.microsoft.com/office/drawing/2014/main" id="{1A396B65-EDA4-4BAD-91C1-35538C1EA877}"/>
              </a:ext>
            </a:extLst>
          </p:cNvPr>
          <p:cNvSpPr txBox="1">
            <a:spLocks/>
          </p:cNvSpPr>
          <p:nvPr/>
        </p:nvSpPr>
        <p:spPr>
          <a:xfrm>
            <a:off x="2886186" y="1418877"/>
            <a:ext cx="6257814" cy="215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algn="l"/>
            <a:r>
              <a:rPr lang="ru-RU" sz="1400" dirty="0">
                <a:solidFill>
                  <a:srgbClr val="FFFFFF"/>
                </a:solidFill>
                <a:latin typeface="Kanit Cyrillic" pitchFamily="2" charset="0"/>
              </a:rPr>
              <a:t>При рассмотрении рынка распространения, необходимо определить целевую аудиторию и нишу.</a:t>
            </a:r>
          </a:p>
          <a:p>
            <a:pPr algn="l"/>
            <a:endParaRPr lang="ru-RU" sz="1400" dirty="0">
              <a:solidFill>
                <a:srgbClr val="FFFFFF"/>
              </a:solidFill>
              <a:latin typeface="Kanit Cyrillic" pitchFamily="2" charset="0"/>
            </a:endParaRPr>
          </a:p>
          <a:p>
            <a:pPr algn="l"/>
            <a:r>
              <a:rPr lang="ru-RU" sz="1400" dirty="0">
                <a:solidFill>
                  <a:srgbClr val="FFFFFF"/>
                </a:solidFill>
                <a:latin typeface="Kanit Cyrillic" pitchFamily="2" charset="0"/>
              </a:rPr>
              <a:t>Общий рынок: студенты и преподаватели ВУЗов, а также колледжей и техникумов</a:t>
            </a:r>
          </a:p>
          <a:p>
            <a:pPr algn="l"/>
            <a:r>
              <a:rPr lang="ru-RU" sz="1400" dirty="0">
                <a:solidFill>
                  <a:srgbClr val="FFFFFF"/>
                </a:solidFill>
                <a:latin typeface="Kanit Cyrillic" pitchFamily="2" charset="0"/>
              </a:rPr>
              <a:t>Локальный рынок</a:t>
            </a:r>
            <a:r>
              <a:rPr lang="en-US" sz="1400" dirty="0">
                <a:solidFill>
                  <a:srgbClr val="FFFFFF"/>
                </a:solidFill>
                <a:latin typeface="Kanit Cyrillic" pitchFamily="2" charset="0"/>
              </a:rPr>
              <a:t>: </a:t>
            </a:r>
            <a:r>
              <a:rPr lang="ru-RU" sz="1400" dirty="0">
                <a:solidFill>
                  <a:srgbClr val="FFFFFF"/>
                </a:solidFill>
                <a:latin typeface="Kanit Cyrillic" pitchFamily="2" charset="0"/>
              </a:rPr>
              <a:t>студенты </a:t>
            </a:r>
            <a:r>
              <a:rPr lang="ru-RU" sz="1400" dirty="0" err="1">
                <a:solidFill>
                  <a:srgbClr val="FFFFFF"/>
                </a:solidFill>
                <a:latin typeface="Kanit Cyrillic" pitchFamily="2" charset="0"/>
              </a:rPr>
              <a:t>ТУСУРа</a:t>
            </a:r>
            <a:endParaRPr lang="ru-RU" sz="1400" dirty="0">
              <a:solidFill>
                <a:srgbClr val="FFFFFF"/>
              </a:solidFill>
              <a:latin typeface="Kanit Cyrillic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69B556-26AF-42EF-9BC6-0A23ED63A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91" y="1317027"/>
            <a:ext cx="2402590" cy="249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62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>
            <a:spLocks noGrp="1"/>
          </p:cNvSpPr>
          <p:nvPr>
            <p:ph type="title"/>
          </p:nvPr>
        </p:nvSpPr>
        <p:spPr>
          <a:xfrm>
            <a:off x="432118" y="256716"/>
            <a:ext cx="828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Коммерциализация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grpSp>
        <p:nvGrpSpPr>
          <p:cNvPr id="434" name="Google Shape;434;p36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35" name="Google Shape;435;p3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" name="Google Shape;448;p36"/>
          <p:cNvSpPr txBox="1"/>
          <p:nvPr/>
        </p:nvSpPr>
        <p:spPr>
          <a:xfrm>
            <a:off x="8165685" y="4091900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9" name="Google Shape;449;p36"/>
          <p:cNvSpPr txBox="1"/>
          <p:nvPr/>
        </p:nvSpPr>
        <p:spPr>
          <a:xfrm>
            <a:off x="8317152" y="4408212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 dirty="0">
              <a:solidFill>
                <a:schemeClr val="accent2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39" y="1443565"/>
            <a:ext cx="2346375" cy="19230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4" t="33390" r="19078" b="31828"/>
          <a:stretch/>
        </p:blipFill>
        <p:spPr>
          <a:xfrm>
            <a:off x="4871650" y="2833168"/>
            <a:ext cx="3840868" cy="111083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0" t="33695" r="19563" b="33695"/>
          <a:stretch/>
        </p:blipFill>
        <p:spPr>
          <a:xfrm>
            <a:off x="5034977" y="1440645"/>
            <a:ext cx="3650008" cy="10414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18E14A-F110-43D3-9889-6C1D32DA1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642" y="1822837"/>
            <a:ext cx="475858" cy="249782"/>
          </a:xfrm>
          <a:prstGeom prst="rect">
            <a:avLst/>
          </a:prstGeom>
        </p:spPr>
      </p:pic>
      <p:sp>
        <p:nvSpPr>
          <p:cNvPr id="26" name="Google Shape;431;p36">
            <a:extLst>
              <a:ext uri="{FF2B5EF4-FFF2-40B4-BE49-F238E27FC236}">
                <a16:creationId xmlns:a16="http://schemas.microsoft.com/office/drawing/2014/main" id="{1A396B65-EDA4-4BAD-91C1-35538C1EA877}"/>
              </a:ext>
            </a:extLst>
          </p:cNvPr>
          <p:cNvSpPr txBox="1">
            <a:spLocks/>
          </p:cNvSpPr>
          <p:nvPr/>
        </p:nvSpPr>
        <p:spPr>
          <a:xfrm>
            <a:off x="6953642" y="1672267"/>
            <a:ext cx="56475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99</a:t>
            </a:r>
            <a:endParaRPr lang="ru-RU" sz="2400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8CA0AA-D48E-4DF3-85F7-2801C2EC66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380" y="3118888"/>
            <a:ext cx="326725" cy="495369"/>
          </a:xfrm>
          <a:prstGeom prst="rect">
            <a:avLst/>
          </a:prstGeom>
        </p:spPr>
      </p:pic>
      <p:sp>
        <p:nvSpPr>
          <p:cNvPr id="28" name="Google Shape;431;p36">
            <a:extLst>
              <a:ext uri="{FF2B5EF4-FFF2-40B4-BE49-F238E27FC236}">
                <a16:creationId xmlns:a16="http://schemas.microsoft.com/office/drawing/2014/main" id="{07C0FC4D-0268-49AB-A45E-CAEC7185241C}"/>
              </a:ext>
            </a:extLst>
          </p:cNvPr>
          <p:cNvSpPr txBox="1">
            <a:spLocks/>
          </p:cNvSpPr>
          <p:nvPr/>
        </p:nvSpPr>
        <p:spPr>
          <a:xfrm>
            <a:off x="7112363" y="3073485"/>
            <a:ext cx="56475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sz="3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25</a:t>
            </a:r>
            <a:endParaRPr lang="ru-RU" sz="2400" dirty="0">
              <a:solidFill>
                <a:srgbClr val="FFFFF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7AEC7C-AAB0-4A2A-B928-4A4124C91D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660" y="3073485"/>
            <a:ext cx="1925626" cy="192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27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>
            <a:spLocks noGrp="1"/>
          </p:cNvSpPr>
          <p:nvPr>
            <p:ph type="title"/>
          </p:nvPr>
        </p:nvSpPr>
        <p:spPr>
          <a:xfrm>
            <a:off x="2867025" y="256716"/>
            <a:ext cx="34105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Анализ рынка</a:t>
            </a:r>
            <a:endParaRPr dirty="0">
              <a:solidFill>
                <a:srgbClr val="A3599E"/>
              </a:solidFill>
              <a:latin typeface="Kanit Cyrillic" pitchFamily="2" charset="0"/>
            </a:endParaRPr>
          </a:p>
        </p:txBody>
      </p:sp>
      <p:grpSp>
        <p:nvGrpSpPr>
          <p:cNvPr id="434" name="Google Shape;434;p36"/>
          <p:cNvGrpSpPr/>
          <p:nvPr/>
        </p:nvGrpSpPr>
        <p:grpSpPr>
          <a:xfrm>
            <a:off x="6705600" y="4194484"/>
            <a:ext cx="2247921" cy="786483"/>
            <a:chOff x="880714" y="3731738"/>
            <a:chExt cx="2536147" cy="887325"/>
          </a:xfrm>
        </p:grpSpPr>
        <p:sp>
          <p:nvSpPr>
            <p:cNvPr id="435" name="Google Shape;435;p3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23F30B-BAA0-4A7F-A52C-E5A8BE5C17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9948" y="1659604"/>
            <a:ext cx="3230701" cy="33198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00CF4A-6E4A-4430-8CC2-179DACF1E2C7}"/>
              </a:ext>
            </a:extLst>
          </p:cNvPr>
          <p:cNvSpPr txBox="1"/>
          <p:nvPr/>
        </p:nvSpPr>
        <p:spPr>
          <a:xfrm>
            <a:off x="3690263" y="1659604"/>
            <a:ext cx="49825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Kanit Cyrillic" pitchFamily="2" charset="0"/>
              </a:rPr>
              <a:t>На начало 2023 года в РФ 22.6 млн. человек связаны со сферой образования, из которых 5.3 млн. являются студентами и преподавателями.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4276270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>
            <a:spLocks noGrp="1"/>
          </p:cNvSpPr>
          <p:nvPr>
            <p:ph type="title"/>
          </p:nvPr>
        </p:nvSpPr>
        <p:spPr>
          <a:xfrm>
            <a:off x="2867025" y="256716"/>
            <a:ext cx="34105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Анализ рынка</a:t>
            </a:r>
            <a:endParaRPr dirty="0">
              <a:solidFill>
                <a:srgbClr val="A3599E"/>
              </a:solidFill>
              <a:latin typeface="Kanit Cyrillic" pitchFamily="2" charset="0"/>
            </a:endParaRPr>
          </a:p>
        </p:txBody>
      </p:sp>
      <p:grpSp>
        <p:nvGrpSpPr>
          <p:cNvPr id="434" name="Google Shape;434;p36"/>
          <p:cNvGrpSpPr/>
          <p:nvPr/>
        </p:nvGrpSpPr>
        <p:grpSpPr>
          <a:xfrm>
            <a:off x="6705600" y="4194484"/>
            <a:ext cx="2247921" cy="786483"/>
            <a:chOff x="880714" y="3731738"/>
            <a:chExt cx="2536147" cy="887325"/>
          </a:xfrm>
        </p:grpSpPr>
        <p:sp>
          <p:nvSpPr>
            <p:cNvPr id="435" name="Google Shape;435;p3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23F30B-BAA0-4A7F-A52C-E5A8BE5C17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9948" y="1659604"/>
            <a:ext cx="3230700" cy="33198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00CF4A-6E4A-4430-8CC2-179DACF1E2C7}"/>
              </a:ext>
            </a:extLst>
          </p:cNvPr>
          <p:cNvSpPr txBox="1"/>
          <p:nvPr/>
        </p:nvSpPr>
        <p:spPr>
          <a:xfrm>
            <a:off x="3690263" y="1578759"/>
            <a:ext cx="49825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Kanit Cyrillic" pitchFamily="2" charset="0"/>
              </a:rPr>
              <a:t>При запуске веб-сервиса среди 14 тыс. сотрудников и обучающихся </a:t>
            </a:r>
            <a:r>
              <a:rPr lang="ru-RU" sz="1600" dirty="0" err="1">
                <a:solidFill>
                  <a:schemeClr val="tx1"/>
                </a:solidFill>
                <a:latin typeface="Kanit Cyrillic" pitchFamily="2" charset="0"/>
              </a:rPr>
              <a:t>ТУСУРа</a:t>
            </a:r>
            <a:r>
              <a:rPr lang="ru-RU" sz="1600" dirty="0">
                <a:solidFill>
                  <a:schemeClr val="tx1"/>
                </a:solidFill>
                <a:latin typeface="Kanit Cyrillic" pitchFamily="2" charset="0"/>
              </a:rPr>
              <a:t> ожидается 3500 потенциальных пользователей</a:t>
            </a:r>
          </a:p>
          <a:p>
            <a:endParaRPr lang="ru-RU" sz="1600" dirty="0">
              <a:solidFill>
                <a:schemeClr val="tx1"/>
              </a:solidFill>
              <a:latin typeface="Kanit Cyrillic" pitchFamily="2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Kanit Cyrillic" pitchFamily="2" charset="0"/>
              </a:rPr>
              <a:t>Планируемый доход</a:t>
            </a:r>
            <a:r>
              <a:rPr lang="en-US" sz="1600" dirty="0">
                <a:solidFill>
                  <a:schemeClr val="tx1"/>
                </a:solidFill>
                <a:latin typeface="Kanit Cyrillic" pitchFamily="2" charset="0"/>
              </a:rPr>
              <a:t>:</a:t>
            </a:r>
            <a:endParaRPr lang="ru-RU" sz="1600" dirty="0">
              <a:solidFill>
                <a:schemeClr val="tx1"/>
              </a:solidFill>
              <a:latin typeface="Kanit Cyrillic" pitchFamily="2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Kanit Cyrillic" pitchFamily="2" charset="0"/>
              </a:rPr>
              <a:t>3500 X 99 X 6 = </a:t>
            </a:r>
            <a:r>
              <a:rPr lang="ru-RU" sz="1600" dirty="0">
                <a:solidFill>
                  <a:schemeClr val="tx1"/>
                </a:solidFill>
                <a:latin typeface="Kanit Cyrillic" pitchFamily="2" charset="0"/>
              </a:rPr>
              <a:t>2 079 000 </a:t>
            </a:r>
            <a:r>
              <a:rPr lang="ru-RU" sz="1600" dirty="0" err="1">
                <a:solidFill>
                  <a:schemeClr val="tx1"/>
                </a:solidFill>
                <a:latin typeface="Kanit Cyrillic" pitchFamily="2" charset="0"/>
              </a:rPr>
              <a:t>руб</a:t>
            </a:r>
            <a:r>
              <a:rPr lang="en-US" sz="1600" dirty="0">
                <a:solidFill>
                  <a:schemeClr val="tx1"/>
                </a:solidFill>
                <a:latin typeface="Kanit Cyrillic" pitchFamily="2" charset="0"/>
              </a:rPr>
              <a:t> </a:t>
            </a:r>
            <a:endParaRPr lang="ru-RU" sz="1600" dirty="0">
              <a:solidFill>
                <a:schemeClr val="tx1"/>
              </a:solidFill>
              <a:latin typeface="Kanit Cyrill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97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5"/>
          <p:cNvSpPr txBox="1">
            <a:spLocks noGrp="1"/>
          </p:cNvSpPr>
          <p:nvPr>
            <p:ph type="title"/>
          </p:nvPr>
        </p:nvSpPr>
        <p:spPr>
          <a:xfrm>
            <a:off x="717149" y="21924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Интерфейс</a:t>
            </a:r>
            <a:r>
              <a:rPr lang="en-US" dirty="0">
                <a:solidFill>
                  <a:srgbClr val="A3599E"/>
                </a:solidFill>
                <a:latin typeface="Kanit Cyrillic" pitchFamily="2" charset="0"/>
              </a:rPr>
              <a:t>: </a:t>
            </a:r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Главная страница</a:t>
            </a:r>
            <a:endParaRPr dirty="0">
              <a:solidFill>
                <a:schemeClr val="lt2"/>
              </a:solidFill>
              <a:latin typeface="Kanit Cyrillic" pitchFamily="2" charset="0"/>
            </a:endParaRPr>
          </a:p>
        </p:txBody>
      </p:sp>
      <p:grpSp>
        <p:nvGrpSpPr>
          <p:cNvPr id="765" name="Google Shape;765;p45"/>
          <p:cNvGrpSpPr/>
          <p:nvPr/>
        </p:nvGrpSpPr>
        <p:grpSpPr>
          <a:xfrm>
            <a:off x="199423" y="3261360"/>
            <a:ext cx="2056097" cy="1708374"/>
            <a:chOff x="358925" y="1867675"/>
            <a:chExt cx="2142175" cy="2736325"/>
          </a:xfrm>
        </p:grpSpPr>
        <p:sp>
          <p:nvSpPr>
            <p:cNvPr id="766" name="Google Shape;766;p45"/>
            <p:cNvSpPr/>
            <p:nvPr/>
          </p:nvSpPr>
          <p:spPr>
            <a:xfrm>
              <a:off x="358925" y="1876250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5"/>
            <p:cNvSpPr/>
            <p:nvPr/>
          </p:nvSpPr>
          <p:spPr>
            <a:xfrm>
              <a:off x="757650" y="18676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5"/>
            <p:cNvSpPr/>
            <p:nvPr/>
          </p:nvSpPr>
          <p:spPr>
            <a:xfrm>
              <a:off x="358925" y="21884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5"/>
            <p:cNvSpPr/>
            <p:nvPr/>
          </p:nvSpPr>
          <p:spPr>
            <a:xfrm>
              <a:off x="358925" y="2515188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5"/>
            <p:cNvSpPr/>
            <p:nvPr/>
          </p:nvSpPr>
          <p:spPr>
            <a:xfrm>
              <a:off x="358925" y="284192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5"/>
            <p:cNvSpPr/>
            <p:nvPr/>
          </p:nvSpPr>
          <p:spPr>
            <a:xfrm>
              <a:off x="709062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5"/>
            <p:cNvSpPr/>
            <p:nvPr/>
          </p:nvSpPr>
          <p:spPr>
            <a:xfrm>
              <a:off x="1059518" y="2841925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5"/>
            <p:cNvSpPr/>
            <p:nvPr/>
          </p:nvSpPr>
          <p:spPr>
            <a:xfrm>
              <a:off x="358925" y="31525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5"/>
            <p:cNvSpPr/>
            <p:nvPr/>
          </p:nvSpPr>
          <p:spPr>
            <a:xfrm>
              <a:off x="358925" y="349535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5"/>
            <p:cNvSpPr/>
            <p:nvPr/>
          </p:nvSpPr>
          <p:spPr>
            <a:xfrm>
              <a:off x="358925" y="3804275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5"/>
            <p:cNvSpPr/>
            <p:nvPr/>
          </p:nvSpPr>
          <p:spPr>
            <a:xfrm>
              <a:off x="358925" y="41132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5"/>
            <p:cNvSpPr/>
            <p:nvPr/>
          </p:nvSpPr>
          <p:spPr>
            <a:xfrm>
              <a:off x="709062" y="315250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5"/>
            <p:cNvSpPr/>
            <p:nvPr/>
          </p:nvSpPr>
          <p:spPr>
            <a:xfrm>
              <a:off x="683525" y="34953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5"/>
            <p:cNvSpPr/>
            <p:nvPr/>
          </p:nvSpPr>
          <p:spPr>
            <a:xfrm>
              <a:off x="709062" y="3804275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5"/>
            <p:cNvSpPr/>
            <p:nvPr/>
          </p:nvSpPr>
          <p:spPr>
            <a:xfrm>
              <a:off x="709062" y="4130163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5"/>
            <p:cNvSpPr/>
            <p:nvPr/>
          </p:nvSpPr>
          <p:spPr>
            <a:xfrm>
              <a:off x="709062" y="44560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5"/>
            <p:cNvSpPr/>
            <p:nvPr/>
          </p:nvSpPr>
          <p:spPr>
            <a:xfrm>
              <a:off x="973809" y="3152500"/>
              <a:ext cx="4155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5"/>
            <p:cNvSpPr/>
            <p:nvPr/>
          </p:nvSpPr>
          <p:spPr>
            <a:xfrm>
              <a:off x="973809" y="34953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5"/>
            <p:cNvSpPr/>
            <p:nvPr/>
          </p:nvSpPr>
          <p:spPr>
            <a:xfrm>
              <a:off x="994246" y="38042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5"/>
            <p:cNvSpPr/>
            <p:nvPr/>
          </p:nvSpPr>
          <p:spPr>
            <a:xfrm>
              <a:off x="994246" y="41487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5"/>
            <p:cNvSpPr/>
            <p:nvPr/>
          </p:nvSpPr>
          <p:spPr>
            <a:xfrm>
              <a:off x="994246" y="4456050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5"/>
            <p:cNvSpPr/>
            <p:nvPr/>
          </p:nvSpPr>
          <p:spPr>
            <a:xfrm>
              <a:off x="1439171" y="3152500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5"/>
            <p:cNvSpPr/>
            <p:nvPr/>
          </p:nvSpPr>
          <p:spPr>
            <a:xfrm>
              <a:off x="1629567" y="3478388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5"/>
            <p:cNvSpPr/>
            <p:nvPr/>
          </p:nvSpPr>
          <p:spPr>
            <a:xfrm>
              <a:off x="1740173" y="38043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5"/>
            <p:cNvSpPr/>
            <p:nvPr/>
          </p:nvSpPr>
          <p:spPr>
            <a:xfrm>
              <a:off x="1740173" y="44561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5"/>
            <p:cNvSpPr/>
            <p:nvPr/>
          </p:nvSpPr>
          <p:spPr>
            <a:xfrm>
              <a:off x="757650" y="2182588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5"/>
            <p:cNvSpPr/>
            <p:nvPr/>
          </p:nvSpPr>
          <p:spPr>
            <a:xfrm>
              <a:off x="757650" y="25122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5"/>
            <p:cNvSpPr/>
            <p:nvPr/>
          </p:nvSpPr>
          <p:spPr>
            <a:xfrm>
              <a:off x="1445575" y="2509300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5"/>
            <p:cNvSpPr/>
            <p:nvPr/>
          </p:nvSpPr>
          <p:spPr>
            <a:xfrm>
              <a:off x="1344900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5"/>
            <p:cNvSpPr/>
            <p:nvPr/>
          </p:nvSpPr>
          <p:spPr>
            <a:xfrm>
              <a:off x="1740250" y="4148775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5"/>
            <p:cNvSpPr/>
            <p:nvPr/>
          </p:nvSpPr>
          <p:spPr>
            <a:xfrm>
              <a:off x="2043300" y="4456050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45"/>
          <p:cNvSpPr txBox="1"/>
          <p:nvPr/>
        </p:nvSpPr>
        <p:spPr>
          <a:xfrm>
            <a:off x="8013875" y="4044900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14D8DD-5ABB-4D3A-8C07-40833970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872920" y="1479120"/>
            <a:ext cx="5401264" cy="3044085"/>
          </a:xfrm>
          <a:prstGeom prst="snip2DiagRect">
            <a:avLst>
              <a:gd name="adj1" fmla="val 0"/>
              <a:gd name="adj2" fmla="val 708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94EE6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5"/>
          <p:cNvSpPr txBox="1">
            <a:spLocks noGrp="1"/>
          </p:cNvSpPr>
          <p:nvPr>
            <p:ph type="title"/>
          </p:nvPr>
        </p:nvSpPr>
        <p:spPr>
          <a:xfrm>
            <a:off x="717148" y="219240"/>
            <a:ext cx="795136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Интерфейс</a:t>
            </a:r>
            <a:r>
              <a:rPr lang="en-US" dirty="0">
                <a:solidFill>
                  <a:srgbClr val="A3599E"/>
                </a:solidFill>
                <a:latin typeface="Kanit Cyrillic" pitchFamily="2" charset="0"/>
              </a:rPr>
              <a:t>: </a:t>
            </a:r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Окно входа на сайт</a:t>
            </a:r>
            <a:endParaRPr dirty="0">
              <a:solidFill>
                <a:schemeClr val="lt2"/>
              </a:solidFill>
              <a:latin typeface="Kanit Cyrillic" pitchFamily="2" charset="0"/>
            </a:endParaRPr>
          </a:p>
        </p:txBody>
      </p:sp>
      <p:grpSp>
        <p:nvGrpSpPr>
          <p:cNvPr id="765" name="Google Shape;765;p45"/>
          <p:cNvGrpSpPr/>
          <p:nvPr/>
        </p:nvGrpSpPr>
        <p:grpSpPr>
          <a:xfrm>
            <a:off x="199423" y="3261360"/>
            <a:ext cx="2056097" cy="1708374"/>
            <a:chOff x="358925" y="1867675"/>
            <a:chExt cx="2142175" cy="2736325"/>
          </a:xfrm>
        </p:grpSpPr>
        <p:sp>
          <p:nvSpPr>
            <p:cNvPr id="766" name="Google Shape;766;p45"/>
            <p:cNvSpPr/>
            <p:nvPr/>
          </p:nvSpPr>
          <p:spPr>
            <a:xfrm>
              <a:off x="358925" y="1876250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5"/>
            <p:cNvSpPr/>
            <p:nvPr/>
          </p:nvSpPr>
          <p:spPr>
            <a:xfrm>
              <a:off x="757650" y="18676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5"/>
            <p:cNvSpPr/>
            <p:nvPr/>
          </p:nvSpPr>
          <p:spPr>
            <a:xfrm>
              <a:off x="358925" y="21884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5"/>
            <p:cNvSpPr/>
            <p:nvPr/>
          </p:nvSpPr>
          <p:spPr>
            <a:xfrm>
              <a:off x="358925" y="2515188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5"/>
            <p:cNvSpPr/>
            <p:nvPr/>
          </p:nvSpPr>
          <p:spPr>
            <a:xfrm>
              <a:off x="358925" y="284192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5"/>
            <p:cNvSpPr/>
            <p:nvPr/>
          </p:nvSpPr>
          <p:spPr>
            <a:xfrm>
              <a:off x="709062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5"/>
            <p:cNvSpPr/>
            <p:nvPr/>
          </p:nvSpPr>
          <p:spPr>
            <a:xfrm>
              <a:off x="1059518" y="2841925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5"/>
            <p:cNvSpPr/>
            <p:nvPr/>
          </p:nvSpPr>
          <p:spPr>
            <a:xfrm>
              <a:off x="358925" y="31525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5"/>
            <p:cNvSpPr/>
            <p:nvPr/>
          </p:nvSpPr>
          <p:spPr>
            <a:xfrm>
              <a:off x="358925" y="349535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5"/>
            <p:cNvSpPr/>
            <p:nvPr/>
          </p:nvSpPr>
          <p:spPr>
            <a:xfrm>
              <a:off x="358925" y="3804275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5"/>
            <p:cNvSpPr/>
            <p:nvPr/>
          </p:nvSpPr>
          <p:spPr>
            <a:xfrm>
              <a:off x="358925" y="41132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5"/>
            <p:cNvSpPr/>
            <p:nvPr/>
          </p:nvSpPr>
          <p:spPr>
            <a:xfrm>
              <a:off x="709062" y="315250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5"/>
            <p:cNvSpPr/>
            <p:nvPr/>
          </p:nvSpPr>
          <p:spPr>
            <a:xfrm>
              <a:off x="683525" y="34953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5"/>
            <p:cNvSpPr/>
            <p:nvPr/>
          </p:nvSpPr>
          <p:spPr>
            <a:xfrm>
              <a:off x="709062" y="3804275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5"/>
            <p:cNvSpPr/>
            <p:nvPr/>
          </p:nvSpPr>
          <p:spPr>
            <a:xfrm>
              <a:off x="709062" y="4130163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5"/>
            <p:cNvSpPr/>
            <p:nvPr/>
          </p:nvSpPr>
          <p:spPr>
            <a:xfrm>
              <a:off x="709062" y="44560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5"/>
            <p:cNvSpPr/>
            <p:nvPr/>
          </p:nvSpPr>
          <p:spPr>
            <a:xfrm>
              <a:off x="973809" y="3152500"/>
              <a:ext cx="4155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5"/>
            <p:cNvSpPr/>
            <p:nvPr/>
          </p:nvSpPr>
          <p:spPr>
            <a:xfrm>
              <a:off x="973809" y="34953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5"/>
            <p:cNvSpPr/>
            <p:nvPr/>
          </p:nvSpPr>
          <p:spPr>
            <a:xfrm>
              <a:off x="994246" y="38042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5"/>
            <p:cNvSpPr/>
            <p:nvPr/>
          </p:nvSpPr>
          <p:spPr>
            <a:xfrm>
              <a:off x="994246" y="41487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5"/>
            <p:cNvSpPr/>
            <p:nvPr/>
          </p:nvSpPr>
          <p:spPr>
            <a:xfrm>
              <a:off x="994246" y="4456050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5"/>
            <p:cNvSpPr/>
            <p:nvPr/>
          </p:nvSpPr>
          <p:spPr>
            <a:xfrm>
              <a:off x="1439171" y="3152500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5"/>
            <p:cNvSpPr/>
            <p:nvPr/>
          </p:nvSpPr>
          <p:spPr>
            <a:xfrm>
              <a:off x="1629567" y="3478388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5"/>
            <p:cNvSpPr/>
            <p:nvPr/>
          </p:nvSpPr>
          <p:spPr>
            <a:xfrm>
              <a:off x="1740173" y="38043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5"/>
            <p:cNvSpPr/>
            <p:nvPr/>
          </p:nvSpPr>
          <p:spPr>
            <a:xfrm>
              <a:off x="1740173" y="44561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5"/>
            <p:cNvSpPr/>
            <p:nvPr/>
          </p:nvSpPr>
          <p:spPr>
            <a:xfrm>
              <a:off x="757650" y="2182588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5"/>
            <p:cNvSpPr/>
            <p:nvPr/>
          </p:nvSpPr>
          <p:spPr>
            <a:xfrm>
              <a:off x="757650" y="25122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5"/>
            <p:cNvSpPr/>
            <p:nvPr/>
          </p:nvSpPr>
          <p:spPr>
            <a:xfrm>
              <a:off x="1445575" y="2509300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5"/>
            <p:cNvSpPr/>
            <p:nvPr/>
          </p:nvSpPr>
          <p:spPr>
            <a:xfrm>
              <a:off x="1344900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5"/>
            <p:cNvSpPr/>
            <p:nvPr/>
          </p:nvSpPr>
          <p:spPr>
            <a:xfrm>
              <a:off x="1740250" y="4148775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5"/>
            <p:cNvSpPr/>
            <p:nvPr/>
          </p:nvSpPr>
          <p:spPr>
            <a:xfrm>
              <a:off x="2043300" y="4456050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45"/>
          <p:cNvSpPr txBox="1"/>
          <p:nvPr/>
        </p:nvSpPr>
        <p:spPr>
          <a:xfrm>
            <a:off x="8013875" y="4044900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14D8DD-5ABB-4D3A-8C07-40833970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872920" y="1481607"/>
            <a:ext cx="5401264" cy="3039111"/>
          </a:xfrm>
          <a:prstGeom prst="snip2DiagRect">
            <a:avLst>
              <a:gd name="adj1" fmla="val 8536"/>
              <a:gd name="adj2" fmla="val 0"/>
            </a:avLst>
          </a:prstGeom>
          <a:solidFill>
            <a:srgbClr val="FFFF00"/>
          </a:solidFill>
          <a:ln w="8890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7874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5"/>
          <p:cNvSpPr txBox="1">
            <a:spLocks noGrp="1"/>
          </p:cNvSpPr>
          <p:nvPr>
            <p:ph type="title"/>
          </p:nvPr>
        </p:nvSpPr>
        <p:spPr>
          <a:xfrm>
            <a:off x="717148" y="219240"/>
            <a:ext cx="796355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Интерфейс</a:t>
            </a:r>
            <a:r>
              <a:rPr lang="en-US" dirty="0">
                <a:solidFill>
                  <a:srgbClr val="A3599E"/>
                </a:solidFill>
                <a:latin typeface="Kanit Cyrillic" pitchFamily="2" charset="0"/>
              </a:rPr>
              <a:t>: </a:t>
            </a:r>
            <a:r>
              <a:rPr lang="ru-RU" dirty="0">
                <a:solidFill>
                  <a:srgbClr val="A3599E"/>
                </a:solidFill>
                <a:latin typeface="Kanit Cyrillic" pitchFamily="2" charset="0"/>
              </a:rPr>
              <a:t>Окно регистрации</a:t>
            </a:r>
            <a:endParaRPr dirty="0">
              <a:solidFill>
                <a:schemeClr val="lt2"/>
              </a:solidFill>
              <a:latin typeface="Kanit Cyrillic" pitchFamily="2" charset="0"/>
            </a:endParaRPr>
          </a:p>
        </p:txBody>
      </p:sp>
      <p:grpSp>
        <p:nvGrpSpPr>
          <p:cNvPr id="765" name="Google Shape;765;p45"/>
          <p:cNvGrpSpPr/>
          <p:nvPr/>
        </p:nvGrpSpPr>
        <p:grpSpPr>
          <a:xfrm>
            <a:off x="199423" y="3261360"/>
            <a:ext cx="2056097" cy="1708374"/>
            <a:chOff x="358925" y="1867675"/>
            <a:chExt cx="2142175" cy="2736325"/>
          </a:xfrm>
        </p:grpSpPr>
        <p:sp>
          <p:nvSpPr>
            <p:cNvPr id="766" name="Google Shape;766;p45"/>
            <p:cNvSpPr/>
            <p:nvPr/>
          </p:nvSpPr>
          <p:spPr>
            <a:xfrm>
              <a:off x="358925" y="1876250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5"/>
            <p:cNvSpPr/>
            <p:nvPr/>
          </p:nvSpPr>
          <p:spPr>
            <a:xfrm>
              <a:off x="757650" y="18676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5"/>
            <p:cNvSpPr/>
            <p:nvPr/>
          </p:nvSpPr>
          <p:spPr>
            <a:xfrm>
              <a:off x="358925" y="218847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5"/>
            <p:cNvSpPr/>
            <p:nvPr/>
          </p:nvSpPr>
          <p:spPr>
            <a:xfrm>
              <a:off x="358925" y="2515188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5"/>
            <p:cNvSpPr/>
            <p:nvPr/>
          </p:nvSpPr>
          <p:spPr>
            <a:xfrm>
              <a:off x="358925" y="2841925"/>
              <a:ext cx="2910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5"/>
            <p:cNvSpPr/>
            <p:nvPr/>
          </p:nvSpPr>
          <p:spPr>
            <a:xfrm>
              <a:off x="709062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5"/>
            <p:cNvSpPr/>
            <p:nvPr/>
          </p:nvSpPr>
          <p:spPr>
            <a:xfrm>
              <a:off x="1059518" y="2841925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5"/>
            <p:cNvSpPr/>
            <p:nvPr/>
          </p:nvSpPr>
          <p:spPr>
            <a:xfrm>
              <a:off x="358925" y="31525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5"/>
            <p:cNvSpPr/>
            <p:nvPr/>
          </p:nvSpPr>
          <p:spPr>
            <a:xfrm>
              <a:off x="358925" y="349535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5"/>
            <p:cNvSpPr/>
            <p:nvPr/>
          </p:nvSpPr>
          <p:spPr>
            <a:xfrm>
              <a:off x="358925" y="3804275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5"/>
            <p:cNvSpPr/>
            <p:nvPr/>
          </p:nvSpPr>
          <p:spPr>
            <a:xfrm>
              <a:off x="358925" y="4113200"/>
              <a:ext cx="2685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5"/>
            <p:cNvSpPr/>
            <p:nvPr/>
          </p:nvSpPr>
          <p:spPr>
            <a:xfrm>
              <a:off x="709062" y="315250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5"/>
            <p:cNvSpPr/>
            <p:nvPr/>
          </p:nvSpPr>
          <p:spPr>
            <a:xfrm>
              <a:off x="683525" y="34953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5"/>
            <p:cNvSpPr/>
            <p:nvPr/>
          </p:nvSpPr>
          <p:spPr>
            <a:xfrm>
              <a:off x="709062" y="3804275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5"/>
            <p:cNvSpPr/>
            <p:nvPr/>
          </p:nvSpPr>
          <p:spPr>
            <a:xfrm>
              <a:off x="709062" y="4130163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5"/>
            <p:cNvSpPr/>
            <p:nvPr/>
          </p:nvSpPr>
          <p:spPr>
            <a:xfrm>
              <a:off x="709062" y="4456050"/>
              <a:ext cx="2148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5"/>
            <p:cNvSpPr/>
            <p:nvPr/>
          </p:nvSpPr>
          <p:spPr>
            <a:xfrm>
              <a:off x="973809" y="3152500"/>
              <a:ext cx="4155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5"/>
            <p:cNvSpPr/>
            <p:nvPr/>
          </p:nvSpPr>
          <p:spPr>
            <a:xfrm>
              <a:off x="973809" y="34953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5"/>
            <p:cNvSpPr/>
            <p:nvPr/>
          </p:nvSpPr>
          <p:spPr>
            <a:xfrm>
              <a:off x="994246" y="38042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5"/>
            <p:cNvSpPr/>
            <p:nvPr/>
          </p:nvSpPr>
          <p:spPr>
            <a:xfrm>
              <a:off x="994246" y="4148775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5"/>
            <p:cNvSpPr/>
            <p:nvPr/>
          </p:nvSpPr>
          <p:spPr>
            <a:xfrm>
              <a:off x="994246" y="4456050"/>
              <a:ext cx="675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5"/>
            <p:cNvSpPr/>
            <p:nvPr/>
          </p:nvSpPr>
          <p:spPr>
            <a:xfrm>
              <a:off x="1439171" y="3152500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5"/>
            <p:cNvSpPr/>
            <p:nvPr/>
          </p:nvSpPr>
          <p:spPr>
            <a:xfrm>
              <a:off x="1629567" y="3478388"/>
              <a:ext cx="3783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5"/>
            <p:cNvSpPr/>
            <p:nvPr/>
          </p:nvSpPr>
          <p:spPr>
            <a:xfrm>
              <a:off x="1740173" y="38043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5"/>
            <p:cNvSpPr/>
            <p:nvPr/>
          </p:nvSpPr>
          <p:spPr>
            <a:xfrm>
              <a:off x="1740173" y="4456100"/>
              <a:ext cx="2328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5"/>
            <p:cNvSpPr/>
            <p:nvPr/>
          </p:nvSpPr>
          <p:spPr>
            <a:xfrm>
              <a:off x="757650" y="2182588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5"/>
            <p:cNvSpPr/>
            <p:nvPr/>
          </p:nvSpPr>
          <p:spPr>
            <a:xfrm>
              <a:off x="757650" y="2512250"/>
              <a:ext cx="5802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5"/>
            <p:cNvSpPr/>
            <p:nvPr/>
          </p:nvSpPr>
          <p:spPr>
            <a:xfrm>
              <a:off x="1445575" y="2509300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5"/>
            <p:cNvSpPr/>
            <p:nvPr/>
          </p:nvSpPr>
          <p:spPr>
            <a:xfrm>
              <a:off x="1344900" y="2841925"/>
              <a:ext cx="297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5"/>
            <p:cNvSpPr/>
            <p:nvPr/>
          </p:nvSpPr>
          <p:spPr>
            <a:xfrm>
              <a:off x="1740250" y="4148775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5"/>
            <p:cNvSpPr/>
            <p:nvPr/>
          </p:nvSpPr>
          <p:spPr>
            <a:xfrm>
              <a:off x="2043300" y="4456050"/>
              <a:ext cx="4578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45"/>
          <p:cNvSpPr txBox="1"/>
          <p:nvPr/>
        </p:nvSpPr>
        <p:spPr>
          <a:xfrm>
            <a:off x="8013875" y="4044900"/>
            <a:ext cx="51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*</a:t>
            </a:r>
            <a:endParaRPr sz="96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14D8DD-5ABB-4D3A-8C07-40833970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872920" y="1480281"/>
            <a:ext cx="5401264" cy="30417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2C293A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926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"/>
          <p:cNvSpPr txBox="1">
            <a:spLocks noGrp="1"/>
          </p:cNvSpPr>
          <p:nvPr>
            <p:ph type="title"/>
          </p:nvPr>
        </p:nvSpPr>
        <p:spPr>
          <a:xfrm>
            <a:off x="716550" y="219392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Заключение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665" name="Google Shape;665;p43"/>
          <p:cNvSpPr txBox="1">
            <a:spLocks noGrp="1"/>
          </p:cNvSpPr>
          <p:nvPr>
            <p:ph type="subTitle" idx="1"/>
          </p:nvPr>
        </p:nvSpPr>
        <p:spPr>
          <a:xfrm>
            <a:off x="2709410" y="1149109"/>
            <a:ext cx="5739735" cy="3780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ctr"/>
            <a:endParaRPr lang="ru-RU" dirty="0"/>
          </a:p>
          <a:p>
            <a:pPr fontAlgn="ctr"/>
            <a:r>
              <a:rPr lang="ru-RU" dirty="0"/>
              <a:t>Была изучена литература в предметной области (оформление ОУД, ГОСТ и ОС оформления)</a:t>
            </a:r>
            <a:endParaRPr lang="en-US" dirty="0"/>
          </a:p>
          <a:p>
            <a:pPr fontAlgn="ctr"/>
            <a:endParaRPr lang="ru-RU" dirty="0"/>
          </a:p>
          <a:p>
            <a:pPr fontAlgn="ctr"/>
            <a:r>
              <a:rPr lang="ru-RU" dirty="0"/>
              <a:t>Из множества вариантов реализации был выбран метод написания веб-сервиса с нуля</a:t>
            </a:r>
            <a:endParaRPr lang="en-US" dirty="0"/>
          </a:p>
          <a:p>
            <a:pPr fontAlgn="ctr"/>
            <a:endParaRPr lang="ru-RU" dirty="0"/>
          </a:p>
          <a:p>
            <a:pPr fontAlgn="ctr"/>
            <a:r>
              <a:rPr lang="ru-RU" dirty="0"/>
              <a:t>Были изучены методы разработки веб-сервис на основе выбранной веб-платформы</a:t>
            </a:r>
            <a:endParaRPr lang="en-US" dirty="0"/>
          </a:p>
          <a:p>
            <a:pPr fontAlgn="ctr"/>
            <a:endParaRPr lang="ru-RU" dirty="0"/>
          </a:p>
          <a:p>
            <a:pPr fontAlgn="ctr"/>
            <a:endParaRPr lang="ru-RU" dirty="0"/>
          </a:p>
          <a:p>
            <a:r>
              <a:rPr lang="ru-RU" dirty="0"/>
              <a:t>Была продумана структура для обеспечения рабочего процесса разработки веб-сервиса</a:t>
            </a:r>
          </a:p>
        </p:txBody>
      </p:sp>
      <p:grpSp>
        <p:nvGrpSpPr>
          <p:cNvPr id="666" name="Google Shape;666;p43"/>
          <p:cNvGrpSpPr/>
          <p:nvPr/>
        </p:nvGrpSpPr>
        <p:grpSpPr>
          <a:xfrm>
            <a:off x="441630" y="1506353"/>
            <a:ext cx="2175751" cy="3074858"/>
            <a:chOff x="719992" y="1135488"/>
            <a:chExt cx="2415354" cy="3413475"/>
          </a:xfrm>
        </p:grpSpPr>
        <p:sp>
          <p:nvSpPr>
            <p:cNvPr id="667" name="Google Shape;667;p43"/>
            <p:cNvSpPr/>
            <p:nvPr/>
          </p:nvSpPr>
          <p:spPr>
            <a:xfrm>
              <a:off x="719992" y="114406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3"/>
            <p:cNvSpPr/>
            <p:nvPr/>
          </p:nvSpPr>
          <p:spPr>
            <a:xfrm>
              <a:off x="1206317" y="113548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3"/>
            <p:cNvSpPr/>
            <p:nvPr/>
          </p:nvSpPr>
          <p:spPr>
            <a:xfrm>
              <a:off x="719992" y="145628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3"/>
            <p:cNvSpPr/>
            <p:nvPr/>
          </p:nvSpPr>
          <p:spPr>
            <a:xfrm>
              <a:off x="719992" y="1783000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3"/>
            <p:cNvSpPr/>
            <p:nvPr/>
          </p:nvSpPr>
          <p:spPr>
            <a:xfrm>
              <a:off x="719992" y="210973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3"/>
            <p:cNvSpPr/>
            <p:nvPr/>
          </p:nvSpPr>
          <p:spPr>
            <a:xfrm>
              <a:off x="1154846" y="2109738"/>
              <a:ext cx="4545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3"/>
            <p:cNvSpPr/>
            <p:nvPr/>
          </p:nvSpPr>
          <p:spPr>
            <a:xfrm>
              <a:off x="1689227" y="2109738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3"/>
            <p:cNvSpPr/>
            <p:nvPr/>
          </p:nvSpPr>
          <p:spPr>
            <a:xfrm>
              <a:off x="719992" y="24203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3"/>
            <p:cNvSpPr/>
            <p:nvPr/>
          </p:nvSpPr>
          <p:spPr>
            <a:xfrm>
              <a:off x="719992" y="27631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3"/>
            <p:cNvSpPr/>
            <p:nvPr/>
          </p:nvSpPr>
          <p:spPr>
            <a:xfrm>
              <a:off x="719992" y="30720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3"/>
            <p:cNvSpPr/>
            <p:nvPr/>
          </p:nvSpPr>
          <p:spPr>
            <a:xfrm>
              <a:off x="719992" y="33810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3"/>
            <p:cNvSpPr/>
            <p:nvPr/>
          </p:nvSpPr>
          <p:spPr>
            <a:xfrm>
              <a:off x="733714" y="41619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3"/>
            <p:cNvSpPr/>
            <p:nvPr/>
          </p:nvSpPr>
          <p:spPr>
            <a:xfrm>
              <a:off x="1154846" y="242031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3"/>
            <p:cNvSpPr/>
            <p:nvPr/>
          </p:nvSpPr>
          <p:spPr>
            <a:xfrm>
              <a:off x="1115907" y="27631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3"/>
            <p:cNvSpPr/>
            <p:nvPr/>
          </p:nvSpPr>
          <p:spPr>
            <a:xfrm>
              <a:off x="1154846" y="3072088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3"/>
            <p:cNvSpPr/>
            <p:nvPr/>
          </p:nvSpPr>
          <p:spPr>
            <a:xfrm>
              <a:off x="1154846" y="3397975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3"/>
            <p:cNvSpPr/>
            <p:nvPr/>
          </p:nvSpPr>
          <p:spPr>
            <a:xfrm>
              <a:off x="1154846" y="37238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3"/>
            <p:cNvSpPr/>
            <p:nvPr/>
          </p:nvSpPr>
          <p:spPr>
            <a:xfrm>
              <a:off x="1558536" y="242031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3"/>
            <p:cNvSpPr/>
            <p:nvPr/>
          </p:nvSpPr>
          <p:spPr>
            <a:xfrm>
              <a:off x="1558536" y="2763163"/>
              <a:ext cx="884700" cy="1479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3"/>
            <p:cNvSpPr/>
            <p:nvPr/>
          </p:nvSpPr>
          <p:spPr>
            <a:xfrm>
              <a:off x="1589699" y="3072088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3"/>
            <p:cNvSpPr/>
            <p:nvPr/>
          </p:nvSpPr>
          <p:spPr>
            <a:xfrm>
              <a:off x="1589699" y="3416588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3"/>
            <p:cNvSpPr/>
            <p:nvPr/>
          </p:nvSpPr>
          <p:spPr>
            <a:xfrm>
              <a:off x="1589699" y="3723863"/>
              <a:ext cx="1029900" cy="147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3"/>
            <p:cNvSpPr/>
            <p:nvPr/>
          </p:nvSpPr>
          <p:spPr>
            <a:xfrm>
              <a:off x="2268127" y="2420313"/>
              <a:ext cx="576900" cy="1479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3"/>
            <p:cNvSpPr/>
            <p:nvPr/>
          </p:nvSpPr>
          <p:spPr>
            <a:xfrm>
              <a:off x="2558446" y="2746200"/>
              <a:ext cx="576900" cy="147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3"/>
            <p:cNvSpPr/>
            <p:nvPr/>
          </p:nvSpPr>
          <p:spPr>
            <a:xfrm>
              <a:off x="2727100" y="307211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3"/>
            <p:cNvSpPr/>
            <p:nvPr/>
          </p:nvSpPr>
          <p:spPr>
            <a:xfrm>
              <a:off x="2727100" y="3723913"/>
              <a:ext cx="354900" cy="147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3"/>
            <p:cNvSpPr/>
            <p:nvPr/>
          </p:nvSpPr>
          <p:spPr>
            <a:xfrm>
              <a:off x="733714" y="4401063"/>
              <a:ext cx="327600" cy="1479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3"/>
            <p:cNvSpPr/>
            <p:nvPr/>
          </p:nvSpPr>
          <p:spPr>
            <a:xfrm>
              <a:off x="1634836" y="114738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3"/>
            <p:cNvSpPr/>
            <p:nvPr/>
          </p:nvSpPr>
          <p:spPr>
            <a:xfrm>
              <a:off x="1206336" y="1456313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3"/>
            <p:cNvSpPr/>
            <p:nvPr/>
          </p:nvSpPr>
          <p:spPr>
            <a:xfrm>
              <a:off x="1939636" y="1452188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3"/>
            <p:cNvSpPr/>
            <p:nvPr/>
          </p:nvSpPr>
          <p:spPr>
            <a:xfrm>
              <a:off x="1206329" y="1783038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3"/>
            <p:cNvSpPr/>
            <p:nvPr/>
          </p:nvSpPr>
          <p:spPr>
            <a:xfrm>
              <a:off x="2124079" y="2107675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3"/>
            <p:cNvSpPr/>
            <p:nvPr/>
          </p:nvSpPr>
          <p:spPr>
            <a:xfrm>
              <a:off x="2727104" y="3416588"/>
              <a:ext cx="4029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3"/>
            <p:cNvSpPr/>
            <p:nvPr/>
          </p:nvSpPr>
          <p:spPr>
            <a:xfrm>
              <a:off x="1154861" y="4375625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3"/>
            <p:cNvSpPr/>
            <p:nvPr/>
          </p:nvSpPr>
          <p:spPr>
            <a:xfrm>
              <a:off x="1154861" y="4145525"/>
              <a:ext cx="633300" cy="1479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2" name="Google Shape;702;p43"/>
          <p:cNvSpPr txBox="1"/>
          <p:nvPr/>
        </p:nvSpPr>
        <p:spPr>
          <a:xfrm>
            <a:off x="7734326" y="4217794"/>
            <a:ext cx="5193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8076976" y="4430794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3" name="Google Shape;502;p38">
            <a:extLst>
              <a:ext uri="{FF2B5EF4-FFF2-40B4-BE49-F238E27FC236}">
                <a16:creationId xmlns:a16="http://schemas.microsoft.com/office/drawing/2014/main" id="{AB7AAC9A-DBFA-48CD-A73F-2427A04E3D0F}"/>
              </a:ext>
            </a:extLst>
          </p:cNvPr>
          <p:cNvSpPr txBox="1"/>
          <p:nvPr/>
        </p:nvSpPr>
        <p:spPr>
          <a:xfrm>
            <a:off x="2078753" y="552207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"/>
          <p:cNvSpPr txBox="1">
            <a:spLocks noGrp="1"/>
          </p:cNvSpPr>
          <p:nvPr>
            <p:ph type="title"/>
          </p:nvPr>
        </p:nvSpPr>
        <p:spPr>
          <a:xfrm>
            <a:off x="716550" y="219392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Команда проекта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4D10B70-5E03-44BB-945B-E146D0B13D80}"/>
              </a:ext>
            </a:extLst>
          </p:cNvPr>
          <p:cNvSpPr/>
          <p:nvPr/>
        </p:nvSpPr>
        <p:spPr>
          <a:xfrm>
            <a:off x="2460461" y="1339000"/>
            <a:ext cx="1717701" cy="31519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2" name="Google Shape;702;p43"/>
          <p:cNvSpPr txBox="1"/>
          <p:nvPr/>
        </p:nvSpPr>
        <p:spPr>
          <a:xfrm>
            <a:off x="9234433" y="4004794"/>
            <a:ext cx="5193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9577083" y="4217794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 dirty="0">
              <a:solidFill>
                <a:schemeClr val="accent2"/>
              </a:solidFill>
            </a:endParaRPr>
          </a:p>
        </p:txBody>
      </p:sp>
      <p:sp>
        <p:nvSpPr>
          <p:cNvPr id="43" name="Google Shape;502;p38">
            <a:extLst>
              <a:ext uri="{FF2B5EF4-FFF2-40B4-BE49-F238E27FC236}">
                <a16:creationId xmlns:a16="http://schemas.microsoft.com/office/drawing/2014/main" id="{AB7AAC9A-DBFA-48CD-A73F-2427A04E3D0F}"/>
              </a:ext>
            </a:extLst>
          </p:cNvPr>
          <p:cNvSpPr txBox="1"/>
          <p:nvPr/>
        </p:nvSpPr>
        <p:spPr>
          <a:xfrm>
            <a:off x="-609843" y="45522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413B3E-27B5-4B46-A9CB-37E87C2831D5}"/>
              </a:ext>
            </a:extLst>
          </p:cNvPr>
          <p:cNvSpPr/>
          <p:nvPr/>
        </p:nvSpPr>
        <p:spPr>
          <a:xfrm>
            <a:off x="259540" y="1325226"/>
            <a:ext cx="1717701" cy="31519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5" name="Google Shape;665;p43"/>
          <p:cNvSpPr txBox="1">
            <a:spLocks noGrp="1"/>
          </p:cNvSpPr>
          <p:nvPr>
            <p:ph type="subTitle" idx="1"/>
          </p:nvPr>
        </p:nvSpPr>
        <p:spPr>
          <a:xfrm>
            <a:off x="10437" y="3193138"/>
            <a:ext cx="2101926" cy="403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ctr" fontAlgn="ctr">
              <a:buNone/>
            </a:pPr>
            <a:r>
              <a:rPr lang="en-US" dirty="0">
                <a:latin typeface="Kanit Cyrillic" pitchFamily="2" charset="0"/>
              </a:rPr>
              <a:t>Backend</a:t>
            </a:r>
            <a:r>
              <a:rPr lang="ru-RU" dirty="0">
                <a:latin typeface="Kanit Cyrillic" pitchFamily="2" charset="0"/>
              </a:rPr>
              <a:t> разработчик Тихонов А.Е.</a:t>
            </a:r>
          </a:p>
          <a:p>
            <a:pPr marL="139700" indent="0" algn="ctr" fontAlgn="ctr"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sp>
        <p:nvSpPr>
          <p:cNvPr id="53" name="Google Shape;665;p43">
            <a:extLst>
              <a:ext uri="{FF2B5EF4-FFF2-40B4-BE49-F238E27FC236}">
                <a16:creationId xmlns:a16="http://schemas.microsoft.com/office/drawing/2014/main" id="{4DDE7D1F-FAA6-4370-AB95-3F1575D98547}"/>
              </a:ext>
            </a:extLst>
          </p:cNvPr>
          <p:cNvSpPr txBox="1">
            <a:spLocks/>
          </p:cNvSpPr>
          <p:nvPr/>
        </p:nvSpPr>
        <p:spPr>
          <a:xfrm>
            <a:off x="2213919" y="3171541"/>
            <a:ext cx="2101926" cy="111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algn="ctr" fontAlgn="ctr">
              <a:buFont typeface="Nunito Light"/>
              <a:buNone/>
            </a:pPr>
            <a:r>
              <a:rPr lang="en-US" dirty="0">
                <a:latin typeface="Kanit Cyrillic" pitchFamily="2" charset="0"/>
              </a:rPr>
              <a:t>Frontend</a:t>
            </a:r>
            <a:endParaRPr lang="ru-RU" dirty="0">
              <a:latin typeface="Kanit Cyrillic" pitchFamily="2" charset="0"/>
            </a:endParaRP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разработчик</a:t>
            </a:r>
            <a:endParaRPr lang="en-US" dirty="0">
              <a:latin typeface="Kanit Cyrillic" pitchFamily="2" charset="0"/>
            </a:endParaRPr>
          </a:p>
          <a:p>
            <a:pPr marL="139700" indent="0" algn="ctr" fontAlgn="ctr">
              <a:buNone/>
            </a:pPr>
            <a:r>
              <a:rPr lang="ru-RU" dirty="0" err="1">
                <a:latin typeface="Kanit Cyrillic" pitchFamily="2" charset="0"/>
              </a:rPr>
              <a:t>Забавнова</a:t>
            </a:r>
            <a:r>
              <a:rPr lang="ru-RU" dirty="0">
                <a:latin typeface="Kanit Cyrillic" pitchFamily="2" charset="0"/>
              </a:rPr>
              <a:t> В.А.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EDCE3B8-EF88-41DB-910A-60A14B3A16D7}"/>
              </a:ext>
            </a:extLst>
          </p:cNvPr>
          <p:cNvSpPr/>
          <p:nvPr/>
        </p:nvSpPr>
        <p:spPr>
          <a:xfrm>
            <a:off x="7079679" y="1336903"/>
            <a:ext cx="1717701" cy="31519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Google Shape;665;p43">
            <a:extLst>
              <a:ext uri="{FF2B5EF4-FFF2-40B4-BE49-F238E27FC236}">
                <a16:creationId xmlns:a16="http://schemas.microsoft.com/office/drawing/2014/main" id="{11F90050-30ED-45B8-A4C4-047CCAFE2ADC}"/>
              </a:ext>
            </a:extLst>
          </p:cNvPr>
          <p:cNvSpPr txBox="1">
            <a:spLocks/>
          </p:cNvSpPr>
          <p:nvPr/>
        </p:nvSpPr>
        <p:spPr>
          <a:xfrm>
            <a:off x="6833137" y="3169444"/>
            <a:ext cx="2101926" cy="111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algn="ctr" fontAlgn="ctr">
              <a:buFont typeface="Nunito Light"/>
              <a:buNone/>
            </a:pPr>
            <a:r>
              <a:rPr lang="en-US" dirty="0">
                <a:latin typeface="Kanit Cyrillic" pitchFamily="2" charset="0"/>
              </a:rPr>
              <a:t>Backend </a:t>
            </a:r>
            <a:r>
              <a:rPr lang="ru-RU" dirty="0">
                <a:latin typeface="Kanit Cyrillic" pitchFamily="2" charset="0"/>
              </a:rPr>
              <a:t>разработчик</a:t>
            </a:r>
          </a:p>
          <a:p>
            <a:pPr marL="139700" indent="0" algn="ctr" fontAlgn="ctr">
              <a:buNone/>
            </a:pPr>
            <a:r>
              <a:rPr lang="ru-RU" dirty="0">
                <a:latin typeface="Kanit Cyrillic" pitchFamily="2" charset="0"/>
              </a:rPr>
              <a:t>Боровиков М.М.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310FB93-ACF7-4318-96ED-E3B9432678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7" r="11880"/>
          <a:stretch/>
        </p:blipFill>
        <p:spPr bwMode="auto">
          <a:xfrm>
            <a:off x="2614493" y="1495745"/>
            <a:ext cx="1300777" cy="1646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6EED356-6EDA-4644-87F1-16C24E4BE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8289" t="12561" r="12901" b="21051"/>
          <a:stretch/>
        </p:blipFill>
        <p:spPr bwMode="auto">
          <a:xfrm>
            <a:off x="446212" y="1466816"/>
            <a:ext cx="1326484" cy="1676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6F37D77-09D5-4E59-8E82-3C037792F34C}"/>
              </a:ext>
            </a:extLst>
          </p:cNvPr>
          <p:cNvSpPr/>
          <p:nvPr/>
        </p:nvSpPr>
        <p:spPr>
          <a:xfrm>
            <a:off x="4737320" y="1339000"/>
            <a:ext cx="1717701" cy="31519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Google Shape;665;p43">
            <a:extLst>
              <a:ext uri="{FF2B5EF4-FFF2-40B4-BE49-F238E27FC236}">
                <a16:creationId xmlns:a16="http://schemas.microsoft.com/office/drawing/2014/main" id="{C059B73B-9A2F-4F70-8F0C-CAED7A96A056}"/>
              </a:ext>
            </a:extLst>
          </p:cNvPr>
          <p:cNvSpPr txBox="1">
            <a:spLocks/>
          </p:cNvSpPr>
          <p:nvPr/>
        </p:nvSpPr>
        <p:spPr>
          <a:xfrm>
            <a:off x="4490778" y="3171541"/>
            <a:ext cx="2101926" cy="111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algn="ctr" fontAlgn="ctr">
              <a:buFont typeface="Nunito Light"/>
              <a:buNone/>
            </a:pPr>
            <a:r>
              <a:rPr lang="en-US" dirty="0">
                <a:latin typeface="Kanit Cyrillic" pitchFamily="2" charset="0"/>
              </a:rPr>
              <a:t>Frontend</a:t>
            </a:r>
            <a:endParaRPr lang="ru-RU" dirty="0">
              <a:latin typeface="Kanit Cyrillic" pitchFamily="2" charset="0"/>
            </a:endParaRP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разработчик</a:t>
            </a:r>
            <a:endParaRPr lang="en-US" dirty="0">
              <a:latin typeface="Kanit Cyrillic" pitchFamily="2" charset="0"/>
            </a:endParaRPr>
          </a:p>
          <a:p>
            <a:pPr marL="139700" indent="0" algn="ctr" fontAlgn="ctr">
              <a:buNone/>
            </a:pPr>
            <a:r>
              <a:rPr lang="ru-RU" dirty="0" err="1">
                <a:latin typeface="Kanit Cyrillic" pitchFamily="2" charset="0"/>
              </a:rPr>
              <a:t>Прец</a:t>
            </a:r>
            <a:r>
              <a:rPr lang="ru-RU" dirty="0">
                <a:latin typeface="Kanit Cyrillic" pitchFamily="2" charset="0"/>
              </a:rPr>
              <a:t> Е.А.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D6D23BB-F606-4ABC-93CC-8FB79A6E5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7" r="37376" b="7715"/>
          <a:stretch/>
        </p:blipFill>
        <p:spPr bwMode="auto">
          <a:xfrm>
            <a:off x="7268470" y="1495677"/>
            <a:ext cx="1340118" cy="1697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3EB8016-8014-4EB6-AE85-60A680A8E4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661" t="22807" r="22870" b="23731"/>
          <a:stretch/>
        </p:blipFill>
        <p:spPr>
          <a:xfrm>
            <a:off x="2614493" y="1466816"/>
            <a:ext cx="1327484" cy="1675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92F138D-FFA5-4EA6-894B-04DB35ECE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" t="13905" r="23395" b="15422"/>
          <a:stretch/>
        </p:blipFill>
        <p:spPr bwMode="auto">
          <a:xfrm>
            <a:off x="4889648" y="1466816"/>
            <a:ext cx="1327484" cy="1668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2937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"/>
          <p:cNvSpPr txBox="1">
            <a:spLocks noGrp="1"/>
          </p:cNvSpPr>
          <p:nvPr>
            <p:ph type="title"/>
          </p:nvPr>
        </p:nvSpPr>
        <p:spPr>
          <a:xfrm>
            <a:off x="716550" y="219392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D64B5"/>
                </a:solidFill>
                <a:latin typeface="Kanit Cyrillic" pitchFamily="2" charset="0"/>
              </a:rPr>
              <a:t>Команда проекта</a:t>
            </a:r>
            <a:endParaRPr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4D10B70-5E03-44BB-945B-E146D0B13D80}"/>
              </a:ext>
            </a:extLst>
          </p:cNvPr>
          <p:cNvSpPr/>
          <p:nvPr/>
        </p:nvSpPr>
        <p:spPr>
          <a:xfrm>
            <a:off x="2460461" y="1536292"/>
            <a:ext cx="1717701" cy="2954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2" name="Google Shape;702;p43"/>
          <p:cNvSpPr txBox="1"/>
          <p:nvPr/>
        </p:nvSpPr>
        <p:spPr>
          <a:xfrm>
            <a:off x="9234433" y="4004794"/>
            <a:ext cx="5193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9577083" y="4217794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3" name="Google Shape;502;p38">
            <a:extLst>
              <a:ext uri="{FF2B5EF4-FFF2-40B4-BE49-F238E27FC236}">
                <a16:creationId xmlns:a16="http://schemas.microsoft.com/office/drawing/2014/main" id="{AB7AAC9A-DBFA-48CD-A73F-2427A04E3D0F}"/>
              </a:ext>
            </a:extLst>
          </p:cNvPr>
          <p:cNvSpPr txBox="1"/>
          <p:nvPr/>
        </p:nvSpPr>
        <p:spPr>
          <a:xfrm>
            <a:off x="-609843" y="45522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3" name="Google Shape;665;p43">
            <a:extLst>
              <a:ext uri="{FF2B5EF4-FFF2-40B4-BE49-F238E27FC236}">
                <a16:creationId xmlns:a16="http://schemas.microsoft.com/office/drawing/2014/main" id="{4DDE7D1F-FAA6-4370-AB95-3F1575D98547}"/>
              </a:ext>
            </a:extLst>
          </p:cNvPr>
          <p:cNvSpPr txBox="1">
            <a:spLocks/>
          </p:cNvSpPr>
          <p:nvPr/>
        </p:nvSpPr>
        <p:spPr>
          <a:xfrm>
            <a:off x="2213919" y="3369052"/>
            <a:ext cx="2101926" cy="111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algn="ctr" fontAlgn="ctr">
              <a:buFont typeface="Nunito Light"/>
              <a:buNone/>
            </a:pPr>
            <a:r>
              <a:rPr lang="ru-RU" dirty="0" err="1">
                <a:latin typeface="Kanit Cyrillic" pitchFamily="2" charset="0"/>
              </a:rPr>
              <a:t>Шаблонизатор</a:t>
            </a:r>
            <a:endParaRPr lang="ru-RU" dirty="0">
              <a:latin typeface="Kanit Cyrillic" pitchFamily="2" charset="0"/>
            </a:endParaRP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Бадьин Е.И.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6F37D77-09D5-4E59-8E82-3C037792F34C}"/>
              </a:ext>
            </a:extLst>
          </p:cNvPr>
          <p:cNvSpPr/>
          <p:nvPr/>
        </p:nvSpPr>
        <p:spPr>
          <a:xfrm>
            <a:off x="4737320" y="1536292"/>
            <a:ext cx="1717701" cy="2954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Google Shape;665;p43">
            <a:extLst>
              <a:ext uri="{FF2B5EF4-FFF2-40B4-BE49-F238E27FC236}">
                <a16:creationId xmlns:a16="http://schemas.microsoft.com/office/drawing/2014/main" id="{C059B73B-9A2F-4F70-8F0C-CAED7A96A056}"/>
              </a:ext>
            </a:extLst>
          </p:cNvPr>
          <p:cNvSpPr txBox="1">
            <a:spLocks/>
          </p:cNvSpPr>
          <p:nvPr/>
        </p:nvSpPr>
        <p:spPr>
          <a:xfrm>
            <a:off x="4490778" y="3369052"/>
            <a:ext cx="2101926" cy="111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Дизайнер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Ермаков Д.А</a:t>
            </a:r>
          </a:p>
          <a:p>
            <a:pPr marL="139700" indent="0" algn="ctr" fontAlgn="ctr">
              <a:buFont typeface="Nunito Light"/>
              <a:buNone/>
            </a:pPr>
            <a:r>
              <a:rPr lang="ru-RU" dirty="0">
                <a:latin typeface="Kanit Cyrillic" pitchFamily="2" charset="0"/>
              </a:rPr>
              <a:t>Группа 431-2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3DD96A-1937-4F9D-B7E9-EC74B8851C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74" t="25509" r="22772" b="26952"/>
          <a:stretch/>
        </p:blipFill>
        <p:spPr>
          <a:xfrm>
            <a:off x="4928720" y="1658004"/>
            <a:ext cx="1334900" cy="1710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F9DFD7-68B8-45D9-A5A3-CDB5F1E256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4" t="7877" r="17612" b="33115"/>
          <a:stretch/>
        </p:blipFill>
        <p:spPr>
          <a:xfrm>
            <a:off x="2620741" y="1658004"/>
            <a:ext cx="1397139" cy="1710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C94BE6-4A39-446C-A06F-23967F3D9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112" y="-1705101"/>
            <a:ext cx="2723050" cy="155239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119CD7-A492-4C97-B2FB-AD02CCC8E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0253" y="-2232181"/>
            <a:ext cx="3691777" cy="207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00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"/>
          <p:cNvSpPr txBox="1">
            <a:spLocks noGrp="1"/>
          </p:cNvSpPr>
          <p:nvPr>
            <p:ph type="title"/>
          </p:nvPr>
        </p:nvSpPr>
        <p:spPr>
          <a:xfrm>
            <a:off x="3640575" y="1395871"/>
            <a:ext cx="5716255" cy="5627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D64B5"/>
                </a:solidFill>
                <a:latin typeface="Kanit Cyrillic" pitchFamily="2" charset="0"/>
              </a:rPr>
              <a:t>Спасибо за внимание!</a:t>
            </a:r>
            <a:br>
              <a:rPr lang="ru-RU" sz="2800" dirty="0">
                <a:solidFill>
                  <a:srgbClr val="BD64B5"/>
                </a:solidFill>
                <a:latin typeface="Kanit Cyrillic" pitchFamily="2" charset="0"/>
              </a:rPr>
            </a:br>
            <a:r>
              <a:rPr lang="ru-RU" sz="2800" dirty="0">
                <a:solidFill>
                  <a:srgbClr val="BD64B5"/>
                </a:solidFill>
                <a:latin typeface="Kanit Cyrillic" pitchFamily="2" charset="0"/>
              </a:rPr>
              <a:t/>
            </a:r>
            <a:br>
              <a:rPr lang="ru-RU" sz="2800" dirty="0">
                <a:solidFill>
                  <a:srgbClr val="BD64B5"/>
                </a:solidFill>
                <a:latin typeface="Kanit Cyrillic" pitchFamily="2" charset="0"/>
              </a:rPr>
            </a:br>
            <a:endParaRPr sz="2800" dirty="0">
              <a:solidFill>
                <a:srgbClr val="BD64B5"/>
              </a:solidFill>
              <a:latin typeface="Kanit Cyrillic" pitchFamily="2" charset="0"/>
            </a:endParaRPr>
          </a:p>
        </p:txBody>
      </p:sp>
      <p:sp>
        <p:nvSpPr>
          <p:cNvPr id="702" name="Google Shape;702;p43"/>
          <p:cNvSpPr txBox="1"/>
          <p:nvPr/>
        </p:nvSpPr>
        <p:spPr>
          <a:xfrm>
            <a:off x="9234433" y="4004794"/>
            <a:ext cx="5193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sz="5000" dirty="0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9577083" y="4217794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3" name="Google Shape;502;p38">
            <a:extLst>
              <a:ext uri="{FF2B5EF4-FFF2-40B4-BE49-F238E27FC236}">
                <a16:creationId xmlns:a16="http://schemas.microsoft.com/office/drawing/2014/main" id="{AB7AAC9A-DBFA-48CD-A73F-2427A04E3D0F}"/>
              </a:ext>
            </a:extLst>
          </p:cNvPr>
          <p:cNvSpPr txBox="1"/>
          <p:nvPr/>
        </p:nvSpPr>
        <p:spPr>
          <a:xfrm>
            <a:off x="-609843" y="455225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sz="5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665;p43">
            <a:extLst>
              <a:ext uri="{FF2B5EF4-FFF2-40B4-BE49-F238E27FC236}">
                <a16:creationId xmlns:a16="http://schemas.microsoft.com/office/drawing/2014/main" id="{11F90050-30ED-45B8-A4C4-047CCAFE2ADC}"/>
              </a:ext>
            </a:extLst>
          </p:cNvPr>
          <p:cNvSpPr txBox="1">
            <a:spLocks/>
          </p:cNvSpPr>
          <p:nvPr/>
        </p:nvSpPr>
        <p:spPr>
          <a:xfrm>
            <a:off x="3521037" y="2198492"/>
            <a:ext cx="4788537" cy="268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39700" indent="0" fontAlgn="ctr">
              <a:buFont typeface="Nunito Light"/>
              <a:buNone/>
            </a:pPr>
            <a:r>
              <a:rPr lang="ru-RU" sz="1500" dirty="0">
                <a:latin typeface="Kanit Cyrillic" pitchFamily="2" charset="0"/>
              </a:rPr>
              <a:t>По вопросам сотрудничества обращаться</a:t>
            </a:r>
            <a:r>
              <a:rPr lang="en-US" sz="1500" dirty="0">
                <a:latin typeface="Kanit Cyrillic" pitchFamily="2" charset="0"/>
              </a:rPr>
              <a:t>:</a:t>
            </a:r>
            <a:endParaRPr lang="ru-RU" sz="1500" dirty="0">
              <a:latin typeface="Kanit Cyrillic" pitchFamily="2" charset="0"/>
            </a:endParaRPr>
          </a:p>
          <a:p>
            <a:pPr marL="139700" indent="0" fontAlgn="ctr">
              <a:buFont typeface="Nunito Light"/>
              <a:buNone/>
            </a:pPr>
            <a:r>
              <a:rPr lang="ru-RU" sz="1500" dirty="0" err="1">
                <a:latin typeface="Kanit Cyrillic" pitchFamily="2" charset="0"/>
              </a:rPr>
              <a:t>Федорцов</a:t>
            </a:r>
            <a:r>
              <a:rPr lang="ru-RU" sz="1500" dirty="0">
                <a:latin typeface="Kanit Cyrillic" pitchFamily="2" charset="0"/>
              </a:rPr>
              <a:t> Иван Сергеевич</a:t>
            </a:r>
          </a:p>
          <a:p>
            <a:pPr marL="139700" indent="0" fontAlgn="ctr">
              <a:buFont typeface="Nunito Light"/>
              <a:buNone/>
            </a:pPr>
            <a:endParaRPr lang="ru-RU" sz="1500" dirty="0">
              <a:latin typeface="Kanit Cyrillic" pitchFamily="2" charset="0"/>
            </a:endParaRPr>
          </a:p>
          <a:p>
            <a:pPr marL="139700" indent="0" fontAlgn="ctr">
              <a:buFont typeface="Nunito Light"/>
              <a:buNone/>
            </a:pPr>
            <a:r>
              <a:rPr lang="ru-RU" sz="1500" dirty="0">
                <a:latin typeface="Kanit Cyrillic" pitchFamily="2" charset="0"/>
              </a:rPr>
              <a:t>Контактные данные</a:t>
            </a:r>
            <a:endParaRPr lang="en-US" sz="1500" dirty="0">
              <a:latin typeface="Kanit Cyrillic" pitchFamily="2" charset="0"/>
            </a:endParaRPr>
          </a:p>
          <a:p>
            <a:pPr fontAlgn="ctr"/>
            <a:r>
              <a:rPr lang="ru-RU" sz="1500" dirty="0">
                <a:latin typeface="Kanit Cyrillic" pitchFamily="2" charset="0"/>
              </a:rPr>
              <a:t>Телефон</a:t>
            </a:r>
            <a:r>
              <a:rPr lang="en-US" sz="1500" dirty="0">
                <a:latin typeface="Kanit Cyrillic" pitchFamily="2" charset="0"/>
              </a:rPr>
              <a:t>: </a:t>
            </a:r>
            <a:r>
              <a:rPr lang="ru-RU" sz="1500" dirty="0">
                <a:latin typeface="Kanit Cyrillic" pitchFamily="2" charset="0"/>
              </a:rPr>
              <a:t>8-996-331-27-10</a:t>
            </a:r>
          </a:p>
          <a:p>
            <a:pPr fontAlgn="ctr"/>
            <a:r>
              <a:rPr lang="en-US" sz="1500" dirty="0">
                <a:latin typeface="Kanit Cyrillic" pitchFamily="2" charset="0"/>
              </a:rPr>
              <a:t>VK: https://vk.com/krazer181</a:t>
            </a:r>
          </a:p>
          <a:p>
            <a:pPr fontAlgn="ctr"/>
            <a:r>
              <a:rPr lang="ru-RU" sz="1500" dirty="0">
                <a:latin typeface="Kanit Cyrillic" pitchFamily="2" charset="0"/>
              </a:rPr>
              <a:t>Почта</a:t>
            </a:r>
            <a:r>
              <a:rPr lang="en-US" sz="1500" dirty="0">
                <a:latin typeface="Kanit Cyrillic" pitchFamily="2" charset="0"/>
              </a:rPr>
              <a:t>:</a:t>
            </a:r>
            <a:r>
              <a:rPr lang="ru-RU" sz="1500" dirty="0">
                <a:latin typeface="Kanit Cyrillic" pitchFamily="2" charset="0"/>
              </a:rPr>
              <a:t> </a:t>
            </a:r>
            <a:r>
              <a:rPr lang="en-US" sz="1500" dirty="0">
                <a:latin typeface="Kanit Cyrillic" pitchFamily="2" charset="0"/>
              </a:rPr>
              <a:t>isfedortsov@gmail.com</a:t>
            </a:r>
            <a:endParaRPr lang="ru-RU" sz="1500" dirty="0">
              <a:latin typeface="Kanit Cyrillic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769EBF0-D807-48C7-835F-D9961CB71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579" t="12337" r="22277" b="5964"/>
          <a:stretch/>
        </p:blipFill>
        <p:spPr bwMode="auto">
          <a:xfrm>
            <a:off x="365314" y="1267055"/>
            <a:ext cx="2492186" cy="3612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A3599E"/>
            </a:solidFill>
          </a:ln>
          <a:effectLst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1BF934-CC30-4090-8F4F-842B157DE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112" y="-1705101"/>
            <a:ext cx="2723050" cy="155239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816D1BD-C767-4181-BD12-9909ED7A0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53" y="-2232181"/>
            <a:ext cx="3691777" cy="207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071"/>
      </p:ext>
    </p:extLst>
  </p:cSld>
  <p:clrMapOvr>
    <a:masterClrMapping/>
  </p:clrMapOvr>
</p:sld>
</file>

<file path=ppt/theme/theme1.xml><?xml version="1.0" encoding="utf-8"?>
<a:theme xmlns:a="http://schemas.openxmlformats.org/drawingml/2006/main" name="Introduction to Java Programming for High School by Slidesgo">
  <a:themeElements>
    <a:clrScheme name="Simple Light">
      <a:dk1>
        <a:srgbClr val="E7E7E7"/>
      </a:dk1>
      <a:lt1>
        <a:srgbClr val="10111A"/>
      </a:lt1>
      <a:dk2>
        <a:srgbClr val="FD4A4A"/>
      </a:dk2>
      <a:lt2>
        <a:srgbClr val="EC7955"/>
      </a:lt2>
      <a:accent1>
        <a:srgbClr val="E81A81"/>
      </a:accent1>
      <a:accent2>
        <a:srgbClr val="94EE6B"/>
      </a:accent2>
      <a:accent3>
        <a:srgbClr val="4CAE97"/>
      </a:accent3>
      <a:accent4>
        <a:srgbClr val="BD64B5"/>
      </a:accent4>
      <a:accent5>
        <a:srgbClr val="FFFF99"/>
      </a:accent5>
      <a:accent6>
        <a:srgbClr val="2C293A"/>
      </a:accent6>
      <a:hlink>
        <a:srgbClr val="F8F8F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578</Words>
  <Application>Microsoft Office PowerPoint</Application>
  <PresentationFormat>Экран (16:9)</PresentationFormat>
  <Paragraphs>146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Kanit Cyrillic</vt:lpstr>
      <vt:lpstr>Arial</vt:lpstr>
      <vt:lpstr>Comfortaa</vt:lpstr>
      <vt:lpstr>Bebas Neue</vt:lpstr>
      <vt:lpstr>Nunito Light</vt:lpstr>
      <vt:lpstr>Anaheim</vt:lpstr>
      <vt:lpstr>Source Code Pro</vt:lpstr>
      <vt:lpstr>Fira Code</vt:lpstr>
      <vt:lpstr>Source Code Pro Medium</vt:lpstr>
      <vt:lpstr>Introduction to Java Programming for High School by Slidesgo</vt:lpstr>
      <vt:lpstr>СТРУКТУРА ВЕБ-СЕРВИСА ОФОРМЛЕНИЯ УЧЕБНЫХ ДОКУМЕНТОВ</vt:lpstr>
      <vt:lpstr>Актуальность</vt:lpstr>
      <vt:lpstr>Объект, предмет, цель</vt:lpstr>
      <vt:lpstr>Задачи</vt:lpstr>
      <vt:lpstr>Предметная область</vt:lpstr>
      <vt:lpstr>Выбор варианта реализации проекта</vt:lpstr>
      <vt:lpstr>Выбор среды и ЯП</vt:lpstr>
      <vt:lpstr>Аналоги</vt:lpstr>
      <vt:lpstr>Как всё работает?</vt:lpstr>
      <vt:lpstr>Структура работы Веб-сервиса</vt:lpstr>
      <vt:lpstr>Презентация PowerPoint</vt:lpstr>
      <vt:lpstr>Взаимодействие с документом</vt:lpstr>
      <vt:lpstr>Редактирование документа</vt:lpstr>
      <vt:lpstr>Рынок распространения</vt:lpstr>
      <vt:lpstr>Коммерциализация</vt:lpstr>
      <vt:lpstr>Анализ рынка</vt:lpstr>
      <vt:lpstr>Анализ рынка</vt:lpstr>
      <vt:lpstr>Интерфейс: Главная страница</vt:lpstr>
      <vt:lpstr>Интерфейс: Окно входа на сайт</vt:lpstr>
      <vt:lpstr>Интерфейс: Окно регистрации</vt:lpstr>
      <vt:lpstr>Заключение</vt:lpstr>
      <vt:lpstr>Команда проекта</vt:lpstr>
      <vt:lpstr>Команда проекта</vt:lpstr>
      <vt:lpstr>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ВЕБ-СЕРВИСА ОФОРМЛЕНИЯ УЧЕБНЫХ ДОКУМЕНТОВ</dc:title>
  <dc:creator>ДЕД</dc:creator>
  <cp:lastModifiedBy>Данил Ермаков</cp:lastModifiedBy>
  <cp:revision>48</cp:revision>
  <dcterms:modified xsi:type="dcterms:W3CDTF">2023-06-08T04:13:15Z</dcterms:modified>
</cp:coreProperties>
</file>