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4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5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Default Extension="gif" ContentType="image/gif"/>
  <Override PartName="/ppt/notesSlides/notesSlide8.xml" ContentType="application/vnd.openxmlformats-officedocument.presentationml.notesSlid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notesSlides/notesSlide9.xml" ContentType="application/vnd.openxmlformats-officedocument.presentationml.notesSlide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12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4.xml" ContentType="application/vnd.openxmlformats-officedocument.theme+xml"/>
  <Override PartName="/ppt/notesSlides/notesSlide1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  <p:sldMasterId id="2147483661" r:id="rId13"/>
    <p:sldMasterId id="2147483662" r:id="rId14"/>
  </p:sldMasterIdLst>
  <p:notesMasterIdLst>
    <p:notesMasterId r:id="rId28"/>
  </p:notesMasterIdLst>
  <p:handoutMasterIdLst>
    <p:handoutMasterId r:id="rId29"/>
  </p:handoutMasterIdLst>
  <p:sldIdLst>
    <p:sldId id="324" r:id="rId15"/>
    <p:sldId id="330" r:id="rId16"/>
    <p:sldId id="334" r:id="rId17"/>
    <p:sldId id="327" r:id="rId18"/>
    <p:sldId id="335" r:id="rId19"/>
    <p:sldId id="297" r:id="rId20"/>
    <p:sldId id="337" r:id="rId21"/>
    <p:sldId id="269" r:id="rId22"/>
    <p:sldId id="270" r:id="rId23"/>
    <p:sldId id="332" r:id="rId24"/>
    <p:sldId id="336" r:id="rId25"/>
    <p:sldId id="325" r:id="rId26"/>
    <p:sldId id="280" r:id="rId27"/>
  </p:sldIdLst>
  <p:sldSz cx="13004800" cy="9753600"/>
  <p:notesSz cx="6669088" cy="97742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/>
        <a:ea typeface="+mn-ea"/>
        <a:cs typeface="Arial" pitchFamily="34" charset="0"/>
        <a:sym typeface="Gill Sans"/>
      </a:defRPr>
    </a:lvl1pPr>
    <a:lvl2pPr marL="457200" algn="l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/>
        <a:ea typeface="+mn-ea"/>
        <a:cs typeface="Arial" pitchFamily="34" charset="0"/>
        <a:sym typeface="Gill Sans"/>
      </a:defRPr>
    </a:lvl2pPr>
    <a:lvl3pPr marL="914400" algn="l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/>
        <a:ea typeface="+mn-ea"/>
        <a:cs typeface="Arial" pitchFamily="34" charset="0"/>
        <a:sym typeface="Gill Sans"/>
      </a:defRPr>
    </a:lvl3pPr>
    <a:lvl4pPr marL="1371600" algn="l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/>
        <a:ea typeface="+mn-ea"/>
        <a:cs typeface="Arial" pitchFamily="34" charset="0"/>
        <a:sym typeface="Gill Sans"/>
      </a:defRPr>
    </a:lvl4pPr>
    <a:lvl5pPr marL="1828800" algn="l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/>
        <a:ea typeface="+mn-ea"/>
        <a:cs typeface="Arial" pitchFamily="34" charset="0"/>
        <a:sym typeface="Gill Sans"/>
      </a:defRPr>
    </a:lvl5pPr>
    <a:lvl6pPr marL="2286000" algn="l" defTabSz="914400" rtl="0" eaLnBrk="1" latinLnBrk="0" hangingPunct="1">
      <a:defRPr sz="4300" kern="1200">
        <a:solidFill>
          <a:srgbClr val="000000"/>
        </a:solidFill>
        <a:latin typeface="Gill Sans"/>
        <a:ea typeface="+mn-ea"/>
        <a:cs typeface="Arial" pitchFamily="34" charset="0"/>
        <a:sym typeface="Gill Sans"/>
      </a:defRPr>
    </a:lvl6pPr>
    <a:lvl7pPr marL="2743200" algn="l" defTabSz="914400" rtl="0" eaLnBrk="1" latinLnBrk="0" hangingPunct="1">
      <a:defRPr sz="4300" kern="1200">
        <a:solidFill>
          <a:srgbClr val="000000"/>
        </a:solidFill>
        <a:latin typeface="Gill Sans"/>
        <a:ea typeface="+mn-ea"/>
        <a:cs typeface="Arial" pitchFamily="34" charset="0"/>
        <a:sym typeface="Gill Sans"/>
      </a:defRPr>
    </a:lvl7pPr>
    <a:lvl8pPr marL="3200400" algn="l" defTabSz="914400" rtl="0" eaLnBrk="1" latinLnBrk="0" hangingPunct="1">
      <a:defRPr sz="4300" kern="1200">
        <a:solidFill>
          <a:srgbClr val="000000"/>
        </a:solidFill>
        <a:latin typeface="Gill Sans"/>
        <a:ea typeface="+mn-ea"/>
        <a:cs typeface="Arial" pitchFamily="34" charset="0"/>
        <a:sym typeface="Gill Sans"/>
      </a:defRPr>
    </a:lvl8pPr>
    <a:lvl9pPr marL="3657600" algn="l" defTabSz="914400" rtl="0" eaLnBrk="1" latinLnBrk="0" hangingPunct="1">
      <a:defRPr sz="4300" kern="1200">
        <a:solidFill>
          <a:srgbClr val="000000"/>
        </a:solidFill>
        <a:latin typeface="Gill Sans"/>
        <a:ea typeface="+mn-ea"/>
        <a:cs typeface="Arial" pitchFamily="34" charset="0"/>
        <a:sym typeface="Gill San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6699"/>
    <a:srgbClr val="FFFFFF"/>
    <a:srgbClr val="FFCC00"/>
    <a:srgbClr val="FF0000"/>
    <a:srgbClr val="FF9900"/>
    <a:srgbClr val="FFFF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829" autoAdjust="0"/>
    <p:restoredTop sz="95007" autoAdjust="0"/>
  </p:normalViewPr>
  <p:slideViewPr>
    <p:cSldViewPr>
      <p:cViewPr>
        <p:scale>
          <a:sx n="40" d="100"/>
          <a:sy n="40" d="100"/>
        </p:scale>
        <p:origin x="-876" y="66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fld id="{D070A473-3DD2-4163-8F02-18AD4A31DFEF}" type="datetimeFigureOut">
              <a:rPr lang="ru-RU"/>
              <a:pPr>
                <a:defRPr/>
              </a:pPr>
              <a:t>11.09.2019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8250" y="928370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fld id="{FEAC65D4-697D-48C4-B55D-C573631426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94477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fld id="{5533942C-A75E-48A3-A70D-9619EE8B429C}" type="datetimeFigureOut">
              <a:rPr lang="ru-RU"/>
              <a:pPr>
                <a:defRPr/>
              </a:pPr>
              <a:t>11.09.2019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8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750" y="4643438"/>
            <a:ext cx="5335588" cy="4397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8370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8250" y="928370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fld id="{06A7274D-68BB-4A40-99E0-2F159FEB62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15776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8F65EE-AF8C-4B50-8D52-14ECE775D588}" type="slidenum">
              <a:rPr lang="ru-RU" smtClean="0">
                <a:latin typeface="Gill Sans"/>
                <a:sym typeface="Gill Sans"/>
              </a:rPr>
              <a:pPr>
                <a:defRPr/>
              </a:pPr>
              <a:t>1</a:t>
            </a:fld>
            <a:endParaRPr lang="ru-RU" smtClean="0">
              <a:latin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1DCF1E-5566-464A-AB9D-B2D10292EC88}" type="slidenum">
              <a:rPr lang="ru-RU" smtClean="0">
                <a:latin typeface="Gill Sans"/>
                <a:sym typeface="Gill Sans"/>
              </a:rPr>
              <a:pPr>
                <a:defRPr/>
              </a:pPr>
              <a:t>2</a:t>
            </a:fld>
            <a:endParaRPr lang="ru-RU" smtClean="0">
              <a:latin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1DCF1E-5566-464A-AB9D-B2D10292EC88}" type="slidenum">
              <a:rPr lang="ru-RU" smtClean="0">
                <a:latin typeface="Gill Sans"/>
                <a:sym typeface="Gill Sans"/>
              </a:rPr>
              <a:pPr>
                <a:defRPr/>
              </a:pPr>
              <a:t>3</a:t>
            </a:fld>
            <a:endParaRPr lang="ru-RU" smtClean="0">
              <a:latin typeface="Gill Sans"/>
              <a:sym typeface="Gill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8664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4603EB-7404-4BE8-BF08-E816AB28FB09}" type="slidenum">
              <a:rPr lang="ru-RU" smtClean="0">
                <a:latin typeface="Gill Sans"/>
                <a:sym typeface="Gill Sans"/>
              </a:rPr>
              <a:pPr>
                <a:defRPr/>
              </a:pPr>
              <a:t>4</a:t>
            </a:fld>
            <a:endParaRPr lang="ru-RU" smtClean="0">
              <a:latin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4E06FB-22D0-4C86-A5DE-25876F67D890}" type="slidenum">
              <a:rPr lang="ru-RU" smtClean="0">
                <a:latin typeface="Gill Sans"/>
                <a:sym typeface="Gill Sans"/>
              </a:rPr>
              <a:pPr>
                <a:defRPr/>
              </a:pPr>
              <a:t>5</a:t>
            </a:fld>
            <a:endParaRPr lang="ru-RU" smtClean="0">
              <a:latin typeface="Gill Sans"/>
              <a:sym typeface="Gill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9639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69BBE41-AB8B-4326-BE2D-7721449E4BDC}" type="slidenum">
              <a:rPr lang="ru-RU" smtClean="0">
                <a:latin typeface="Gill Sans"/>
                <a:sym typeface="Gill Sans"/>
              </a:rPr>
              <a:pPr>
                <a:defRPr/>
              </a:pPr>
              <a:t>6</a:t>
            </a:fld>
            <a:endParaRPr lang="ru-RU" smtClean="0">
              <a:latin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25A668-07AB-4CC9-BC77-CBAE79481AA9}" type="slidenum">
              <a:rPr lang="ru-RU" smtClean="0">
                <a:latin typeface="Gill Sans"/>
                <a:sym typeface="Gill Sans"/>
              </a:rPr>
              <a:pPr>
                <a:defRPr/>
              </a:pPr>
              <a:t>7</a:t>
            </a:fld>
            <a:endParaRPr lang="ru-RU" smtClean="0">
              <a:latin typeface="Gill Sans"/>
              <a:sym typeface="Gill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0254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54F967-5ED2-413E-BD86-880A60DA3087}" type="slidenum">
              <a:rPr lang="ru-RU" smtClean="0">
                <a:latin typeface="Gill Sans"/>
                <a:sym typeface="Gill Sans"/>
              </a:rPr>
              <a:pPr>
                <a:defRPr/>
              </a:pPr>
              <a:t>8</a:t>
            </a:fld>
            <a:endParaRPr lang="ru-RU" smtClean="0">
              <a:latin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602806-B447-4809-8AF8-181D47E32425}" type="slidenum">
              <a:rPr lang="ru-RU" smtClean="0">
                <a:latin typeface="Gill Sans"/>
                <a:sym typeface="Gill Sans"/>
              </a:rPr>
              <a:pPr>
                <a:defRPr/>
              </a:pPr>
              <a:t>9</a:t>
            </a:fld>
            <a:endParaRPr lang="ru-RU" smtClean="0">
              <a:latin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010AE3-B352-49EF-A7F2-8C6B644690D8}" type="slidenum">
              <a:rPr lang="ru-RU" smtClean="0">
                <a:latin typeface="Gill Sans"/>
                <a:sym typeface="Gill Sans"/>
              </a:rPr>
              <a:pPr>
                <a:defRPr/>
              </a:pPr>
              <a:t>10</a:t>
            </a:fld>
            <a:endParaRPr lang="ru-RU" smtClean="0">
              <a:latin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1DCF1E-5566-464A-AB9D-B2D10292EC88}" type="slidenum">
              <a:rPr lang="ru-RU" smtClean="0">
                <a:latin typeface="Gill Sans"/>
                <a:sym typeface="Gill Sans"/>
              </a:rPr>
              <a:pPr>
                <a:defRPr/>
              </a:pPr>
              <a:t>11</a:t>
            </a:fld>
            <a:endParaRPr lang="ru-RU" smtClean="0">
              <a:latin typeface="Gill Sans"/>
              <a:sym typeface="Gill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5277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EAD9DC5-7258-4713-8921-85D658981381}" type="slidenum">
              <a:rPr lang="ru-RU" smtClean="0">
                <a:latin typeface="Gill Sans"/>
                <a:sym typeface="Gill Sans"/>
              </a:rPr>
              <a:pPr>
                <a:defRPr/>
              </a:pPr>
              <a:t>12</a:t>
            </a:fld>
            <a:endParaRPr lang="ru-RU" smtClean="0">
              <a:latin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C5C893-EE78-4091-8CA1-542DAFDBE666}" type="slidenum">
              <a:rPr lang="ru-RU" smtClean="0">
                <a:latin typeface="Gill Sans"/>
                <a:sym typeface="Gill Sans"/>
              </a:rPr>
              <a:pPr>
                <a:defRPr/>
              </a:pPr>
              <a:t>13</a:t>
            </a:fld>
            <a:endParaRPr lang="ru-RU" smtClean="0">
              <a:latin typeface="Gill Sans"/>
              <a:sym typeface="Gill San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1588" y="5030788"/>
            <a:ext cx="5156200" cy="1128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80188" y="5030788"/>
            <a:ext cx="5156200" cy="1128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0188" y="1639888"/>
            <a:ext cx="2616200" cy="45196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1588" y="1639888"/>
            <a:ext cx="7696200" cy="45196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271588" y="1639888"/>
            <a:ext cx="10464800" cy="45196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1588" y="1271588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80188" y="1271588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094663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0946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35000" y="4789488"/>
            <a:ext cx="2857500" cy="3300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644900" y="4789488"/>
            <a:ext cx="2857500" cy="3300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035550" y="1408113"/>
            <a:ext cx="1466850" cy="66817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35000" y="1408113"/>
            <a:ext cx="4248150" cy="66817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35000" y="4789488"/>
            <a:ext cx="2857500" cy="3300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644900" y="4789488"/>
            <a:ext cx="2857500" cy="3300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035550" y="1408113"/>
            <a:ext cx="1466850" cy="66817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35000" y="1408113"/>
            <a:ext cx="4248150" cy="66817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428163" y="255588"/>
            <a:ext cx="2925762" cy="84566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255588"/>
            <a:ext cx="8624888" cy="84566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1588" y="2768600"/>
            <a:ext cx="2444750" cy="571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868738" y="2768600"/>
            <a:ext cx="2444750" cy="571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0188" y="255588"/>
            <a:ext cx="2616200" cy="8229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1588" y="255588"/>
            <a:ext cx="7696200" cy="8229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1588" y="2768600"/>
            <a:ext cx="5156200" cy="571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80188" y="2768600"/>
            <a:ext cx="5156200" cy="571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0188" y="255588"/>
            <a:ext cx="2616200" cy="8229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1588" y="255588"/>
            <a:ext cx="7696200" cy="8229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773988" y="2768600"/>
            <a:ext cx="1905000" cy="571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831388" y="2768600"/>
            <a:ext cx="1905000" cy="571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0188" y="255588"/>
            <a:ext cx="2616200" cy="8229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1588" y="255588"/>
            <a:ext cx="7696200" cy="8229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1588" y="2768600"/>
            <a:ext cx="2444750" cy="571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868738" y="2768600"/>
            <a:ext cx="2444750" cy="571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0188" y="255588"/>
            <a:ext cx="2616200" cy="8229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1588" y="255588"/>
            <a:ext cx="7696200" cy="8229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1588" y="2768600"/>
            <a:ext cx="5156200" cy="571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80188" y="2768600"/>
            <a:ext cx="5156200" cy="571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Gill Sans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0188" y="255588"/>
            <a:ext cx="2616200" cy="8229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1588" y="255588"/>
            <a:ext cx="7696200" cy="8229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1588" y="5030788"/>
            <a:ext cx="10464800" cy="1128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text styles</a:t>
            </a:r>
          </a:p>
          <a:p>
            <a:pPr lvl="1"/>
            <a:r>
              <a:rPr lang="en-US" smtClean="0">
                <a:sym typeface="Gill Sans"/>
              </a:rPr>
              <a:t>Second level</a:t>
            </a:r>
          </a:p>
          <a:p>
            <a:pPr lvl="2"/>
            <a:r>
              <a:rPr lang="en-US" smtClean="0">
                <a:sym typeface="Gill Sans"/>
              </a:rPr>
              <a:t>Third level</a:t>
            </a:r>
          </a:p>
          <a:p>
            <a:pPr lvl="3"/>
            <a:r>
              <a:rPr lang="en-US" smtClean="0">
                <a:sym typeface="Gill Sans"/>
              </a:rPr>
              <a:t>Fourth level</a:t>
            </a:r>
          </a:p>
          <a:p>
            <a:pPr lvl="4"/>
            <a:r>
              <a:rPr lang="en-US" smtClean="0">
                <a:sym typeface="Gill Sans"/>
              </a:rPr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1588" y="1639888"/>
            <a:ext cx="10464800" cy="33004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sym typeface="Gill Sans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sym typeface="Gill Sans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sym typeface="Gill Sans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1588" y="2971800"/>
            <a:ext cx="10464800" cy="3810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sym typeface="Gill Sans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sym typeface="Gill Sans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sym typeface="Gill Sans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1588" y="1271588"/>
            <a:ext cx="10464800" cy="721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text styles</a:t>
            </a:r>
          </a:p>
          <a:p>
            <a:pPr lvl="1"/>
            <a:r>
              <a:rPr lang="en-US" smtClean="0">
                <a:sym typeface="Gill Sans"/>
              </a:rPr>
              <a:t>Second level</a:t>
            </a:r>
          </a:p>
          <a:p>
            <a:pPr lvl="2"/>
            <a:r>
              <a:rPr lang="en-US" smtClean="0">
                <a:sym typeface="Gill Sans"/>
              </a:rPr>
              <a:t>Third level</a:t>
            </a:r>
          </a:p>
          <a:p>
            <a:pPr lvl="3"/>
            <a:r>
              <a:rPr lang="en-US" smtClean="0">
                <a:sym typeface="Gill Sans"/>
              </a:rPr>
              <a:t>Fourth level</a:t>
            </a:r>
          </a:p>
          <a:p>
            <a:pPr lvl="4"/>
            <a:r>
              <a:rPr lang="en-US" smtClean="0">
                <a:sym typeface="Gill 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838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12827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2pPr>
      <a:lvl3pPr marL="1727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3pPr>
      <a:lvl4pPr marL="21717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4pPr>
      <a:lvl5pPr marL="2616200" indent="-569913" algn="l" rtl="0" eaLnBrk="0" fontAlgn="base" hangingPunct="0">
        <a:spcBef>
          <a:spcPts val="48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5pPr>
      <a:lvl6pPr marL="3073400" indent="-569913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6pPr>
      <a:lvl7pPr marL="3530600" indent="-569913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7pPr>
      <a:lvl8pPr marL="3987800" indent="-569913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8pPr>
      <a:lvl9pPr marL="4445000" indent="-569913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1588" y="7367588"/>
            <a:ext cx="10464800" cy="1700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sym typeface="Gill Sans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sym typeface="Gill Sans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sym typeface="Gill Sans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1588" y="7367588"/>
            <a:ext cx="10464800" cy="1700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sym typeface="Gill Sans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sym typeface="Gill Sans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sym typeface="Gill Sans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789488"/>
            <a:ext cx="5867400" cy="33004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text styles</a:t>
            </a:r>
          </a:p>
          <a:p>
            <a:pPr lvl="1"/>
            <a:r>
              <a:rPr lang="en-US" smtClean="0">
                <a:sym typeface="Gill Sans"/>
              </a:rPr>
              <a:t>Second level</a:t>
            </a:r>
          </a:p>
          <a:p>
            <a:pPr lvl="2"/>
            <a:r>
              <a:rPr lang="en-US" smtClean="0">
                <a:sym typeface="Gill Sans"/>
              </a:rPr>
              <a:t>Third level</a:t>
            </a:r>
          </a:p>
          <a:p>
            <a:pPr lvl="3"/>
            <a:r>
              <a:rPr lang="en-US" smtClean="0">
                <a:sym typeface="Gill Sans"/>
              </a:rPr>
              <a:t>Fourth level</a:t>
            </a:r>
          </a:p>
          <a:p>
            <a:pPr lvl="4"/>
            <a:r>
              <a:rPr lang="en-US" smtClean="0">
                <a:sym typeface="Gill Sans"/>
              </a:rPr>
              <a:t>Fifth level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8113"/>
            <a:ext cx="5867400" cy="33035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400">
          <a:solidFill>
            <a:schemeClr val="tx1"/>
          </a:solidFill>
          <a:latin typeface="+mn-lt"/>
          <a:sym typeface="Gill Sans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sym typeface="Gill Sans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400">
          <a:solidFill>
            <a:schemeClr val="tx1"/>
          </a:solidFill>
          <a:latin typeface="+mn-lt"/>
          <a:sym typeface="Gill Sans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400">
          <a:solidFill>
            <a:schemeClr val="tx1"/>
          </a:solidFill>
          <a:latin typeface="+mn-lt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789488"/>
            <a:ext cx="5867400" cy="33004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text styles</a:t>
            </a:r>
          </a:p>
          <a:p>
            <a:pPr lvl="1"/>
            <a:r>
              <a:rPr lang="en-US" smtClean="0">
                <a:sym typeface="Gill Sans"/>
              </a:rPr>
              <a:t>Second level</a:t>
            </a:r>
          </a:p>
          <a:p>
            <a:pPr lvl="2"/>
            <a:r>
              <a:rPr lang="en-US" smtClean="0">
                <a:sym typeface="Gill Sans"/>
              </a:rPr>
              <a:t>Third level</a:t>
            </a:r>
          </a:p>
          <a:p>
            <a:pPr lvl="3"/>
            <a:r>
              <a:rPr lang="en-US" smtClean="0">
                <a:sym typeface="Gill Sans"/>
              </a:rPr>
              <a:t>Fourth level</a:t>
            </a:r>
          </a:p>
          <a:p>
            <a:pPr lvl="4"/>
            <a:r>
              <a:rPr lang="en-US" smtClean="0">
                <a:sym typeface="Gill Sans"/>
              </a:rPr>
              <a:t>Fifth level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8113"/>
            <a:ext cx="5867400" cy="33035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400">
          <a:solidFill>
            <a:schemeClr val="tx1"/>
          </a:solidFill>
          <a:latin typeface="+mn-lt"/>
          <a:sym typeface="Gill Sans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sym typeface="Gill Sans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400">
          <a:solidFill>
            <a:schemeClr val="tx1"/>
          </a:solidFill>
          <a:latin typeface="+mn-lt"/>
          <a:sym typeface="Gill Sans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400">
          <a:solidFill>
            <a:schemeClr val="tx1"/>
          </a:solidFill>
          <a:latin typeface="+mn-lt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1588" y="255588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889000" indent="-569913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1335088" indent="-574675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2pPr>
      <a:lvl3pPr marL="1776413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3pPr>
      <a:lvl4pPr marL="2220913" indent="-569913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4pPr>
      <a:lvl5pPr marL="2667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889000" indent="-569913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1335088" indent="-574675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2pPr>
      <a:lvl3pPr marL="1776413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3pPr>
      <a:lvl4pPr marL="2220913" indent="-569913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4pPr>
      <a:lvl5pPr marL="2667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1588" y="255588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1588" y="2768600"/>
            <a:ext cx="5041900" cy="57165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text styles</a:t>
            </a:r>
          </a:p>
          <a:p>
            <a:pPr lvl="1"/>
            <a:r>
              <a:rPr lang="en-US" smtClean="0">
                <a:sym typeface="Gill Sans"/>
              </a:rPr>
              <a:t>Second level</a:t>
            </a:r>
          </a:p>
          <a:p>
            <a:pPr lvl="2"/>
            <a:r>
              <a:rPr lang="en-US" smtClean="0">
                <a:sym typeface="Gill Sans"/>
              </a:rPr>
              <a:t>Third level</a:t>
            </a:r>
          </a:p>
          <a:p>
            <a:pPr lvl="3"/>
            <a:r>
              <a:rPr lang="en-US" smtClean="0">
                <a:sym typeface="Gill Sans"/>
              </a:rPr>
              <a:t>Fourth level</a:t>
            </a:r>
          </a:p>
          <a:p>
            <a:pPr lvl="4"/>
            <a:r>
              <a:rPr lang="en-US" smtClean="0">
                <a:sym typeface="Gill 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2pPr>
      <a:lvl3pPr marL="1651000" indent="-495300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3pPr>
      <a:lvl4pPr marL="2092325" indent="-492125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4pPr>
      <a:lvl5pPr marL="2538413" indent="-492125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5pPr>
      <a:lvl6pPr marL="29956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6pPr>
      <a:lvl7pPr marL="34528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7pPr>
      <a:lvl8pPr marL="39100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8pPr>
      <a:lvl9pPr marL="43672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1588" y="255588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1588" y="2768600"/>
            <a:ext cx="10464800" cy="57165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text styles</a:t>
            </a:r>
          </a:p>
          <a:p>
            <a:pPr lvl="1"/>
            <a:r>
              <a:rPr lang="en-US" smtClean="0">
                <a:sym typeface="Gill Sans"/>
              </a:rPr>
              <a:t>Second level</a:t>
            </a:r>
          </a:p>
          <a:p>
            <a:pPr lvl="2"/>
            <a:r>
              <a:rPr lang="en-US" smtClean="0">
                <a:sym typeface="Gill Sans"/>
              </a:rPr>
              <a:t>Third level</a:t>
            </a:r>
          </a:p>
          <a:p>
            <a:pPr lvl="3"/>
            <a:r>
              <a:rPr lang="en-US" smtClean="0">
                <a:sym typeface="Gill Sans"/>
              </a:rPr>
              <a:t>Fourth level</a:t>
            </a:r>
          </a:p>
          <a:p>
            <a:pPr lvl="4"/>
            <a:r>
              <a:rPr lang="en-US" smtClean="0">
                <a:sym typeface="Gill 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2pPr>
      <a:lvl3pPr marL="1651000" indent="-495300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3pPr>
      <a:lvl4pPr marL="2092325" indent="-492125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4pPr>
      <a:lvl5pPr marL="2538413" indent="-492125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5pPr>
      <a:lvl6pPr marL="29956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6pPr>
      <a:lvl7pPr marL="34528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7pPr>
      <a:lvl8pPr marL="39100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8pPr>
      <a:lvl9pPr marL="43672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1588" y="255588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73988" y="2768600"/>
            <a:ext cx="3962400" cy="57165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text styles</a:t>
            </a:r>
          </a:p>
          <a:p>
            <a:pPr lvl="1"/>
            <a:r>
              <a:rPr lang="en-US" smtClean="0">
                <a:sym typeface="Gill Sans"/>
              </a:rPr>
              <a:t>Second level</a:t>
            </a:r>
          </a:p>
          <a:p>
            <a:pPr lvl="2"/>
            <a:r>
              <a:rPr lang="en-US" smtClean="0">
                <a:sym typeface="Gill Sans"/>
              </a:rPr>
              <a:t>Third level</a:t>
            </a:r>
          </a:p>
          <a:p>
            <a:pPr lvl="3"/>
            <a:r>
              <a:rPr lang="en-US" smtClean="0">
                <a:sym typeface="Gill Sans"/>
              </a:rPr>
              <a:t>Fourth level</a:t>
            </a:r>
          </a:p>
          <a:p>
            <a:pPr lvl="4"/>
            <a:r>
              <a:rPr lang="en-US" smtClean="0">
                <a:sym typeface="Gill 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2pPr>
      <a:lvl3pPr marL="1651000" indent="-495300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3pPr>
      <a:lvl4pPr marL="2092325" indent="-492125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4pPr>
      <a:lvl5pPr marL="2538413" indent="-492125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5pPr>
      <a:lvl6pPr marL="29956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6pPr>
      <a:lvl7pPr marL="34528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7pPr>
      <a:lvl8pPr marL="39100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8pPr>
      <a:lvl9pPr marL="43672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1588" y="255588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1588" y="2768600"/>
            <a:ext cx="5041900" cy="57165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text styles</a:t>
            </a:r>
          </a:p>
          <a:p>
            <a:pPr lvl="1"/>
            <a:r>
              <a:rPr lang="en-US" smtClean="0">
                <a:sym typeface="Gill Sans"/>
              </a:rPr>
              <a:t>Second level</a:t>
            </a:r>
          </a:p>
          <a:p>
            <a:pPr lvl="2"/>
            <a:r>
              <a:rPr lang="en-US" smtClean="0">
                <a:sym typeface="Gill Sans"/>
              </a:rPr>
              <a:t>Third level</a:t>
            </a:r>
          </a:p>
          <a:p>
            <a:pPr lvl="3"/>
            <a:r>
              <a:rPr lang="en-US" smtClean="0">
                <a:sym typeface="Gill Sans"/>
              </a:rPr>
              <a:t>Fourth level</a:t>
            </a:r>
          </a:p>
          <a:p>
            <a:pPr lvl="4"/>
            <a:r>
              <a:rPr lang="en-US" smtClean="0">
                <a:sym typeface="Gill 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2pPr>
      <a:lvl3pPr marL="1651000" indent="-495300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3pPr>
      <a:lvl4pPr marL="2092325" indent="-492125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4pPr>
      <a:lvl5pPr marL="2538413" indent="-492125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100">
          <a:solidFill>
            <a:schemeClr val="tx1"/>
          </a:solidFill>
          <a:latin typeface="+mn-lt"/>
          <a:sym typeface="Gill Sans"/>
        </a:defRPr>
      </a:lvl5pPr>
      <a:lvl6pPr marL="29956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6pPr>
      <a:lvl7pPr marL="34528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7pPr>
      <a:lvl8pPr marL="39100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8pPr>
      <a:lvl9pPr marL="4367213" indent="-492125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1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1588" y="255588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1588" y="2768600"/>
            <a:ext cx="10464800" cy="57165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text styles</a:t>
            </a:r>
          </a:p>
          <a:p>
            <a:pPr lvl="1"/>
            <a:r>
              <a:rPr lang="en-US" smtClean="0">
                <a:sym typeface="Gill Sans"/>
              </a:rPr>
              <a:t>Second level</a:t>
            </a:r>
          </a:p>
          <a:p>
            <a:pPr lvl="2"/>
            <a:r>
              <a:rPr lang="en-US" smtClean="0">
                <a:sym typeface="Gill Sans"/>
              </a:rPr>
              <a:t>Third level</a:t>
            </a:r>
          </a:p>
          <a:p>
            <a:pPr lvl="3"/>
            <a:r>
              <a:rPr lang="en-US" smtClean="0">
                <a:sym typeface="Gill Sans"/>
              </a:rPr>
              <a:t>Fourth level</a:t>
            </a:r>
          </a:p>
          <a:p>
            <a:pPr lvl="4"/>
            <a:r>
              <a:rPr lang="en-US" smtClean="0">
                <a:sym typeface="Gill 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sym typeface="Gill Sans" charset="0"/>
        </a:defRPr>
      </a:lvl9pPr>
    </p:titleStyle>
    <p:bodyStyle>
      <a:lvl1pPr marL="8382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marL="12827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2pPr>
      <a:lvl3pPr marL="17272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3pPr>
      <a:lvl4pPr marL="21717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4pPr>
      <a:lvl5pPr marL="2616200" indent="-569913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300">
          <a:solidFill>
            <a:schemeClr val="tx1"/>
          </a:solidFill>
          <a:latin typeface="+mn-lt"/>
          <a:sym typeface="Gill Sans"/>
        </a:defRPr>
      </a:lvl5pPr>
      <a:lvl6pPr marL="3073400" indent="-569913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6pPr>
      <a:lvl7pPr marL="3530600" indent="-569913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7pPr>
      <a:lvl8pPr marL="3987800" indent="-569913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8pPr>
      <a:lvl9pPr marL="4445000" indent="-569913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3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573088" y="4156422"/>
            <a:ext cx="11501437" cy="1563688"/>
          </a:xfrm>
        </p:spPr>
        <p:txBody>
          <a:bodyPr/>
          <a:lstStyle/>
          <a:p>
            <a:pPr eaLnBrk="1" hangingPunct="1"/>
            <a:r>
              <a:rPr lang="ru-RU" dirty="0" smtClean="0">
                <a:latin typeface="Calibri" pitchFamily="34" charset="0"/>
                <a:cs typeface="Calibri" pitchFamily="34" charset="0"/>
              </a:rPr>
              <a:t>команда «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скб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»</a:t>
            </a: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1271588" y="5810597"/>
            <a:ext cx="10464800" cy="112871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sz="2800" dirty="0" smtClean="0">
                <a:latin typeface="Calibri" pitchFamily="34" charset="0"/>
                <a:cs typeface="Calibri" pitchFamily="34" charset="0"/>
              </a:rPr>
              <a:t>проект «</a:t>
            </a:r>
            <a:r>
              <a:rPr lang="ru-RU" sz="2800" dirty="0" smtClean="0">
                <a:latin typeface="Calibri" pitchFamily="34" charset="0"/>
                <a:cs typeface="Calibri" pitchFamily="34" charset="0"/>
                <a:sym typeface="Gill Sans" charset="0"/>
              </a:rPr>
              <a:t>адаптер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» –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сверхэргономичный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прибор для заряда техники!!!</a:t>
            </a:r>
          </a:p>
        </p:txBody>
      </p:sp>
      <p:sp>
        <p:nvSpPr>
          <p:cNvPr id="14348" name="Rectangle 7"/>
          <p:cNvSpPr>
            <a:spLocks/>
          </p:cNvSpPr>
          <p:nvPr/>
        </p:nvSpPr>
        <p:spPr bwMode="auto">
          <a:xfrm>
            <a:off x="7288218" y="7325072"/>
            <a:ext cx="5716582" cy="223224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175559" bIns="0" anchor="ctr"/>
          <a:lstStyle/>
          <a:p>
            <a:pPr>
              <a:lnSpc>
                <a:spcPct val="130000"/>
              </a:lnSpc>
            </a:pPr>
            <a:r>
              <a:rPr lang="ru-RU" sz="2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Arial" pitchFamily="34" charset="0"/>
              </a:rPr>
              <a:t>Полетаев Дмитрий Александрович</a:t>
            </a:r>
          </a:p>
          <a:p>
            <a:pPr>
              <a:lnSpc>
                <a:spcPct val="1300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Arial" pitchFamily="34" charset="0"/>
              </a:rPr>
              <a:t>poletaevda@cfuv.ru/+79787797173</a:t>
            </a:r>
            <a:endParaRPr lang="ru-RU" sz="28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  <a:sym typeface="Arial" pitchFamily="34" charset="0"/>
            </a:endParaRPr>
          </a:p>
          <a:p>
            <a:pPr>
              <a:lnSpc>
                <a:spcPct val="1300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Arial" pitchFamily="34" charset="0"/>
              </a:rPr>
              <a:t>https://vk.com/ckb_fiz</a:t>
            </a:r>
            <a:endParaRPr lang="ru-RU" sz="2800" b="1" dirty="0">
              <a:solidFill>
                <a:schemeClr val="tx1"/>
              </a:solidFill>
              <a:latin typeface="Calibri" pitchFamily="34" charset="0"/>
              <a:cs typeface="Calibri" pitchFamily="34" charset="0"/>
              <a:sym typeface="Arial" pitchFamily="34" charset="0"/>
            </a:endParaRPr>
          </a:p>
        </p:txBody>
      </p:sp>
      <p:pic>
        <p:nvPicPr>
          <p:cNvPr id="7" name="Picture 11" descr="F:\2012\ckb\logo\ckb_final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30302" y="2447908"/>
            <a:ext cx="2151062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F:\2018\nauka\grant\startup\pereh2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4946" y="2019280"/>
            <a:ext cx="3741738" cy="210472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Заголовок 1"/>
          <p:cNvSpPr>
            <a:spLocks noGrp="1"/>
          </p:cNvSpPr>
          <p:nvPr>
            <p:ph type="title"/>
          </p:nvPr>
        </p:nvSpPr>
        <p:spPr>
          <a:xfrm>
            <a:off x="975738" y="268288"/>
            <a:ext cx="10153128" cy="1135062"/>
          </a:xfrm>
        </p:spPr>
        <p:txBody>
          <a:bodyPr/>
          <a:lstStyle/>
          <a:p>
            <a:pPr algn="l" eaLnBrk="1" hangingPunct="1"/>
            <a:r>
              <a:rPr lang="ru-RU" sz="4800" dirty="0" smtClean="0">
                <a:latin typeface="Calibri" pitchFamily="34" charset="0"/>
                <a:cs typeface="Calibri" pitchFamily="34" charset="0"/>
              </a:rPr>
              <a:t>«Проблема» потребителя</a:t>
            </a:r>
            <a:r>
              <a:rPr lang="en-US" sz="48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4800" dirty="0" smtClean="0">
                <a:latin typeface="Calibri" pitchFamily="34" charset="0"/>
                <a:cs typeface="Calibri" pitchFamily="34" charset="0"/>
              </a:rPr>
            </a:br>
            <a:endParaRPr lang="ru-RU" sz="48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787360" y="876272"/>
            <a:ext cx="10464800" cy="47863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t" anchorCtr="0" compatLnSpc="1">
            <a:prstTxWarp prst="textNoShape">
              <a:avLst/>
            </a:prstTxWarp>
          </a:bodyPr>
          <a:lstStyle>
            <a:lvl1pPr marL="342900" indent="-342900" algn="ctr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3600">
                <a:solidFill>
                  <a:schemeClr val="tx1"/>
                </a:solidFill>
                <a:latin typeface="+mn-lt"/>
                <a:sym typeface="Gill San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3600">
                <a:solidFill>
                  <a:schemeClr val="tx1"/>
                </a:solidFill>
                <a:latin typeface="+mn-lt"/>
                <a:sym typeface="Gill San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3600">
                <a:solidFill>
                  <a:schemeClr val="tx1"/>
                </a:solidFill>
                <a:latin typeface="+mn-lt"/>
                <a:sym typeface="Gill San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+mn-lt"/>
                <a:sym typeface="Gill San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9pPr>
          </a:lstStyle>
          <a:p>
            <a:pPr marL="742950" indent="-742950" algn="just" eaLnBrk="1" hangingPunct="1"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ru-RU" sz="28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Проблемы потребителя: громоздкость и </a:t>
            </a:r>
            <a:r>
              <a:rPr lang="ru-RU" sz="2800" kern="0" dirty="0" err="1" smtClean="0">
                <a:latin typeface="Calibri" pitchFamily="34" charset="0"/>
                <a:cs typeface="Calibri" pitchFamily="34" charset="0"/>
                <a:sym typeface="Gill Sans" charset="0"/>
              </a:rPr>
              <a:t>неэргономичность</a:t>
            </a:r>
            <a:r>
              <a:rPr lang="ru-RU" sz="28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 существующих зарядных устройств</a:t>
            </a:r>
          </a:p>
          <a:p>
            <a:pPr marL="742950" indent="-742950" algn="just" eaLnBrk="1" hangingPunct="1"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ru-RU" sz="28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Предлагаемое решение – «компактное зарядное устройство»</a:t>
            </a:r>
          </a:p>
          <a:p>
            <a:pPr marL="742950" indent="-742950" algn="just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28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В результате потребитель получает:</a:t>
            </a:r>
          </a:p>
          <a:p>
            <a:pPr marL="711200" indent="0" algn="just" eaLnBrk="1" hangingPunct="1">
              <a:spcAft>
                <a:spcPts val="600"/>
              </a:spcAft>
              <a:buFontTx/>
              <a:buChar char="-"/>
              <a:defRPr/>
            </a:pPr>
            <a:r>
              <a:rPr lang="ru-RU" sz="28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 </a:t>
            </a:r>
            <a:r>
              <a:rPr lang="ru-RU" sz="2800" kern="0" dirty="0" err="1" smtClean="0">
                <a:latin typeface="Calibri" pitchFamily="34" charset="0"/>
                <a:cs typeface="Calibri" pitchFamily="34" charset="0"/>
                <a:sym typeface="Gill Sans" charset="0"/>
              </a:rPr>
              <a:t>сверхэргономичное</a:t>
            </a:r>
            <a:r>
              <a:rPr lang="ru-RU" sz="28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 устройство для заряда </a:t>
            </a:r>
            <a:r>
              <a:rPr lang="ru-RU" sz="28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устройств</a:t>
            </a:r>
            <a:endParaRPr lang="ru-RU" sz="2800" kern="0" dirty="0" smtClean="0">
              <a:latin typeface="Calibri" pitchFamily="34" charset="0"/>
              <a:cs typeface="Calibri" pitchFamily="34" charset="0"/>
              <a:sym typeface="Gill Sans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Заголовок 1"/>
          <p:cNvSpPr>
            <a:spLocks noGrp="1"/>
          </p:cNvSpPr>
          <p:nvPr>
            <p:ph type="title"/>
          </p:nvPr>
        </p:nvSpPr>
        <p:spPr>
          <a:xfrm>
            <a:off x="741760" y="536245"/>
            <a:ext cx="8064896" cy="812163"/>
          </a:xfrm>
        </p:spPr>
        <p:txBody>
          <a:bodyPr anchor="ctr"/>
          <a:lstStyle/>
          <a:p>
            <a:pPr algn="l" eaLnBrk="1" hangingPunct="1"/>
            <a:r>
              <a:rPr lang="ru-RU" sz="4800" dirty="0" smtClean="0">
                <a:latin typeface="Calibri" pitchFamily="34" charset="0"/>
                <a:cs typeface="Calibri" pitchFamily="34" charset="0"/>
              </a:rPr>
              <a:t>Продукт </a:t>
            </a:r>
            <a:r>
              <a:rPr lang="en-US" sz="4800" dirty="0" smtClean="0">
                <a:latin typeface="Calibri" pitchFamily="34" charset="0"/>
                <a:cs typeface="Calibri" pitchFamily="34" charset="0"/>
              </a:rPr>
              <a:t>/ </a:t>
            </a:r>
            <a:r>
              <a:rPr lang="ru-RU" sz="4800" dirty="0" smtClean="0">
                <a:latin typeface="Calibri" pitchFamily="34" charset="0"/>
                <a:cs typeface="Calibri" pitchFamily="34" charset="0"/>
              </a:rPr>
              <a:t>решение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1287426" y="2019280"/>
            <a:ext cx="10464800" cy="47863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t" anchorCtr="0" compatLnSpc="1">
            <a:prstTxWarp prst="textNoShape">
              <a:avLst/>
            </a:prstTxWarp>
          </a:bodyPr>
          <a:lstStyle/>
          <a:p>
            <a:pPr marL="742950" indent="-74295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3200" dirty="0" smtClean="0">
                <a:latin typeface="Calibri" pitchFamily="34" charset="0"/>
                <a:cs typeface="Calibri" pitchFamily="34" charset="0"/>
                <a:sym typeface="Gill Sans" charset="0"/>
              </a:rPr>
              <a:t>решение – «компактное зарядное устройство»</a:t>
            </a:r>
          </a:p>
          <a:p>
            <a:pPr marL="742950" indent="-74295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3200" dirty="0" smtClean="0">
                <a:latin typeface="Calibri" pitchFamily="34" charset="0"/>
                <a:cs typeface="Calibri" pitchFamily="34" charset="0"/>
                <a:sym typeface="Gill Sans" charset="0"/>
              </a:rPr>
              <a:t>особенности:</a:t>
            </a:r>
          </a:p>
          <a:p>
            <a:pPr marL="742950" indent="-74295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3200" dirty="0" err="1" smtClean="0">
                <a:latin typeface="Calibri" panose="020F0502020204030204" pitchFamily="34" charset="0"/>
              </a:rPr>
              <a:t>сверхэргономичность</a:t>
            </a:r>
            <a:endParaRPr lang="ru-RU" sz="3200" dirty="0" smtClean="0">
              <a:latin typeface="Calibri" panose="020F0502020204030204" pitchFamily="34" charset="0"/>
            </a:endParaRPr>
          </a:p>
          <a:p>
            <a:pPr marL="742950" indent="-74295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3200" dirty="0" smtClean="0">
                <a:latin typeface="Calibri" panose="020F0502020204030204" pitchFamily="34" charset="0"/>
              </a:rPr>
              <a:t>высокая эффектность</a:t>
            </a:r>
            <a:endParaRPr lang="ru-RU" sz="3200" dirty="0" smtClean="0">
              <a:latin typeface="Calibri" pitchFamily="34" charset="0"/>
              <a:cs typeface="Calibri" pitchFamily="34" charset="0"/>
              <a:sym typeface="Gill Sans" charset="0"/>
            </a:endParaRPr>
          </a:p>
          <a:p>
            <a:pPr>
              <a:spcAft>
                <a:spcPts val="1200"/>
              </a:spcAft>
              <a:defRPr/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8179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Заголовок 1"/>
          <p:cNvSpPr>
            <a:spLocks noGrp="1"/>
          </p:cNvSpPr>
          <p:nvPr>
            <p:ph type="title"/>
          </p:nvPr>
        </p:nvSpPr>
        <p:spPr>
          <a:xfrm>
            <a:off x="813768" y="517051"/>
            <a:ext cx="10464800" cy="936104"/>
          </a:xfrm>
        </p:spPr>
        <p:txBody>
          <a:bodyPr/>
          <a:lstStyle/>
          <a:p>
            <a:pPr algn="l" eaLnBrk="1" hangingPunct="1"/>
            <a:r>
              <a:rPr lang="ru-RU" sz="4800" dirty="0" smtClean="0">
                <a:latin typeface="Calibri" pitchFamily="34" charset="0"/>
                <a:cs typeface="Calibri" pitchFamily="34" charset="0"/>
              </a:rPr>
              <a:t>Бизнес-модель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1173808" y="2682742"/>
            <a:ext cx="11305116" cy="47863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t" anchorCtr="0" compatLnSpc="1">
            <a:prstTxWarp prst="textNoShape">
              <a:avLst/>
            </a:prstTxWarp>
          </a:bodyPr>
          <a:lstStyle>
            <a:lvl1pPr marL="342900" indent="-342900" algn="ctr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3600">
                <a:solidFill>
                  <a:schemeClr val="tx1"/>
                </a:solidFill>
                <a:latin typeface="+mn-lt"/>
                <a:sym typeface="Gill San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3600">
                <a:solidFill>
                  <a:schemeClr val="tx1"/>
                </a:solidFill>
                <a:latin typeface="+mn-lt"/>
                <a:sym typeface="Gill San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3600">
                <a:solidFill>
                  <a:schemeClr val="tx1"/>
                </a:solidFill>
                <a:latin typeface="+mn-lt"/>
                <a:sym typeface="Gill San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+mn-lt"/>
                <a:sym typeface="Gill San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9pPr>
          </a:lstStyle>
          <a:p>
            <a:pPr marL="742950" indent="-742950" algn="l" eaLnBrk="1" hangingPunct="1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32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продажа готовых модулей, продажа лицензий на изготовление</a:t>
            </a:r>
          </a:p>
          <a:p>
            <a:pPr marL="742950" indent="-742950" algn="l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3200" kern="0" dirty="0" err="1" smtClean="0">
                <a:latin typeface="Calibri" pitchFamily="34" charset="0"/>
                <a:cs typeface="Calibri" pitchFamily="34" charset="0"/>
                <a:sym typeface="Gill Sans" charset="0"/>
              </a:rPr>
              <a:t>дистрибьюция</a:t>
            </a:r>
            <a:r>
              <a:rPr lang="ru-RU" sz="32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 :</a:t>
            </a:r>
          </a:p>
          <a:p>
            <a:pPr marL="1443038" indent="-731838" algn="l" eaLnBrk="1" hangingPunct="1">
              <a:spcAft>
                <a:spcPts val="600"/>
              </a:spcAft>
              <a:buFontTx/>
              <a:buChar char="-"/>
              <a:defRPr/>
            </a:pPr>
            <a:r>
              <a:rPr lang="ru-RU" sz="32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договариваемся с независимыми сетями</a:t>
            </a:r>
          </a:p>
          <a:p>
            <a:pPr marL="742950" indent="-742950" algn="l" eaLnBrk="1" hangingPunct="1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3200" kern="0" dirty="0" smtClean="0">
                <a:latin typeface="Calibri" pitchFamily="34" charset="0"/>
                <a:cs typeface="Calibri" pitchFamily="34" charset="0"/>
                <a:sym typeface="Gill Sans" charset="0"/>
              </a:rPr>
              <a:t>для удержания конкурентного преимущества требуется предлагать новые конструкции</a:t>
            </a:r>
            <a:endParaRPr lang="ru-RU" sz="3200" kern="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41760" y="536245"/>
            <a:ext cx="8064896" cy="812163"/>
          </a:xfrm>
        </p:spPr>
        <p:txBody>
          <a:bodyPr anchor="ctr"/>
          <a:lstStyle/>
          <a:p>
            <a:pPr algn="l" eaLnBrk="1" hangingPunct="1"/>
            <a:r>
              <a:rPr lang="ru-RU" sz="4800" dirty="0" smtClean="0">
                <a:latin typeface="Calibri" pitchFamily="34" charset="0"/>
                <a:cs typeface="Calibri" pitchFamily="34" charset="0"/>
              </a:rPr>
              <a:t>Рынок</a:t>
            </a:r>
          </a:p>
        </p:txBody>
      </p:sp>
      <p:sp>
        <p:nvSpPr>
          <p:cNvPr id="9" name="Содержимое 2"/>
          <p:cNvSpPr txBox="1">
            <a:spLocks/>
          </p:cNvSpPr>
          <p:nvPr/>
        </p:nvSpPr>
        <p:spPr bwMode="auto">
          <a:xfrm>
            <a:off x="1930368" y="3019412"/>
            <a:ext cx="10464800" cy="47863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t" anchorCtr="0" compatLnSpc="1">
            <a:prstTxWarp prst="textNoShape">
              <a:avLst/>
            </a:prstTxWarp>
          </a:bodyPr>
          <a:lstStyle/>
          <a:p>
            <a:pPr marL="742950" indent="-742950" algn="just" eaLnBrk="1" hangingPunct="1">
              <a:spcBef>
                <a:spcPts val="600"/>
              </a:spcBef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потребители: пользователи </a:t>
            </a:r>
            <a:r>
              <a:rPr lang="ru-RU" sz="3200" dirty="0" err="1" smtClean="0">
                <a:latin typeface="Calibri" pitchFamily="34" charset="0"/>
                <a:cs typeface="Calibri" pitchFamily="34" charset="0"/>
              </a:rPr>
              <a:t>гаджетов</a:t>
            </a: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742950" indent="-742950" algn="just" eaLnBrk="1" hangingPunct="1">
              <a:spcBef>
                <a:spcPts val="600"/>
              </a:spcBef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742950" indent="-742950" algn="just" eaLnBrk="1" hangingPunct="1">
              <a:spcBef>
                <a:spcPts val="600"/>
              </a:spcBef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аналитики компании IHS </a:t>
            </a:r>
            <a:r>
              <a:rPr lang="ru-RU" sz="3200" dirty="0" err="1" smtClean="0">
                <a:latin typeface="Calibri" pitchFamily="34" charset="0"/>
                <a:cs typeface="Calibri" pitchFamily="34" charset="0"/>
              </a:rPr>
              <a:t>Markit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ru-RU" sz="3200" dirty="0" err="1" smtClean="0">
                <a:latin typeface="Calibri" pitchFamily="34" charset="0"/>
                <a:cs typeface="Calibri" pitchFamily="34" charset="0"/>
              </a:rPr>
              <a:t>ihsmarkit.com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) оценили объем рынка беспроводных зарядных устройств в 2017 году в 500 млн. штук с перспективой роста в 40 % в год.</a:t>
            </a:r>
          </a:p>
          <a:p>
            <a:pPr marL="0" indent="0" algn="just" eaLnBrk="1" hangingPunct="1">
              <a:buNone/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 eaLnBrk="1" hangingPunct="1">
              <a:buNone/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 eaLnBrk="1" hangingPunct="1">
              <a:buNone/>
            </a:pP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60356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741760" y="514563"/>
            <a:ext cx="9600704" cy="1285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50794" tIns="50794" rIns="50794" bIns="50794"/>
          <a:lstStyle/>
          <a:p>
            <a:pPr>
              <a:defRPr/>
            </a:pPr>
            <a:r>
              <a:rPr lang="ru-RU" sz="4800" kern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  <a:t>Конкуренты</a:t>
            </a:r>
            <a:r>
              <a:rPr lang="en-US" sz="4800" kern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  <a:t/>
            </a:r>
            <a:br>
              <a:rPr lang="en-US" sz="4800" kern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</a:br>
            <a:endParaRPr lang="ru-RU" sz="4800" kern="0" dirty="0">
              <a:solidFill>
                <a:schemeClr val="tx1"/>
              </a:solidFill>
              <a:latin typeface="Calibri" pitchFamily="34" charset="0"/>
              <a:cs typeface="Calibri" pitchFamily="34" charset="0"/>
              <a:sym typeface="Gill Sans" charset="0"/>
            </a:endParaRPr>
          </a:p>
        </p:txBody>
      </p:sp>
      <p:graphicFrame>
        <p:nvGraphicFramePr>
          <p:cNvPr id="15" name="Table 45"/>
          <p:cNvGraphicFramePr>
            <a:graphicFrameLocks noGrp="1"/>
          </p:cNvGraphicFramePr>
          <p:nvPr/>
        </p:nvGraphicFramePr>
        <p:xfrm>
          <a:off x="1573178" y="2233594"/>
          <a:ext cx="10215633" cy="5234593"/>
        </p:xfrm>
        <a:graphic>
          <a:graphicData uri="http://schemas.openxmlformats.org/drawingml/2006/table">
            <a:tbl>
              <a:tblPr/>
              <a:tblGrid>
                <a:gridCol w="2647253"/>
                <a:gridCol w="1833322"/>
                <a:gridCol w="2171464"/>
                <a:gridCol w="1490857"/>
                <a:gridCol w="2072737"/>
              </a:tblGrid>
              <a:tr h="8229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удобство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эргономичность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стоимость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эффективность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37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800" dirty="0" smtClean="0">
                          <a:latin typeface="Calibri" pitchFamily="34" charset="0"/>
                          <a:cs typeface="Calibri" pitchFamily="34" charset="0"/>
                          <a:sym typeface="Gill Sans" charset="0"/>
                        </a:rPr>
                        <a:t>компактное зарядное устройство</a:t>
                      </a:r>
                      <a:endParaRPr kumimoji="0" lang="ru-RU" sz="28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$1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обычное зарядное устройство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$1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2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беспроводное зарядное устройство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$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2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powerbank</a:t>
                      </a:r>
                      <a:endParaRPr kumimoji="0" lang="ru-RU" sz="18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$1</a:t>
                      </a: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6" name="Picture 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2400" y="3233726"/>
            <a:ext cx="97155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http://forum.newhits.ru/images/img/big_smai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30962" y="4519610"/>
            <a:ext cx="992267" cy="827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73838" y="5591180"/>
            <a:ext cx="7683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2" descr="http://s42.radikal.ru/i098/0811/82/5151da969756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73838" y="6591312"/>
            <a:ext cx="7366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7"/>
          <a:srcRect l="29474" r="27693"/>
          <a:stretch>
            <a:fillRect/>
          </a:stretch>
        </p:blipFill>
        <p:spPr bwMode="auto">
          <a:xfrm>
            <a:off x="4708520" y="6497654"/>
            <a:ext cx="346075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7"/>
          <a:srcRect l="29474" r="27693"/>
          <a:stretch>
            <a:fillRect/>
          </a:stretch>
        </p:blipFill>
        <p:spPr bwMode="auto">
          <a:xfrm>
            <a:off x="5081583" y="6497654"/>
            <a:ext cx="347662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7"/>
          <a:srcRect l="29474" r="27693"/>
          <a:stretch>
            <a:fillRect/>
          </a:stretch>
        </p:blipFill>
        <p:spPr bwMode="auto">
          <a:xfrm>
            <a:off x="4573574" y="5448304"/>
            <a:ext cx="347662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3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7"/>
          <a:srcRect l="29474" r="27693"/>
          <a:stretch>
            <a:fillRect/>
          </a:stretch>
        </p:blipFill>
        <p:spPr bwMode="auto">
          <a:xfrm>
            <a:off x="5145078" y="5376866"/>
            <a:ext cx="3460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7"/>
          <a:srcRect l="29474" r="27693"/>
          <a:stretch>
            <a:fillRect/>
          </a:stretch>
        </p:blipFill>
        <p:spPr bwMode="auto">
          <a:xfrm>
            <a:off x="4502136" y="4448172"/>
            <a:ext cx="3460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1" descr="http://i.doctorpiter.ru/photos/2013/01/350x650_vIT3Mrd1l9GtbD14E7pC.jpg"/>
          <p:cNvPicPr>
            <a:picLocks noChangeAspect="1" noChangeArrowheads="1"/>
          </p:cNvPicPr>
          <p:nvPr/>
        </p:nvPicPr>
        <p:blipFill>
          <a:blip r:embed="rId8"/>
          <a:srcRect t="33731"/>
          <a:stretch>
            <a:fillRect/>
          </a:stretch>
        </p:blipFill>
        <p:spPr bwMode="auto">
          <a:xfrm>
            <a:off x="4594218" y="3152756"/>
            <a:ext cx="908050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7"/>
          <a:srcRect l="29474" r="27693"/>
          <a:stretch>
            <a:fillRect/>
          </a:stretch>
        </p:blipFill>
        <p:spPr bwMode="auto">
          <a:xfrm>
            <a:off x="4298937" y="6491292"/>
            <a:ext cx="346075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7"/>
          <a:srcRect l="29474" r="27693"/>
          <a:stretch>
            <a:fillRect/>
          </a:stretch>
        </p:blipFill>
        <p:spPr bwMode="auto">
          <a:xfrm>
            <a:off x="5430830" y="6491292"/>
            <a:ext cx="347662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074300" y="5519742"/>
            <a:ext cx="1267584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074300" y="3376602"/>
            <a:ext cx="1232368" cy="790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207658" y="4591048"/>
            <a:ext cx="10096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145738" y="6519874"/>
            <a:ext cx="1237110" cy="80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>
            <a:spLocks noGrp="1"/>
          </p:cNvSpPr>
          <p:nvPr>
            <p:ph idx="4294967295"/>
          </p:nvPr>
        </p:nvSpPr>
        <p:spPr>
          <a:xfrm>
            <a:off x="741760" y="519082"/>
            <a:ext cx="11839674" cy="4786313"/>
          </a:xfrm>
          <a:prstGeom prst="rect">
            <a:avLst/>
          </a:prstGeom>
        </p:spPr>
        <p:txBody>
          <a:bodyPr/>
          <a:lstStyle/>
          <a:p>
            <a:pPr marL="0" lvl="0" indent="0" algn="just" eaLnBrk="1" hangingPunct="1">
              <a:spcBef>
                <a:spcPts val="600"/>
              </a:spcBef>
              <a:spcAft>
                <a:spcPts val="1800"/>
              </a:spcAft>
              <a:buNone/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Стадия проекта  - разработка </a:t>
            </a:r>
            <a:r>
              <a:rPr lang="ru-RU" sz="3200" dirty="0" smtClean="0">
                <a:latin typeface="Calibri" panose="020F0502020204030204" pitchFamily="34" charset="0"/>
              </a:rPr>
              <a:t>прототипа</a:t>
            </a: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 eaLnBrk="1" hangingPunct="1">
              <a:spcBef>
                <a:spcPts val="600"/>
              </a:spcBef>
              <a:spcAft>
                <a:spcPts val="1800"/>
              </a:spcAft>
              <a:buNone/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Количественные и качественные достижения проекта:</a:t>
            </a:r>
            <a:endParaRPr lang="en-US" sz="3200" dirty="0" smtClean="0">
              <a:latin typeface="Calibri" pitchFamily="34" charset="0"/>
              <a:cs typeface="Calibri" pitchFamily="34" charset="0"/>
            </a:endParaRPr>
          </a:p>
          <a:p>
            <a:pPr marL="742950" indent="-742950" algn="just" eaLnBrk="1" hangingPunct="1">
              <a:spcBef>
                <a:spcPts val="0"/>
              </a:spcBef>
              <a:spcAft>
                <a:spcPts val="1800"/>
              </a:spcAft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выраженный интерес коллег, что </a:t>
            </a:r>
            <a:r>
              <a:rPr lang="ru-RU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подтверждает гипотезу </a:t>
            </a:r>
            <a:r>
              <a:rPr lang="ru-RU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относительно востребованности </a:t>
            </a:r>
            <a:r>
              <a:rPr lang="ru-RU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продукта</a:t>
            </a:r>
          </a:p>
          <a:p>
            <a:pPr marL="742950" indent="-742950" algn="l" eaLnBrk="1" hangingPunct="1">
              <a:spcBef>
                <a:spcPts val="0"/>
              </a:spcBef>
              <a:spcAft>
                <a:spcPts val="0"/>
              </a:spcAft>
            </a:pPr>
            <a:r>
              <a:rPr lang="ru-RU" sz="3200" dirty="0">
                <a:latin typeface="Calibri" pitchFamily="34" charset="0"/>
                <a:cs typeface="Calibri" pitchFamily="34" charset="0"/>
              </a:rPr>
              <a:t>привлеченные 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инвестиции – собственные средства</a:t>
            </a:r>
          </a:p>
          <a:p>
            <a:pPr marL="742950" indent="-742950" algn="l" eaLnBrk="1" hangingPunct="1">
              <a:spcBef>
                <a:spcPts val="0"/>
              </a:spcBef>
              <a:spcAft>
                <a:spcPts val="0"/>
              </a:spcAft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интеллектуальная собственность: получен патент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Российской Федерации.  Библиографические данные патента:</a:t>
            </a:r>
          </a:p>
          <a:p>
            <a:pPr marL="742950" indent="-742950" algn="l" eaLnBrk="1" hangingPunct="1">
              <a:spcBef>
                <a:spcPts val="0"/>
              </a:spcBef>
              <a:spcAft>
                <a:spcPts val="0"/>
              </a:spcAft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Пат. RU 178283 Российская Федерация, МПК G06F1/16, G06F13/00, H01R31/06. Интерфейсный переходник / Полетаев Д.А.; </a:t>
            </a:r>
            <a:r>
              <a:rPr lang="ru-RU" sz="3200" dirty="0" err="1" smtClean="0">
                <a:latin typeface="Calibri" pitchFamily="34" charset="0"/>
                <a:cs typeface="Calibri" pitchFamily="34" charset="0"/>
              </a:rPr>
              <a:t>патентообладатель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 Полетаев Д.А. - № 2017137554; </a:t>
            </a:r>
            <a:r>
              <a:rPr lang="ru-RU" sz="3200" dirty="0" err="1" smtClean="0">
                <a:latin typeface="Calibri" pitchFamily="34" charset="0"/>
                <a:cs typeface="Calibri" pitchFamily="34" charset="0"/>
              </a:rPr>
              <a:t>заявл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. 26.10.2017; </a:t>
            </a:r>
            <a:r>
              <a:rPr lang="ru-RU" sz="3200" dirty="0" err="1" smtClean="0">
                <a:latin typeface="Calibri" pitchFamily="34" charset="0"/>
                <a:cs typeface="Calibri" pitchFamily="34" charset="0"/>
              </a:rPr>
              <a:t>публ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. 28.03.2018, </a:t>
            </a:r>
            <a:r>
              <a:rPr lang="ru-RU" sz="3200" dirty="0" err="1" smtClean="0">
                <a:latin typeface="Calibri" pitchFamily="34" charset="0"/>
                <a:cs typeface="Calibri" pitchFamily="34" charset="0"/>
              </a:rPr>
              <a:t>бюл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. № 10.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741760" y="19016"/>
            <a:ext cx="8064896" cy="8121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4" tIns="50794" rIns="50794" bIns="50794" numCol="1" anchor="ctr" anchorCtr="0" compatLnSpc="1">
            <a:prstTxWarp prst="textNoShape">
              <a:avLst/>
            </a:prstTxWarp>
          </a:bodyPr>
          <a:lstStyle>
            <a:lvl1pPr marL="342900" indent="-342900" algn="ctr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3600">
                <a:solidFill>
                  <a:schemeClr val="tx1"/>
                </a:solidFill>
                <a:latin typeface="+mn-lt"/>
                <a:sym typeface="Gill San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3600">
                <a:solidFill>
                  <a:schemeClr val="tx1"/>
                </a:solidFill>
                <a:latin typeface="+mn-lt"/>
                <a:sym typeface="Gill San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3600">
                <a:solidFill>
                  <a:schemeClr val="tx1"/>
                </a:solidFill>
                <a:latin typeface="+mn-lt"/>
                <a:sym typeface="Gill San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+mn-lt"/>
                <a:sym typeface="Gill San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sym typeface="Gill Sans" charset="0"/>
              </a:defRPr>
            </a:lvl9pPr>
          </a:lstStyle>
          <a:p>
            <a:pPr marL="0" indent="0" algn="l" eaLnBrk="1" hangingPunct="1">
              <a:buNone/>
            </a:pPr>
            <a:r>
              <a:rPr lang="ru-RU" sz="4800" dirty="0" smtClean="0">
                <a:latin typeface="Calibri" pitchFamily="34" charset="0"/>
                <a:cs typeface="Calibri" pitchFamily="34" charset="0"/>
              </a:rPr>
              <a:t>Результаты</a:t>
            </a:r>
          </a:p>
        </p:txBody>
      </p:sp>
    </p:spTree>
    <p:extLst>
      <p:ext uri="{BB962C8B-B14F-4D97-AF65-F5344CB8AC3E}">
        <p14:creationId xmlns="" xmlns:p14="http://schemas.microsoft.com/office/powerpoint/2010/main" val="11421157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Заголовок 1"/>
          <p:cNvSpPr txBox="1">
            <a:spLocks/>
          </p:cNvSpPr>
          <p:nvPr/>
        </p:nvSpPr>
        <p:spPr bwMode="auto">
          <a:xfrm>
            <a:off x="1150168" y="268288"/>
            <a:ext cx="10464800" cy="9104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50794" tIns="50794" rIns="50794" bIns="50794" anchor="ctr"/>
          <a:lstStyle/>
          <a:p>
            <a:pPr>
              <a:defRPr/>
            </a:pPr>
            <a:r>
              <a:rPr lang="ru-RU" sz="4800" kern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  <a:t>Команда</a:t>
            </a:r>
          </a:p>
        </p:txBody>
      </p:sp>
      <p:sp>
        <p:nvSpPr>
          <p:cNvPr id="21508" name="Содержимое 2"/>
          <p:cNvSpPr>
            <a:spLocks noGrp="1"/>
          </p:cNvSpPr>
          <p:nvPr>
            <p:ph idx="4294967295"/>
          </p:nvPr>
        </p:nvSpPr>
        <p:spPr>
          <a:xfrm>
            <a:off x="787360" y="1304900"/>
            <a:ext cx="11256888" cy="2497138"/>
          </a:xfrm>
        </p:spPr>
        <p:txBody>
          <a:bodyPr/>
          <a:lstStyle/>
          <a:p>
            <a:pPr marL="742950" indent="-742950" algn="just" eaLnBrk="1" hangingPunct="1">
              <a:spcBef>
                <a:spcPts val="600"/>
              </a:spcBef>
              <a:spcAft>
                <a:spcPts val="0"/>
              </a:spcAft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Полетаев Дмитрий Александрович, кандидат физико-математических наук, доцент кафедры радиофизики и электроники физико-технического института Крымского федерального университета имени В.И. Вернадского руководитель студенческого конструкторского бюро физико-технического института Крымского федерального университета имени В.И.Вернадского – руководитель</a:t>
            </a:r>
          </a:p>
          <a:p>
            <a:pPr marL="742950" indent="-742950" algn="just" eaLnBrk="1" hangingPunct="1">
              <a:spcBef>
                <a:spcPts val="600"/>
              </a:spcBef>
              <a:spcAft>
                <a:spcPts val="0"/>
              </a:spcAft>
            </a:pPr>
            <a:r>
              <a:rPr lang="ru-RU" sz="3200" dirty="0" err="1" smtClean="0">
                <a:latin typeface="Calibri" pitchFamily="34" charset="0"/>
                <a:cs typeface="Calibri" pitchFamily="34" charset="0"/>
              </a:rPr>
              <a:t>Соколенко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 Богдан Валентинович, кандидат физико-математических наук, ассистент кафедры общей физики физико-технического института Крымского федерального университета имени В.И. Вернадского главный конструктор студенческого конструкторского бюро – инженер проекта</a:t>
            </a:r>
          </a:p>
          <a:p>
            <a:pPr marL="742950" indent="-742950" algn="just" eaLnBrk="1" hangingPunct="1">
              <a:spcBef>
                <a:spcPts val="600"/>
              </a:spcBef>
              <a:spcAft>
                <a:spcPts val="0"/>
              </a:spcAft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Бахов Валерий Андреевич, ассистент кафедры физики института последипломного образования Крыма – инженер проекта</a:t>
            </a:r>
          </a:p>
          <a:p>
            <a:pPr marL="742950" indent="-742950" algn="just" eaLnBrk="1" hangingPunct="1">
              <a:spcBef>
                <a:spcPts val="600"/>
              </a:spcBef>
              <a:spcAft>
                <a:spcPts val="0"/>
              </a:spcAft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742950" indent="-742950" algn="just" eaLnBrk="1" hangingPunct="1">
              <a:spcBef>
                <a:spcPts val="600"/>
              </a:spcBef>
              <a:spcAft>
                <a:spcPts val="0"/>
              </a:spcAft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742950" indent="-742950" algn="just" eaLnBrk="1" hangingPunct="1">
              <a:spcBef>
                <a:spcPts val="600"/>
              </a:spcBef>
              <a:spcAft>
                <a:spcPts val="0"/>
              </a:spcAft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742950" indent="-742950" algn="just" eaLnBrk="1" hangingPunct="1">
              <a:spcBef>
                <a:spcPts val="600"/>
              </a:spcBef>
              <a:spcAft>
                <a:spcPts val="0"/>
              </a:spcAft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742950" indent="-742950" algn="just" eaLnBrk="1" hangingPunct="1">
              <a:spcBef>
                <a:spcPts val="600"/>
              </a:spcBef>
              <a:spcAft>
                <a:spcPts val="0"/>
              </a:spcAft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Компетенции ключевых членов команды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(CEO, CTO, CMO)</a:t>
            </a:r>
            <a:endParaRPr lang="ru-RU" sz="3200" dirty="0" smtClean="0">
              <a:latin typeface="Calibri" pitchFamily="34" charset="0"/>
              <a:cs typeface="Calibri" pitchFamily="34" charset="0"/>
            </a:endParaRPr>
          </a:p>
          <a:p>
            <a:pPr marL="742950" indent="-742950" algn="just" eaLnBrk="1" hangingPunct="1">
              <a:spcBef>
                <a:spcPts val="600"/>
              </a:spcBef>
              <a:spcAft>
                <a:spcPts val="0"/>
              </a:spcAft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Менторы, консультанты</a:t>
            </a:r>
          </a:p>
          <a:p>
            <a:pPr marL="742950" indent="-742950" algn="just" eaLnBrk="1" hangingPunct="1">
              <a:spcBef>
                <a:spcPts val="600"/>
              </a:spcBef>
              <a:spcAft>
                <a:spcPts val="0"/>
              </a:spcAft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Общее количество членов команды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1006152" y="247070"/>
            <a:ext cx="9600704" cy="9104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50794" tIns="50794" rIns="50794" bIns="50794"/>
          <a:lstStyle/>
          <a:p>
            <a:pPr>
              <a:defRPr/>
            </a:pPr>
            <a:r>
              <a:rPr lang="ru-RU" sz="4800" kern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  <a:t>Потребности</a:t>
            </a:r>
          </a:p>
        </p:txBody>
      </p:sp>
      <p:sp>
        <p:nvSpPr>
          <p:cNvPr id="22532" name="Содержимое 2"/>
          <p:cNvSpPr>
            <a:spLocks noGrp="1"/>
          </p:cNvSpPr>
          <p:nvPr>
            <p:ph idx="4294967295"/>
          </p:nvPr>
        </p:nvSpPr>
        <p:spPr>
          <a:xfrm>
            <a:off x="1006152" y="2356520"/>
            <a:ext cx="10464800" cy="2497137"/>
          </a:xfrm>
        </p:spPr>
        <p:txBody>
          <a:bodyPr/>
          <a:lstStyle/>
          <a:p>
            <a:pPr marL="0" indent="0" algn="l" eaLnBrk="1" hangingPunct="1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Цели участия в конкурсе: поиск  партнеров, поиск менторов, поиск клиентов, поиск покупателей лицензии на патент</a:t>
            </a:r>
          </a:p>
          <a:p>
            <a:pPr marL="0" indent="0" algn="l" eaLnBrk="1" hangingPunct="1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Если одна из целей - привлечение инвестиций, опишите:</a:t>
            </a:r>
          </a:p>
          <a:p>
            <a:pPr marL="893763" indent="-893763" algn="l" eaLnBrk="1" hangingPunct="1">
              <a:spcBef>
                <a:spcPts val="600"/>
              </a:spcBef>
              <a:spcAft>
                <a:spcPts val="0"/>
              </a:spcAft>
            </a:pPr>
            <a:r>
              <a:rPr lang="ru-RU" sz="3200" dirty="0">
                <a:latin typeface="Calibri" pitchFamily="34" charset="0"/>
                <a:cs typeface="Calibri" pitchFamily="34" charset="0"/>
              </a:rPr>
              <a:t>т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екущие источники финансирования - </a:t>
            </a:r>
            <a:r>
              <a:rPr lang="ru-RU" sz="3200" smtClean="0">
                <a:latin typeface="Calibri" pitchFamily="34" charset="0"/>
                <a:cs typeface="Calibri" pitchFamily="34" charset="0"/>
              </a:rPr>
              <a:t>собственные средства)</a:t>
            </a:r>
            <a:endParaRPr lang="ru-RU" sz="3200" dirty="0">
              <a:latin typeface="Calibri" pitchFamily="34" charset="0"/>
              <a:cs typeface="Calibri" pitchFamily="34" charset="0"/>
            </a:endParaRPr>
          </a:p>
          <a:p>
            <a:pPr marL="893763" indent="-893763" algn="just" eaLnBrk="1" hangingPunct="1">
              <a:spcBef>
                <a:spcPts val="600"/>
              </a:spcBef>
              <a:spcAft>
                <a:spcPts val="0"/>
              </a:spcAft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предложение инвестору – продажа лицензии на патент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Содержимое 2"/>
          <p:cNvSpPr>
            <a:spLocks noGrp="1"/>
          </p:cNvSpPr>
          <p:nvPr>
            <p:ph idx="4294967295"/>
          </p:nvPr>
        </p:nvSpPr>
        <p:spPr>
          <a:xfrm>
            <a:off x="1716054" y="5305428"/>
            <a:ext cx="10464800" cy="2497138"/>
          </a:xfrm>
        </p:spPr>
        <p:txBody>
          <a:bodyPr/>
          <a:lstStyle/>
          <a:p>
            <a:pPr marL="742950" indent="-742950" algn="l" eaLnBrk="1" hangingPunct="1">
              <a:buFontTx/>
              <a:buNone/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Контактная информация</a:t>
            </a:r>
          </a:p>
          <a:p>
            <a:pPr algn="l">
              <a:lnSpc>
                <a:spcPct val="130000"/>
              </a:lnSpc>
            </a:pPr>
            <a:r>
              <a:rPr lang="ru-RU" sz="3200" b="1" dirty="0" smtClean="0">
                <a:latin typeface="Calibri" pitchFamily="34" charset="0"/>
                <a:cs typeface="Calibri" pitchFamily="34" charset="0"/>
                <a:sym typeface="Arial" pitchFamily="34" charset="0"/>
              </a:rPr>
              <a:t>Полетаев Дмитрий Александрович</a:t>
            </a:r>
          </a:p>
          <a:p>
            <a:pPr algn="l">
              <a:lnSpc>
                <a:spcPct val="130000"/>
              </a:lnSpc>
            </a:pPr>
            <a:r>
              <a:rPr lang="en-US" sz="3200" b="1" dirty="0" smtClean="0">
                <a:latin typeface="Calibri" pitchFamily="34" charset="0"/>
                <a:cs typeface="Calibri" pitchFamily="34" charset="0"/>
                <a:sym typeface="Arial" pitchFamily="34" charset="0"/>
              </a:rPr>
              <a:t>poletaevda@cfuv.ru/+79787797173</a:t>
            </a:r>
            <a:endParaRPr lang="ru-RU" sz="3200" b="1" dirty="0" smtClean="0">
              <a:latin typeface="Calibri" pitchFamily="34" charset="0"/>
              <a:cs typeface="Calibri" pitchFamily="34" charset="0"/>
              <a:sym typeface="Arial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3200" b="1" dirty="0" smtClean="0">
                <a:latin typeface="Calibri" pitchFamily="34" charset="0"/>
                <a:cs typeface="Calibri" pitchFamily="34" charset="0"/>
                <a:sym typeface="Arial" pitchFamily="34" charset="0"/>
              </a:rPr>
              <a:t>https://vk.com/ckb_fiz</a:t>
            </a:r>
            <a:endParaRPr lang="ru-RU" sz="3200" b="1" dirty="0" smtClean="0">
              <a:latin typeface="Calibri" pitchFamily="34" charset="0"/>
              <a:cs typeface="Calibri" pitchFamily="34" charset="0"/>
              <a:sym typeface="Arial" pitchFamily="34" charset="0"/>
            </a:endParaRPr>
          </a:p>
          <a:p>
            <a:pPr marL="742950" indent="-742950" algn="l" eaLnBrk="1" hangingPunct="1">
              <a:buFontTx/>
              <a:buNone/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1222176" y="196280"/>
            <a:ext cx="10464800" cy="1285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50794" tIns="50794" rIns="50794" bIns="50794"/>
          <a:lstStyle/>
          <a:p>
            <a:pPr>
              <a:defRPr/>
            </a:pPr>
            <a:r>
              <a:rPr lang="ru-RU" sz="4800" kern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  <a:t>Резюме</a:t>
            </a:r>
            <a:endParaRPr lang="ru-RU" sz="4800" kern="0" dirty="0">
              <a:solidFill>
                <a:schemeClr val="tx1"/>
              </a:solidFill>
              <a:latin typeface="Calibri" pitchFamily="34" charset="0"/>
              <a:cs typeface="Calibri" pitchFamily="34" charset="0"/>
              <a:sym typeface="Gill Sans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4484" y="1662090"/>
            <a:ext cx="65024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4400" dirty="0" smtClean="0">
                <a:latin typeface="Calibri" pitchFamily="34" charset="0"/>
                <a:cs typeface="Calibri" pitchFamily="34" charset="0"/>
              </a:rPr>
              <a:t>«</a:t>
            </a:r>
            <a:r>
              <a:rPr lang="ru-RU" sz="4400" dirty="0" smtClean="0">
                <a:latin typeface="Calibri" pitchFamily="34" charset="0"/>
                <a:cs typeface="Calibri" pitchFamily="34" charset="0"/>
                <a:sym typeface="Gill Sans" charset="0"/>
              </a:rPr>
              <a:t>компактное зарядное устройство</a:t>
            </a:r>
            <a:r>
              <a:rPr lang="ru-RU" sz="4400" dirty="0" smtClean="0">
                <a:latin typeface="Calibri" pitchFamily="34" charset="0"/>
                <a:cs typeface="Calibri" pitchFamily="34" charset="0"/>
              </a:rPr>
              <a:t>» – </a:t>
            </a:r>
            <a:r>
              <a:rPr lang="ru-RU" sz="4400" dirty="0" err="1" smtClean="0">
                <a:latin typeface="Calibri" pitchFamily="34" charset="0"/>
                <a:cs typeface="Calibri" pitchFamily="34" charset="0"/>
              </a:rPr>
              <a:t>сверхэргономичный</a:t>
            </a:r>
            <a:r>
              <a:rPr lang="ru-RU" sz="4400" dirty="0" smtClean="0">
                <a:latin typeface="Calibri" pitchFamily="34" charset="0"/>
                <a:cs typeface="Calibri" pitchFamily="34" charset="0"/>
              </a:rPr>
              <a:t> прибор для заряда техники!!!</a:t>
            </a:r>
            <a:endParaRPr lang="ru-RU" sz="4400" kern="0" dirty="0">
              <a:solidFill>
                <a:schemeClr val="tx1"/>
              </a:solidFill>
              <a:latin typeface="Calibri" pitchFamily="34" charset="0"/>
              <a:cs typeface="Calibri" pitchFamily="34" charset="0"/>
              <a:sym typeface="Gill Sans" charset="0"/>
            </a:endParaRPr>
          </a:p>
        </p:txBody>
      </p:sp>
      <p:pic>
        <p:nvPicPr>
          <p:cNvPr id="7" name="Picture 11" descr="F:\2012\ckb\logo\ckb_final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31094" y="4233858"/>
            <a:ext cx="2151062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F:\2018\nauka\grant\startup\pereh2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1028" y="1876404"/>
            <a:ext cx="3741738" cy="210472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741760" y="556320"/>
            <a:ext cx="9600704" cy="11264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50794" tIns="50794" rIns="50794" bIns="50794"/>
          <a:lstStyle/>
          <a:p>
            <a:pPr>
              <a:defRPr/>
            </a:pPr>
            <a:r>
              <a:rPr lang="ru-RU" sz="4800" kern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  <a:t>Технология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858798" y="5805494"/>
            <a:ext cx="11430080" cy="11264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50794" tIns="50794" rIns="50794" bIns="50794"/>
          <a:lstStyle/>
          <a:p>
            <a:pPr>
              <a:defRPr/>
            </a:pPr>
            <a:r>
              <a:rPr lang="ru-RU" sz="2400" kern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  <a:t>все разъемы спрятаны внутрь  корпуса и не выступают из него до </a:t>
            </a:r>
            <a:r>
              <a:rPr lang="ru-RU" sz="2400" kern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  <a:t>приведения  устройства в </a:t>
            </a:r>
            <a:r>
              <a:rPr lang="ru-RU" sz="2400" kern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  <a:t>рабочее состояние!!!</a:t>
            </a:r>
          </a:p>
          <a:p>
            <a:pPr>
              <a:defRPr/>
            </a:pPr>
            <a:r>
              <a:rPr lang="en-US" sz="2400" dirty="0" err="1" smtClean="0"/>
              <a:t>Блоки</a:t>
            </a:r>
            <a:r>
              <a:rPr lang="en-US" sz="2400" dirty="0" smtClean="0"/>
              <a:t> </a:t>
            </a:r>
            <a:r>
              <a:rPr lang="en-US" sz="2400" dirty="0" err="1" smtClean="0"/>
              <a:t>питания</a:t>
            </a:r>
            <a:r>
              <a:rPr lang="en-US" sz="2400" dirty="0" smtClean="0"/>
              <a:t> </a:t>
            </a:r>
            <a:r>
              <a:rPr lang="en-US" sz="2400" dirty="0" err="1" smtClean="0"/>
              <a:t>еще</a:t>
            </a:r>
            <a:r>
              <a:rPr lang="en-US" sz="2400" dirty="0" smtClean="0"/>
              <a:t> </a:t>
            </a:r>
            <a:r>
              <a:rPr lang="en-US" sz="2400" dirty="0" err="1" smtClean="0"/>
              <a:t>долго</a:t>
            </a:r>
            <a:r>
              <a:rPr lang="en-US" sz="2400" dirty="0" smtClean="0"/>
              <a:t> </a:t>
            </a:r>
            <a:r>
              <a:rPr lang="en-US" sz="2400" dirty="0" err="1" smtClean="0"/>
              <a:t>будут</a:t>
            </a:r>
            <a:r>
              <a:rPr lang="en-US" sz="2400" dirty="0" smtClean="0"/>
              <a:t> </a:t>
            </a:r>
            <a:r>
              <a:rPr lang="en-US" sz="2400" dirty="0" err="1" smtClean="0"/>
              <a:t>оставаться</a:t>
            </a:r>
            <a:r>
              <a:rPr lang="en-US" sz="2400" dirty="0" smtClean="0"/>
              <a:t> </a:t>
            </a:r>
            <a:r>
              <a:rPr lang="ru-RU" sz="2400" dirty="0" smtClean="0"/>
              <a:t>соседями </a:t>
            </a:r>
            <a:r>
              <a:rPr lang="en-US" sz="2400" dirty="0" err="1" smtClean="0"/>
              <a:t>современных</a:t>
            </a:r>
            <a:r>
              <a:rPr lang="en-US" sz="2400" dirty="0" smtClean="0"/>
              <a:t> </a:t>
            </a:r>
            <a:r>
              <a:rPr lang="en-US" sz="2400" dirty="0" err="1" smtClean="0"/>
              <a:t>электронных</a:t>
            </a:r>
            <a:r>
              <a:rPr lang="en-US" sz="2400" dirty="0" smtClean="0"/>
              <a:t> </a:t>
            </a:r>
            <a:r>
              <a:rPr lang="en-US" sz="2400" dirty="0" err="1" smtClean="0"/>
              <a:t>устройств</a:t>
            </a:r>
            <a:r>
              <a:rPr lang="en-US" sz="2400" dirty="0" smtClean="0"/>
              <a:t>. </a:t>
            </a:r>
            <a:r>
              <a:rPr lang="en-US" sz="2400" dirty="0" err="1" smtClean="0"/>
              <a:t>Однако</a:t>
            </a:r>
            <a:r>
              <a:rPr lang="en-US" sz="2400" dirty="0" smtClean="0"/>
              <a:t> </a:t>
            </a:r>
            <a:r>
              <a:rPr lang="en-US" sz="2400" dirty="0" err="1" smtClean="0"/>
              <a:t>не</a:t>
            </a:r>
            <a:r>
              <a:rPr lang="en-US" sz="2400" dirty="0" smtClean="0"/>
              <a:t> </a:t>
            </a:r>
            <a:r>
              <a:rPr lang="en-US" sz="2400" dirty="0" err="1" smtClean="0"/>
              <a:t>все</a:t>
            </a:r>
            <a:r>
              <a:rPr lang="en-US" sz="2400" dirty="0" smtClean="0"/>
              <a:t> </a:t>
            </a:r>
            <a:r>
              <a:rPr lang="en-US" sz="2400" dirty="0" err="1" smtClean="0"/>
              <a:t>они</a:t>
            </a:r>
            <a:r>
              <a:rPr lang="en-US" sz="2400" dirty="0" smtClean="0"/>
              <a:t> </a:t>
            </a:r>
            <a:r>
              <a:rPr lang="en-US" sz="2400" dirty="0" err="1" smtClean="0"/>
              <a:t>выглядят</a:t>
            </a:r>
            <a:r>
              <a:rPr lang="en-US" sz="2400" dirty="0" smtClean="0"/>
              <a:t> </a:t>
            </a:r>
            <a:r>
              <a:rPr lang="en-US" sz="2400" dirty="0" err="1" smtClean="0"/>
              <a:t>современно</a:t>
            </a:r>
            <a:r>
              <a:rPr lang="en-US" sz="2400" dirty="0" smtClean="0"/>
              <a:t> и </a:t>
            </a:r>
            <a:r>
              <a:rPr lang="en-US" sz="2400" dirty="0" err="1" smtClean="0"/>
              <a:t>обтекаемо</a:t>
            </a:r>
            <a:r>
              <a:rPr lang="en-US" sz="2400" dirty="0" smtClean="0"/>
              <a:t> </a:t>
            </a:r>
            <a:r>
              <a:rPr lang="en-US" sz="2400" dirty="0" err="1" smtClean="0"/>
              <a:t>при</a:t>
            </a:r>
            <a:r>
              <a:rPr lang="en-US" sz="2400" dirty="0" smtClean="0"/>
              <a:t> </a:t>
            </a:r>
            <a:r>
              <a:rPr lang="en-US" sz="2400" dirty="0" err="1" smtClean="0"/>
              <a:t>переноске</a:t>
            </a:r>
            <a:r>
              <a:rPr lang="en-US" sz="2400" dirty="0" smtClean="0"/>
              <a:t>. </a:t>
            </a:r>
            <a:r>
              <a:rPr lang="en-US" sz="2400" dirty="0" err="1" smtClean="0"/>
              <a:t>Интерфейсный</a:t>
            </a:r>
            <a:r>
              <a:rPr lang="en-US" sz="2400" dirty="0" smtClean="0"/>
              <a:t> </a:t>
            </a:r>
            <a:r>
              <a:rPr lang="en-US" sz="2400" dirty="0" err="1" smtClean="0"/>
              <a:t>переходник</a:t>
            </a:r>
            <a:r>
              <a:rPr lang="en-US" sz="2400" dirty="0" smtClean="0"/>
              <a:t> </a:t>
            </a:r>
            <a:r>
              <a:rPr lang="en-US" sz="2400" dirty="0" err="1" smtClean="0"/>
              <a:t>привносит</a:t>
            </a:r>
            <a:r>
              <a:rPr lang="en-US" sz="2400" dirty="0" smtClean="0"/>
              <a:t> </a:t>
            </a:r>
            <a:r>
              <a:rPr lang="en-US" sz="2400" dirty="0" err="1" smtClean="0"/>
              <a:t>инновационный</a:t>
            </a:r>
            <a:r>
              <a:rPr lang="en-US" sz="2400" dirty="0" smtClean="0"/>
              <a:t> </a:t>
            </a:r>
            <a:r>
              <a:rPr lang="en-US" sz="2400" dirty="0" err="1" smtClean="0"/>
              <a:t>дизайн</a:t>
            </a:r>
            <a:r>
              <a:rPr lang="en-US" sz="2400" dirty="0" smtClean="0"/>
              <a:t> в </a:t>
            </a:r>
            <a:r>
              <a:rPr lang="en-US" sz="2400" dirty="0" err="1" smtClean="0"/>
              <a:t>привычные</a:t>
            </a:r>
            <a:r>
              <a:rPr lang="en-US" sz="2400" dirty="0" smtClean="0"/>
              <a:t> </a:t>
            </a:r>
            <a:r>
              <a:rPr lang="en-US" sz="2400" dirty="0" err="1" smtClean="0"/>
              <a:t>решения</a:t>
            </a:r>
            <a:r>
              <a:rPr lang="en-US" sz="2400" dirty="0" smtClean="0"/>
              <a:t>! </a:t>
            </a:r>
            <a:r>
              <a:rPr lang="en-US" sz="2400" dirty="0" err="1" smtClean="0"/>
              <a:t>Самое</a:t>
            </a:r>
            <a:r>
              <a:rPr lang="en-US" sz="2400" dirty="0" smtClean="0"/>
              <a:t> </a:t>
            </a:r>
            <a:r>
              <a:rPr lang="en-US" sz="2400" dirty="0" err="1" smtClean="0"/>
              <a:t>простое</a:t>
            </a:r>
            <a:r>
              <a:rPr lang="en-US" sz="2400" dirty="0" smtClean="0"/>
              <a:t> </a:t>
            </a:r>
            <a:r>
              <a:rPr lang="en-US" sz="2400" dirty="0" err="1" smtClean="0"/>
              <a:t>зарядное</a:t>
            </a:r>
            <a:r>
              <a:rPr lang="en-US" sz="2400" dirty="0" smtClean="0"/>
              <a:t> </a:t>
            </a:r>
            <a:r>
              <a:rPr lang="en-US" sz="2400" dirty="0" err="1" smtClean="0"/>
              <a:t>устройство</a:t>
            </a:r>
            <a:r>
              <a:rPr lang="en-US" sz="2400" dirty="0" smtClean="0"/>
              <a:t> </a:t>
            </a:r>
            <a:r>
              <a:rPr lang="en-US" sz="2400" dirty="0" err="1" smtClean="0"/>
              <a:t>могут</a:t>
            </a:r>
            <a:r>
              <a:rPr lang="en-US" sz="2400" dirty="0" smtClean="0"/>
              <a:t> </a:t>
            </a:r>
            <a:r>
              <a:rPr lang="en-US" sz="2400" dirty="0" err="1" smtClean="0"/>
              <a:t>выглядеть</a:t>
            </a:r>
            <a:r>
              <a:rPr lang="en-US" sz="2400" dirty="0" smtClean="0"/>
              <a:t> </a:t>
            </a:r>
            <a:r>
              <a:rPr lang="en-US" sz="2400" dirty="0" err="1" smtClean="0"/>
              <a:t>элегантно</a:t>
            </a:r>
            <a:r>
              <a:rPr lang="en-US" sz="2400" dirty="0" smtClean="0"/>
              <a:t> и </a:t>
            </a:r>
            <a:r>
              <a:rPr lang="en-US" sz="2400" dirty="0" err="1" smtClean="0"/>
              <a:t>современно</a:t>
            </a:r>
            <a:r>
              <a:rPr lang="en-US" sz="2400" dirty="0" smtClean="0"/>
              <a:t>, </a:t>
            </a:r>
            <a:r>
              <a:rPr lang="en-US" sz="2400" dirty="0" err="1" smtClean="0"/>
              <a:t>без</a:t>
            </a:r>
            <a:r>
              <a:rPr lang="en-US" sz="2400" dirty="0" smtClean="0"/>
              <a:t> </a:t>
            </a:r>
            <a:r>
              <a:rPr lang="en-US" sz="2400" dirty="0" err="1" smtClean="0"/>
              <a:t>лишних</a:t>
            </a:r>
            <a:r>
              <a:rPr lang="en-US" sz="2400" dirty="0" smtClean="0"/>
              <a:t> </a:t>
            </a:r>
            <a:r>
              <a:rPr lang="en-US" sz="2400" dirty="0" err="1" smtClean="0"/>
              <a:t>выступающих</a:t>
            </a:r>
            <a:r>
              <a:rPr lang="en-US" sz="2400" dirty="0" smtClean="0"/>
              <a:t> </a:t>
            </a:r>
            <a:r>
              <a:rPr lang="en-US" sz="2400" dirty="0" err="1" smtClean="0"/>
              <a:t>частей</a:t>
            </a:r>
            <a:r>
              <a:rPr lang="en-US" sz="2400" dirty="0" smtClean="0"/>
              <a:t>!</a:t>
            </a:r>
            <a:endParaRPr lang="ru-RU" sz="2400" dirty="0" smtClean="0"/>
          </a:p>
          <a:p>
            <a:pPr>
              <a:defRPr/>
            </a:pPr>
            <a:r>
              <a:rPr lang="ru-RU" sz="2400" dirty="0" smtClean="0"/>
              <a:t>Кроме того, данное устройство может использоваться в </a:t>
            </a:r>
            <a:r>
              <a:rPr lang="en-US" sz="2400" dirty="0" err="1" smtClean="0"/>
              <a:t>usb</a:t>
            </a:r>
            <a:r>
              <a:rPr lang="ru-RU" sz="2400" dirty="0" smtClean="0"/>
              <a:t>-накопителях, </a:t>
            </a:r>
            <a:r>
              <a:rPr lang="en-US" sz="2400" dirty="0" err="1" smtClean="0"/>
              <a:t>otg</a:t>
            </a:r>
            <a:r>
              <a:rPr lang="ru-RU" sz="2400" dirty="0" smtClean="0"/>
              <a:t>-переходниках, </a:t>
            </a:r>
            <a:r>
              <a:rPr lang="en-US" sz="2400" dirty="0" err="1" smtClean="0"/>
              <a:t>vga-hdmi</a:t>
            </a:r>
            <a:r>
              <a:rPr lang="en-US" sz="2400" dirty="0" smtClean="0"/>
              <a:t> </a:t>
            </a:r>
            <a:r>
              <a:rPr lang="ru-RU" sz="2400" dirty="0" smtClean="0"/>
              <a:t>преобразователях, фонариках и проч.</a:t>
            </a:r>
            <a:endParaRPr lang="ru-RU" sz="2400" kern="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  <a:sym typeface="Gill Sans" charset="0"/>
            </a:endParaRPr>
          </a:p>
        </p:txBody>
      </p:sp>
      <p:pic>
        <p:nvPicPr>
          <p:cNvPr id="7" name="Picture 2" descr="F:\2018\nauka\grant\startup\pereh2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4550" y="2876536"/>
            <a:ext cx="4572032" cy="2571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14887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Заголовок 1"/>
          <p:cNvSpPr>
            <a:spLocks noGrp="1"/>
          </p:cNvSpPr>
          <p:nvPr>
            <p:ph type="title"/>
          </p:nvPr>
        </p:nvSpPr>
        <p:spPr>
          <a:xfrm>
            <a:off x="1294184" y="196280"/>
            <a:ext cx="10464800" cy="1080120"/>
          </a:xfrm>
        </p:spPr>
        <p:txBody>
          <a:bodyPr anchor="ctr"/>
          <a:lstStyle/>
          <a:p>
            <a:pPr algn="l" eaLnBrk="1" hangingPunct="1"/>
            <a:r>
              <a:rPr lang="ru-RU" sz="4800" dirty="0" smtClean="0">
                <a:latin typeface="Calibri" pitchFamily="34" charset="0"/>
                <a:cs typeface="Calibri" pitchFamily="34" charset="0"/>
              </a:rPr>
              <a:t>Маркетинг</a:t>
            </a:r>
          </a:p>
        </p:txBody>
      </p:sp>
      <p:sp>
        <p:nvSpPr>
          <p:cNvPr id="20484" name="Содержимое 2"/>
          <p:cNvSpPr>
            <a:spLocks noGrp="1"/>
          </p:cNvSpPr>
          <p:nvPr>
            <p:ph idx="1"/>
          </p:nvPr>
        </p:nvSpPr>
        <p:spPr>
          <a:xfrm>
            <a:off x="1073150" y="3233726"/>
            <a:ext cx="10464800" cy="4286250"/>
          </a:xfrm>
        </p:spPr>
        <p:txBody>
          <a:bodyPr/>
          <a:lstStyle/>
          <a:p>
            <a:pPr marL="742950" indent="-742950" algn="just" eaLnBrk="1" hangingPunct="1">
              <a:spcBef>
                <a:spcPts val="600"/>
              </a:spcBef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Первый рынок для входа и развития – сети магазинов мобильных телефонов</a:t>
            </a:r>
          </a:p>
          <a:p>
            <a:pPr marL="742950" indent="-742950" algn="just" eaLnBrk="1" hangingPunct="1">
              <a:spcBef>
                <a:spcPts val="600"/>
              </a:spcBef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Кто принимает решение о покупке «продукта»? потребитель</a:t>
            </a:r>
          </a:p>
          <a:p>
            <a:pPr marL="742950" indent="-742950" algn="just" eaLnBrk="1" hangingPunct="1">
              <a:spcBef>
                <a:spcPts val="600"/>
              </a:spcBef>
            </a:pPr>
            <a:r>
              <a:rPr lang="ru-RU" sz="3200" dirty="0" smtClean="0">
                <a:latin typeface="Calibri" pitchFamily="34" charset="0"/>
                <a:cs typeface="Calibri" pitchFamily="34" charset="0"/>
              </a:rPr>
              <a:t>Почему он купит продукт? Потому что данное устройство отличается :</a:t>
            </a:r>
          </a:p>
          <a:p>
            <a:pPr marL="742950" indent="-742950" algn="l" eaLnBrk="1" hangingPunct="1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3200" dirty="0" err="1" smtClean="0">
                <a:latin typeface="Calibri" panose="020F0502020204030204" pitchFamily="34" charset="0"/>
              </a:rPr>
              <a:t>сверхэргономичностью</a:t>
            </a:r>
            <a:endParaRPr lang="ru-RU" sz="3200" dirty="0" smtClean="0">
              <a:latin typeface="Calibri" panose="020F0502020204030204" pitchFamily="34" charset="0"/>
            </a:endParaRPr>
          </a:p>
          <a:p>
            <a:pPr marL="742950" indent="-742950" algn="l" eaLnBrk="1" hangingPunct="1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3200" dirty="0" smtClean="0">
                <a:latin typeface="Calibri" panose="020F0502020204030204" pitchFamily="34" charset="0"/>
              </a:rPr>
              <a:t>высокой эффектностью</a:t>
            </a:r>
            <a:endParaRPr lang="ru-RU" sz="3200" dirty="0" smtClean="0">
              <a:latin typeface="Calibri" pitchFamily="34" charset="0"/>
              <a:cs typeface="Calibri" pitchFamily="34" charset="0"/>
              <a:sym typeface="Gill Sans" charset="0"/>
            </a:endParaRPr>
          </a:p>
          <a:p>
            <a:pPr marL="742950" indent="-742950" algn="just" eaLnBrk="1" hangingPunct="1">
              <a:spcBef>
                <a:spcPts val="600"/>
              </a:spcBef>
            </a:pPr>
            <a:endParaRPr lang="ru-RU" sz="3200" dirty="0" smtClean="0">
              <a:latin typeface="Calibri" panose="020F0502020204030204" pitchFamily="34" charset="0"/>
            </a:endParaRPr>
          </a:p>
          <a:p>
            <a:pPr marL="742950" indent="-742950" algn="just" eaLnBrk="1" hangingPunct="1">
              <a:spcBef>
                <a:spcPts val="600"/>
              </a:spcBef>
            </a:pPr>
            <a:endParaRPr lang="ru-RU" sz="320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1222176" y="268288"/>
            <a:ext cx="10464800" cy="91010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50794" tIns="50794" rIns="50794" bIns="50794" anchor="ctr"/>
          <a:lstStyle/>
          <a:p>
            <a:pPr>
              <a:defRPr/>
            </a:pPr>
            <a:r>
              <a:rPr lang="ru-RU" sz="4800" kern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  <a:t>Стратегия </a:t>
            </a:r>
            <a:r>
              <a:rPr lang="ru-RU" sz="4800" kern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sym typeface="Gill Sans" charset="0"/>
              </a:rPr>
              <a:t>развития</a:t>
            </a:r>
            <a:endParaRPr lang="ru-RU" sz="4800" kern="0" dirty="0">
              <a:solidFill>
                <a:schemeClr val="tx1"/>
              </a:solidFill>
              <a:latin typeface="Calibri" pitchFamily="34" charset="0"/>
              <a:cs typeface="Calibri" pitchFamily="34" charset="0"/>
              <a:sym typeface="Gill Sans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002064" y="4805355"/>
            <a:ext cx="69294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проработан прототип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216376" y="6234105"/>
            <a:ext cx="66246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проведена оценка </a:t>
            </a:r>
          </a:p>
          <a:p>
            <a:pPr>
              <a:defRPr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эффективности работы </a:t>
            </a:r>
          </a:p>
          <a:p>
            <a:pPr>
              <a:defRPr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устройства</a:t>
            </a:r>
          </a:p>
        </p:txBody>
      </p:sp>
      <p:pic>
        <p:nvPicPr>
          <p:cNvPr id="10" name="Picture 12" descr="R:\271_zelenaja-galochk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6114" y="3305167"/>
            <a:ext cx="1608137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2" descr="R:\271_zelenaja-galochk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6114" y="5876917"/>
            <a:ext cx="1608137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2" descr="R:\271_zelenaja-galochk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6114" y="7162792"/>
            <a:ext cx="1608137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144814" y="3733792"/>
            <a:ext cx="69294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получен 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патент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4" name="Picture 12" descr="R:\271_zelenaja-galochk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6114" y="4678355"/>
            <a:ext cx="1608137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4478073" y="7805730"/>
            <a:ext cx="66246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проработан дизайн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7912" y="4711739"/>
            <a:ext cx="2255464" cy="3165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&amp; Sub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ullets">
  <a:themeElements>
    <a:clrScheme name="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Photo - Horizontal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Vertical">
  <a:themeElements>
    <a:clrScheme name="Photo - Vertic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hoto - Vertical Reflection">
  <a:themeElements>
    <a:clrScheme name="Photo - Vertic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&amp; Bullets - Left">
  <a:themeElements>
    <a:clrScheme name="Title &amp; Bullets - Lef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&amp; Bullets - 2 Column">
  <a:themeElements>
    <a:clrScheme name="Title &amp; Bullets - 2 Colum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Right">
  <a:themeElements>
    <a:clrScheme name="Title &amp; Bullets - Righ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, Bullets &amp; Photo">
  <a:themeElements>
    <a:clrScheme name="Title, Bullets &amp; Pho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itle &amp; Bullets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8188</TotalTime>
  <Pages>0</Pages>
  <Words>544</Words>
  <Characters>0</Characters>
  <Application>Microsoft Office PowerPoint</Application>
  <PresentationFormat>Произвольный</PresentationFormat>
  <Lines>0</Lines>
  <Paragraphs>97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14</vt:i4>
      </vt:variant>
      <vt:variant>
        <vt:lpstr>Заголовки слайдов</vt:lpstr>
      </vt:variant>
      <vt:variant>
        <vt:i4>13</vt:i4>
      </vt:variant>
    </vt:vector>
  </HeadingPairs>
  <TitlesOfParts>
    <vt:vector size="27" baseType="lpstr">
      <vt:lpstr>Title &amp; Subtitle</vt:lpstr>
      <vt:lpstr>Title - Center</vt:lpstr>
      <vt:lpstr>Bullets</vt:lpstr>
      <vt:lpstr>Photo - Horizontal</vt:lpstr>
      <vt:lpstr>Photo - Horizontal Reflection</vt:lpstr>
      <vt:lpstr>Photo - Vertical</vt:lpstr>
      <vt:lpstr>Photo - Vertical Reflection</vt:lpstr>
      <vt:lpstr>Title - Top</vt:lpstr>
      <vt:lpstr>Blank</vt:lpstr>
      <vt:lpstr>Title &amp; Bullets - Left</vt:lpstr>
      <vt:lpstr>Title &amp; Bullets - 2 Column</vt:lpstr>
      <vt:lpstr>Title &amp; Bullets - Right</vt:lpstr>
      <vt:lpstr>Title, Bullets &amp; Photo</vt:lpstr>
      <vt:lpstr>Title &amp; Bullets</vt:lpstr>
      <vt:lpstr>команда «скб»</vt:lpstr>
      <vt:lpstr>«Проблема» потребителя </vt:lpstr>
      <vt:lpstr>Продукт / решение</vt:lpstr>
      <vt:lpstr>Бизнес-модель</vt:lpstr>
      <vt:lpstr>Рынок</vt:lpstr>
      <vt:lpstr>Слайд 6</vt:lpstr>
      <vt:lpstr>Слайд 7</vt:lpstr>
      <vt:lpstr>Слайд 8</vt:lpstr>
      <vt:lpstr>Слайд 9</vt:lpstr>
      <vt:lpstr>Слайд 10</vt:lpstr>
      <vt:lpstr>Слайд 11</vt:lpstr>
      <vt:lpstr>Маркетинг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Toshiba</dc:creator>
  <cp:lastModifiedBy>dm1try</cp:lastModifiedBy>
  <cp:revision>345</cp:revision>
  <dcterms:modified xsi:type="dcterms:W3CDTF">2019-09-11T20:19:19Z</dcterms:modified>
</cp:coreProperties>
</file>