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262" r:id="rId3"/>
    <p:sldId id="260" r:id="rId4"/>
    <p:sldId id="267" r:id="rId5"/>
    <p:sldId id="266" r:id="rId6"/>
    <p:sldId id="265" r:id="rId7"/>
    <p:sldId id="264" r:id="rId8"/>
    <p:sldId id="256" r:id="rId9"/>
    <p:sldId id="257" r:id="rId10"/>
    <p:sldId id="263" r:id="rId11"/>
    <p:sldId id="258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01FF"/>
    <a:srgbClr val="8F00FF"/>
    <a:srgbClr val="FBB3C1"/>
    <a:srgbClr val="F3F3F3"/>
    <a:srgbClr val="ECECEC"/>
    <a:srgbClr val="FD493D"/>
    <a:srgbClr val="FCAF17"/>
    <a:srgbClr val="B5D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89"/>
    <p:restoredTop sz="94681"/>
  </p:normalViewPr>
  <p:slideViewPr>
    <p:cSldViewPr snapToGrid="0">
      <p:cViewPr varScale="1">
        <p:scale>
          <a:sx n="69" d="100"/>
          <a:sy n="69" d="100"/>
        </p:scale>
        <p:origin x="10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71079-E73E-4859-90F8-AA6A10DAFA93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46DE0F-8DAC-4A63-BFDE-D74B0023EA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265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633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551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513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263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544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800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63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28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844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4540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877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3F4354-1FF7-43C9-9B97-6EBD04042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1921FD-D422-4BB1-95DE-59C3DC812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9B3B51-FBFB-4CD8-A748-E23F4B046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0B7AD-B133-4378-80C7-87A35552B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9555DB-0655-4119-95CC-2D9B3C51B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947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4EB779-1A7E-4BAD-B343-61A82C079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4285F5-5E1A-42FD-9ABE-7C9292C1E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D26986-8F19-49E7-BC6B-705BFEA2D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AEB3CB-821F-4864-AECA-8271B7887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D57A77-61BF-4456-8496-A883C4380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68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EFDD00-667F-4083-863D-64B3AA57F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6DEB78-6406-4C7D-96E0-E4FD90719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FA7A29-7092-4138-A608-F9F08A76F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558A23-C1D0-455E-B8CD-A1DAC3F36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6C52BD-2C62-4FFD-8D43-06AC05289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01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CD7D9C-6D3F-4C20-8263-1B58A799C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D8FF59-2021-4C63-A78D-1DE7DF2A60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048F893-D24D-4275-A369-784BD7320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730C49-0640-4E3D-AD9F-D5BD20373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AD71ED-C4CF-45D5-8544-E7699073E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5FA008-70D4-4411-8B05-47CE98372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966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AEB45F-861B-4896-9AFC-9C8E7C206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25CFD2-0D14-4434-BC2E-43F8D783D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15ABB11-D58F-45C4-86F4-466BA62BB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D03E611-0E9C-4D94-8257-042B67E16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1D32128-FAE3-41EC-84AF-00429EF0D4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8BCD53C-DB46-484E-BD45-6B562E635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E8A50D5-3114-478C-B54F-8136130F0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39953DD-AFC6-4C73-B2C7-D4B4A2ACC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63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F2C666-5D68-44D9-AF46-EB9F5873F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D3E7983-CF14-4294-AAA5-931708854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89633A6-08BC-4004-8F8C-4D144F4B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1DB389E-CA5C-4BE3-A725-398C07C2A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798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BD652A6-B052-4745-987F-294759041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BDE20A-13D2-4479-B97C-284F49D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3D6DE6A-7405-4A06-84D9-8F81E0878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37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709DC-9DA7-43EC-AEA6-EC967C9C3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AD5776-7D47-4370-87E9-3F073B1CA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A3D28F-B8D4-4ECB-AD70-CAE01221F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7465C2-9630-4152-8BCB-6D5023790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45E7CF-09D8-4022-8972-670C1AB83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CD1370-F778-4757-B9C2-4306D3C34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802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27B9-CB16-4387-85EA-A120A7E7B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FFFED06-1769-4D83-B68B-6E3B32146B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550AE1-56DE-4D25-B921-483CE1345C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C21BAD-2ED0-48A1-9EE0-C5BE1F316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713094-7E6C-48BD-B4A7-03A9E9109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A620A5-1A40-4CFD-9F8C-091A004F4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12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81019C-0DB1-4D6B-9FE1-15CB90FBF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38A702-2451-4010-A3BA-2DFB6EC66D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4BBCDF-6AFD-4D0C-BC86-4ACFC725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DE7532-4432-443F-A3A5-EC7329A6E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42B102-769C-42D5-80A9-228C16057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915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598F8D-B8DF-4594-91F4-1679B69434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14452FD-BB9C-4FD9-AF7A-ED1C522025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CBEE34-8193-4C6C-BD8E-72A113792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5FD422-207C-47F9-B83D-78F906C4C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4C4928-D663-427C-B558-28F5B783E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960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F0DD63-2D7F-453F-9AA1-5D84FF425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B9C836-F906-4CAC-84A0-37D187D2A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DA72FA-C96B-4AA3-A1D5-15857CF204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DCF8-EBF7-4687-99B6-B1CD8234E0F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B6FAD0-A239-49DF-9BD7-63BA139FEB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308CF4-7550-44AB-9E9D-C75967F780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808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D2F5824F-A35D-4AFE-A6E9-3BCCCA53E1D5}"/>
              </a:ext>
            </a:extLst>
          </p:cNvPr>
          <p:cNvGrpSpPr/>
          <p:nvPr/>
        </p:nvGrpSpPr>
        <p:grpSpPr>
          <a:xfrm>
            <a:off x="-26282" y="0"/>
            <a:ext cx="5044331" cy="6888121"/>
            <a:chOff x="6102381" y="-12041"/>
            <a:chExt cx="6122282" cy="6888121"/>
          </a:xfrm>
        </p:grpSpPr>
        <p:sp>
          <p:nvSpPr>
            <p:cNvPr id="4" name="Прямоугольник 7">
              <a:extLst>
                <a:ext uri="{FF2B5EF4-FFF2-40B4-BE49-F238E27FC236}">
                  <a16:creationId xmlns:a16="http://schemas.microsoft.com/office/drawing/2014/main" id="{80E12C30-E51C-43D8-8F60-ECD042221187}"/>
                </a:ext>
              </a:extLst>
            </p:cNvPr>
            <p:cNvSpPr/>
            <p:nvPr/>
          </p:nvSpPr>
          <p:spPr>
            <a:xfrm>
              <a:off x="6103137" y="1742787"/>
              <a:ext cx="6121524" cy="5131928"/>
            </a:xfrm>
            <a:prstGeom prst="rect">
              <a:avLst/>
            </a:prstGeom>
            <a:solidFill>
              <a:srgbClr val="B5D8E1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9F00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5" name="Прямоугольник 10">
              <a:extLst>
                <a:ext uri="{FF2B5EF4-FFF2-40B4-BE49-F238E27FC236}">
                  <a16:creationId xmlns:a16="http://schemas.microsoft.com/office/drawing/2014/main" id="{A0161221-70C6-4E4E-88FD-87C959EB4AA2}"/>
                </a:ext>
              </a:extLst>
            </p:cNvPr>
            <p:cNvSpPr/>
            <p:nvPr/>
          </p:nvSpPr>
          <p:spPr>
            <a:xfrm>
              <a:off x="6103137" y="-6261"/>
              <a:ext cx="6121526" cy="1800326"/>
            </a:xfrm>
            <a:prstGeom prst="rect">
              <a:avLst/>
            </a:prstGeom>
            <a:solidFill>
              <a:srgbClr val="FD493D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Прямоугольник 13">
              <a:extLst>
                <a:ext uri="{FF2B5EF4-FFF2-40B4-BE49-F238E27FC236}">
                  <a16:creationId xmlns:a16="http://schemas.microsoft.com/office/drawing/2014/main" id="{D45B03AD-75D2-4506-BCE5-E6A3275FD567}"/>
                </a:ext>
              </a:extLst>
            </p:cNvPr>
            <p:cNvSpPr/>
            <p:nvPr/>
          </p:nvSpPr>
          <p:spPr>
            <a:xfrm>
              <a:off x="6102381" y="5347906"/>
              <a:ext cx="2372738" cy="1515887"/>
            </a:xfrm>
            <a:prstGeom prst="rect">
              <a:avLst/>
            </a:prstGeom>
            <a:solidFill>
              <a:srgbClr val="FBB3C1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7" name="Прямоугольник 9">
              <a:extLst>
                <a:ext uri="{FF2B5EF4-FFF2-40B4-BE49-F238E27FC236}">
                  <a16:creationId xmlns:a16="http://schemas.microsoft.com/office/drawing/2014/main" id="{17132E73-03B3-4FD6-BDF1-8D7143190DD1}"/>
                </a:ext>
              </a:extLst>
            </p:cNvPr>
            <p:cNvSpPr/>
            <p:nvPr/>
          </p:nvSpPr>
          <p:spPr>
            <a:xfrm>
              <a:off x="8355782" y="-12041"/>
              <a:ext cx="3868878" cy="1811885"/>
            </a:xfrm>
            <a:prstGeom prst="rect">
              <a:avLst/>
            </a:prstGeom>
            <a:solidFill>
              <a:srgbClr val="FCAF17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ADDAE3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pic>
          <p:nvPicPr>
            <p:cNvPr id="8" name="Рисунок 24" descr="Рисунок 24">
              <a:extLst>
                <a:ext uri="{FF2B5EF4-FFF2-40B4-BE49-F238E27FC236}">
                  <a16:creationId xmlns:a16="http://schemas.microsoft.com/office/drawing/2014/main" id="{2F80D308-34B4-43BD-AE1D-D1BB3FD5C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5188"/>
            <a:stretch>
              <a:fillRect/>
            </a:stretch>
          </p:blipFill>
          <p:spPr>
            <a:xfrm>
              <a:off x="8806690" y="2300578"/>
              <a:ext cx="3417972" cy="455742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9" name="image2.png" descr="image2.png">
              <a:extLst>
                <a:ext uri="{FF2B5EF4-FFF2-40B4-BE49-F238E27FC236}">
                  <a16:creationId xmlns:a16="http://schemas.microsoft.com/office/drawing/2014/main" id="{62AC1C7B-5DE5-4B25-88FC-C83DFC6BF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720" b="5621"/>
            <a:stretch>
              <a:fillRect/>
            </a:stretch>
          </p:blipFill>
          <p:spPr>
            <a:xfrm>
              <a:off x="8362274" y="1788748"/>
              <a:ext cx="3862389" cy="5087332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8" name="Квадрат">
              <a:extLst>
                <a:ext uri="{FF2B5EF4-FFF2-40B4-BE49-F238E27FC236}">
                  <a16:creationId xmlns:a16="http://schemas.microsoft.com/office/drawing/2014/main" id="{6E2F1CDF-9CA7-463D-B45F-A3AD73FF2B6F}"/>
                </a:ext>
              </a:extLst>
            </p:cNvPr>
            <p:cNvSpPr/>
            <p:nvPr/>
          </p:nvSpPr>
          <p:spPr>
            <a:xfrm>
              <a:off x="8355782" y="1805624"/>
              <a:ext cx="3868878" cy="5052376"/>
            </a:xfrm>
            <a:prstGeom prst="rect">
              <a:avLst/>
            </a:prstGeom>
            <a:solidFill>
              <a:srgbClr val="8F00FF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92E0EF-302C-4A74-829D-B71C47CCB6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688" y="-1322642"/>
            <a:ext cx="3508725" cy="416242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C4770F8-5EF0-4464-A5BF-C5DB57D70238}"/>
              </a:ext>
            </a:extLst>
          </p:cNvPr>
          <p:cNvSpPr txBox="1"/>
          <p:nvPr/>
        </p:nvSpPr>
        <p:spPr>
          <a:xfrm>
            <a:off x="5530390" y="2312619"/>
            <a:ext cx="627503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 smtClean="0">
                <a:solidFill>
                  <a:srgbClr val="8F00FF"/>
                </a:solidFill>
                <a:latin typeface="Gilroy-ExtraBold"/>
              </a:rPr>
              <a:t>Protein Power</a:t>
            </a:r>
            <a:endParaRPr lang="ru-RU" sz="3600" b="1" dirty="0">
              <a:solidFill>
                <a:srgbClr val="8F00FF"/>
              </a:solidFill>
              <a:latin typeface="Gilroy-ExtraBold"/>
            </a:endParaRPr>
          </a:p>
          <a:p>
            <a:pPr algn="ctr"/>
            <a:endParaRPr lang="ru-RU" sz="3600" b="1" dirty="0">
              <a:solidFill>
                <a:srgbClr val="8F00FF"/>
              </a:solidFill>
              <a:latin typeface="Gilroy-ExtraBold"/>
            </a:endParaRPr>
          </a:p>
          <a:p>
            <a:pPr algn="ctr"/>
            <a:endParaRPr lang="ru-RU" sz="3600" b="1" dirty="0">
              <a:solidFill>
                <a:srgbClr val="8F00FF"/>
              </a:solidFill>
              <a:latin typeface="Gilroy-ExtraBold"/>
            </a:endParaRPr>
          </a:p>
          <a:p>
            <a:r>
              <a:rPr lang="ru-RU" sz="3600" b="1" dirty="0" err="1" smtClean="0">
                <a:solidFill>
                  <a:srgbClr val="8F00FF"/>
                </a:solidFill>
                <a:latin typeface="Gilroy-ExtraBold"/>
              </a:rPr>
              <a:t>Гаитов</a:t>
            </a:r>
            <a:r>
              <a:rPr lang="ru-RU" sz="3600" b="1" dirty="0" smtClean="0">
                <a:solidFill>
                  <a:srgbClr val="8F00FF"/>
                </a:solidFill>
                <a:latin typeface="Gilroy-ExtraBold"/>
              </a:rPr>
              <a:t> Р.Б.</a:t>
            </a:r>
            <a:endParaRPr lang="ru-RU" sz="3600" b="1" dirty="0">
              <a:solidFill>
                <a:srgbClr val="8F00FF"/>
              </a:solidFill>
              <a:latin typeface="Gilroy-ExtraBold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A00F594-3713-478B-8FDB-8803AE5162F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463" y="1530454"/>
            <a:ext cx="7831469" cy="535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4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B63ACCD-4358-4BA5-B721-8DB6EC46F3EA}"/>
              </a:ext>
            </a:extLst>
          </p:cNvPr>
          <p:cNvGrpSpPr/>
          <p:nvPr/>
        </p:nvGrpSpPr>
        <p:grpSpPr>
          <a:xfrm>
            <a:off x="0" y="-37170"/>
            <a:ext cx="12192000" cy="33453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E05FE07-5EB4-47C4-9BDA-C75DB95EBFF9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82DE25B1-B3ED-4BEA-8312-AB0D11CA08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AD66BFC6-17F2-40AA-A583-997173929C2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A553A4F3-F262-4738-B101-8E3E69140D4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8626F93-E4AC-49B0-8A71-3230797DACC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158ED63-20D1-4B71-9694-75392905D08E}"/>
              </a:ext>
            </a:extLst>
          </p:cNvPr>
          <p:cNvGrpSpPr/>
          <p:nvPr/>
        </p:nvGrpSpPr>
        <p:grpSpPr>
          <a:xfrm rot="10800000">
            <a:off x="0" y="6523462"/>
            <a:ext cx="12192000" cy="334537"/>
            <a:chOff x="0" y="692501"/>
            <a:chExt cx="2624903" cy="97077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F7F59DA9-F5AB-4196-869C-803A2AEF0FE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AC5623E9-BB77-487B-A829-8D97E4DFBDF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3B33FC1-BC5D-48EA-AECE-12CFF720D60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EDC75E3-537A-4B91-9324-E2C5F157E36B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847530E4-4309-4FD6-97AA-F360A95E054D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52517FB-2359-44FF-802E-21AEC907DEB7}"/>
              </a:ext>
            </a:extLst>
          </p:cNvPr>
          <p:cNvSpPr txBox="1"/>
          <p:nvPr/>
        </p:nvSpPr>
        <p:spPr>
          <a:xfrm>
            <a:off x="880264" y="692264"/>
            <a:ext cx="54983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Целевая аудитория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80264" y="2145924"/>
            <a:ext cx="926126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8F00FF"/>
                </a:solidFill>
              </a:rPr>
              <a:t>Посетители спортивный клубов, профессиональные и непрофессиональные спортсмены, спортсмены-любители, посетители фитнес-центров, сторонники здорового образа жизни.</a:t>
            </a:r>
          </a:p>
        </p:txBody>
      </p:sp>
    </p:spTree>
    <p:extLst>
      <p:ext uri="{BB962C8B-B14F-4D97-AF65-F5344CB8AC3E}">
        <p14:creationId xmlns:p14="http://schemas.microsoft.com/office/powerpoint/2010/main" val="20222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481716" y="256693"/>
            <a:ext cx="112384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200" dirty="0"/>
              <a:t>Решаемая проблема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81715" y="1305626"/>
            <a:ext cx="1014472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8E01FF"/>
                </a:solidFill>
              </a:rPr>
              <a:t>1) </a:t>
            </a:r>
            <a:r>
              <a:rPr lang="ru-RU" sz="2400" dirty="0" smtClean="0">
                <a:solidFill>
                  <a:srgbClr val="8E01FF"/>
                </a:solidFill>
              </a:rPr>
              <a:t>Проблема </a:t>
            </a:r>
            <a:r>
              <a:rPr lang="ru-RU" sz="2400" dirty="0">
                <a:solidFill>
                  <a:srgbClr val="8E01FF"/>
                </a:solidFill>
              </a:rPr>
              <a:t>удобного употребления спортивного питания непосредственно на тренировке</a:t>
            </a:r>
            <a:r>
              <a:rPr lang="ru-RU" sz="2400" dirty="0" smtClean="0">
                <a:solidFill>
                  <a:srgbClr val="8E01FF"/>
                </a:solidFill>
              </a:rPr>
              <a:t>.</a:t>
            </a:r>
            <a:endParaRPr lang="en-GB" sz="2400" dirty="0" smtClean="0">
              <a:solidFill>
                <a:srgbClr val="8E01FF"/>
              </a:solidFill>
            </a:endParaRPr>
          </a:p>
          <a:p>
            <a:r>
              <a:rPr lang="ru-RU" sz="2400" dirty="0" smtClean="0">
                <a:solidFill>
                  <a:srgbClr val="8E01FF"/>
                </a:solidFill>
              </a:rPr>
              <a:t> </a:t>
            </a:r>
            <a:endParaRPr lang="en-GB" sz="2400" dirty="0" smtClean="0">
              <a:solidFill>
                <a:srgbClr val="8E01FF"/>
              </a:solidFill>
            </a:endParaRPr>
          </a:p>
          <a:p>
            <a:r>
              <a:rPr lang="en-GB" sz="2400" dirty="0" smtClean="0">
                <a:solidFill>
                  <a:srgbClr val="8E01FF"/>
                </a:solidFill>
              </a:rPr>
              <a:t>2) </a:t>
            </a:r>
            <a:r>
              <a:rPr lang="ru-RU" sz="2400" dirty="0" smtClean="0">
                <a:solidFill>
                  <a:srgbClr val="8E01FF"/>
                </a:solidFill>
              </a:rPr>
              <a:t>Проблема </a:t>
            </a:r>
            <a:r>
              <a:rPr lang="ru-RU" sz="2400" dirty="0">
                <a:solidFill>
                  <a:srgbClr val="8E01FF"/>
                </a:solidFill>
              </a:rPr>
              <a:t>набора мышечной массы и восполнения питательных веществ. </a:t>
            </a:r>
            <a:endParaRPr lang="en-GB" sz="2400" dirty="0" smtClean="0">
              <a:solidFill>
                <a:srgbClr val="8E01FF"/>
              </a:solidFill>
            </a:endParaRPr>
          </a:p>
          <a:p>
            <a:endParaRPr lang="en-GB" sz="2400" dirty="0" smtClean="0">
              <a:solidFill>
                <a:srgbClr val="8E01FF"/>
              </a:solidFill>
            </a:endParaRPr>
          </a:p>
          <a:p>
            <a:r>
              <a:rPr lang="en-GB" sz="2400" dirty="0" smtClean="0">
                <a:solidFill>
                  <a:srgbClr val="8E01FF"/>
                </a:solidFill>
              </a:rPr>
              <a:t>3) </a:t>
            </a:r>
            <a:r>
              <a:rPr lang="ru-RU" sz="2400" dirty="0" smtClean="0">
                <a:solidFill>
                  <a:srgbClr val="8E01FF"/>
                </a:solidFill>
              </a:rPr>
              <a:t>Употребление </a:t>
            </a:r>
            <a:r>
              <a:rPr lang="ru-RU" sz="2400" dirty="0">
                <a:solidFill>
                  <a:srgbClr val="8E01FF"/>
                </a:solidFill>
              </a:rPr>
              <a:t>спортивного питания в соответствии с жестким требуемым графиком. </a:t>
            </a:r>
            <a:endParaRPr lang="en-GB" sz="2400" dirty="0">
              <a:solidFill>
                <a:srgbClr val="8E01FF"/>
              </a:solidFill>
            </a:endParaRPr>
          </a:p>
          <a:p>
            <a:endParaRPr lang="en-GB" sz="2400" dirty="0" smtClean="0">
              <a:solidFill>
                <a:srgbClr val="8E01FF"/>
              </a:solidFill>
            </a:endParaRPr>
          </a:p>
          <a:p>
            <a:r>
              <a:rPr lang="en-GB" sz="2400" dirty="0" smtClean="0">
                <a:solidFill>
                  <a:srgbClr val="8E01FF"/>
                </a:solidFill>
              </a:rPr>
              <a:t>4) </a:t>
            </a:r>
            <a:r>
              <a:rPr lang="ru-RU" sz="2400" dirty="0" smtClean="0">
                <a:solidFill>
                  <a:srgbClr val="8E01FF"/>
                </a:solidFill>
              </a:rPr>
              <a:t>Проблема </a:t>
            </a:r>
            <a:r>
              <a:rPr lang="ru-RU" sz="2400" dirty="0">
                <a:solidFill>
                  <a:srgbClr val="8E01FF"/>
                </a:solidFill>
              </a:rPr>
              <a:t>анализа состояния тела (</a:t>
            </a:r>
            <a:r>
              <a:rPr lang="ru-RU" sz="2400" dirty="0" err="1">
                <a:solidFill>
                  <a:srgbClr val="8E01FF"/>
                </a:solidFill>
              </a:rPr>
              <a:t>биоимпедансометрии</a:t>
            </a:r>
            <a:r>
              <a:rPr lang="ru-RU" sz="2400" dirty="0">
                <a:solidFill>
                  <a:srgbClr val="8E01FF"/>
                </a:solidFill>
              </a:rPr>
              <a:t>). </a:t>
            </a:r>
            <a:endParaRPr lang="en-GB" sz="2400" dirty="0" smtClean="0">
              <a:solidFill>
                <a:srgbClr val="8E01FF"/>
              </a:solidFill>
            </a:endParaRPr>
          </a:p>
          <a:p>
            <a:endParaRPr lang="en-GB" sz="2400" dirty="0">
              <a:solidFill>
                <a:srgbClr val="8E01FF"/>
              </a:solidFill>
            </a:endParaRPr>
          </a:p>
          <a:p>
            <a:endParaRPr lang="ru-RU" sz="2400" dirty="0">
              <a:solidFill>
                <a:srgbClr val="8E01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608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481716" y="364196"/>
            <a:ext cx="11238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Описание решения</a:t>
            </a:r>
            <a:r>
              <a:rPr lang="en-US" sz="2400" dirty="0"/>
              <a:t>/</a:t>
            </a:r>
            <a:r>
              <a:rPr lang="ru-RU" sz="2400" dirty="0"/>
              <a:t> проекта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81716" y="931303"/>
            <a:ext cx="1053264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8E01FF"/>
                </a:solidFill>
              </a:rPr>
              <a:t>Система самообслуживания "</a:t>
            </a:r>
            <a:r>
              <a:rPr lang="ru-RU" sz="2400" dirty="0" err="1">
                <a:solidFill>
                  <a:srgbClr val="8E01FF"/>
                </a:solidFill>
              </a:rPr>
              <a:t>Protein</a:t>
            </a:r>
            <a:r>
              <a:rPr lang="ru-RU" sz="2400" dirty="0">
                <a:solidFill>
                  <a:srgbClr val="8E01FF"/>
                </a:solidFill>
              </a:rPr>
              <a:t> </a:t>
            </a:r>
            <a:r>
              <a:rPr lang="ru-RU" sz="2400" dirty="0" err="1">
                <a:solidFill>
                  <a:srgbClr val="8E01FF"/>
                </a:solidFill>
              </a:rPr>
              <a:t>Power</a:t>
            </a:r>
            <a:r>
              <a:rPr lang="ru-RU" sz="2400" dirty="0">
                <a:solidFill>
                  <a:srgbClr val="8E01FF"/>
                </a:solidFill>
              </a:rPr>
              <a:t>" продает как готовый продукт-напиток, так и оказывает услугу по </a:t>
            </a:r>
            <a:r>
              <a:rPr lang="ru-RU" sz="2400" dirty="0" err="1">
                <a:solidFill>
                  <a:srgbClr val="8E01FF"/>
                </a:solidFill>
              </a:rPr>
              <a:t>биоимпедансному</a:t>
            </a:r>
            <a:r>
              <a:rPr lang="ru-RU" sz="2400" dirty="0">
                <a:solidFill>
                  <a:srgbClr val="8E01FF"/>
                </a:solidFill>
              </a:rPr>
              <a:t> анализу. </a:t>
            </a:r>
            <a:endParaRPr lang="en-GB" sz="2400" dirty="0" smtClean="0">
              <a:solidFill>
                <a:srgbClr val="8E01FF"/>
              </a:solidFill>
            </a:endParaRPr>
          </a:p>
          <a:p>
            <a:endParaRPr lang="en-GB" sz="2400" dirty="0" smtClean="0">
              <a:solidFill>
                <a:srgbClr val="8E01FF"/>
              </a:solidFill>
            </a:endParaRPr>
          </a:p>
          <a:p>
            <a:r>
              <a:rPr lang="ru-RU" sz="2400" dirty="0" smtClean="0">
                <a:solidFill>
                  <a:srgbClr val="8E01FF"/>
                </a:solidFill>
              </a:rPr>
              <a:t>Потребитель </a:t>
            </a:r>
            <a:r>
              <a:rPr lang="ru-RU" sz="2400" dirty="0">
                <a:solidFill>
                  <a:srgbClr val="8E01FF"/>
                </a:solidFill>
              </a:rPr>
              <a:t>посредством интерфейса выбирает наиболее подходящий продукт для себя (протеин, молочный коктейль, L-карнитин, </a:t>
            </a:r>
            <a:r>
              <a:rPr lang="ru-RU" sz="2400" dirty="0" err="1">
                <a:solidFill>
                  <a:srgbClr val="8E01FF"/>
                </a:solidFill>
              </a:rPr>
              <a:t>гейнер</a:t>
            </a:r>
            <a:r>
              <a:rPr lang="ru-RU" sz="2400" dirty="0">
                <a:solidFill>
                  <a:srgbClr val="8E01FF"/>
                </a:solidFill>
              </a:rPr>
              <a:t>). </a:t>
            </a:r>
            <a:endParaRPr lang="en-GB" sz="2400" dirty="0" smtClean="0">
              <a:solidFill>
                <a:srgbClr val="8E01FF"/>
              </a:solidFill>
            </a:endParaRPr>
          </a:p>
          <a:p>
            <a:endParaRPr lang="en-GB" sz="2400" dirty="0" smtClean="0">
              <a:solidFill>
                <a:srgbClr val="8E01FF"/>
              </a:solidFill>
            </a:endParaRPr>
          </a:p>
          <a:p>
            <a:r>
              <a:rPr lang="ru-RU" sz="2400" dirty="0" smtClean="0">
                <a:solidFill>
                  <a:srgbClr val="8E01FF"/>
                </a:solidFill>
              </a:rPr>
              <a:t>В </a:t>
            </a:r>
            <a:r>
              <a:rPr lang="ru-RU" sz="2400" dirty="0">
                <a:solidFill>
                  <a:srgbClr val="8E01FF"/>
                </a:solidFill>
              </a:rPr>
              <a:t>процессе приготовления посредством пропускания незаметного импульса клиент может пройти процесс </a:t>
            </a:r>
            <a:r>
              <a:rPr lang="ru-RU" sz="2400" dirty="0" err="1">
                <a:solidFill>
                  <a:srgbClr val="8E01FF"/>
                </a:solidFill>
              </a:rPr>
              <a:t>биоимпенсометрии</a:t>
            </a:r>
            <a:r>
              <a:rPr lang="ru-RU" sz="2400" dirty="0">
                <a:solidFill>
                  <a:srgbClr val="8E01FF"/>
                </a:solidFill>
              </a:rPr>
              <a:t>, тем самым узнав процент жира и жидкости, мышечной и костной массы в организме, а также уровень метаболизма. </a:t>
            </a:r>
            <a:endParaRPr lang="en-GB" sz="2400" dirty="0" smtClean="0">
              <a:solidFill>
                <a:srgbClr val="8E01FF"/>
              </a:solidFill>
            </a:endParaRPr>
          </a:p>
          <a:p>
            <a:endParaRPr lang="en-GB" sz="2400" dirty="0">
              <a:solidFill>
                <a:srgbClr val="8E01FF"/>
              </a:solidFill>
            </a:endParaRPr>
          </a:p>
          <a:p>
            <a:r>
              <a:rPr lang="ru-RU" sz="2400" dirty="0" smtClean="0">
                <a:solidFill>
                  <a:srgbClr val="8E01FF"/>
                </a:solidFill>
              </a:rPr>
              <a:t>С </a:t>
            </a:r>
            <a:r>
              <a:rPr lang="ru-RU" sz="2400" dirty="0">
                <a:solidFill>
                  <a:srgbClr val="8E01FF"/>
                </a:solidFill>
              </a:rPr>
              <a:t>этими данными с указаниями роста и веса система искусственного интеллекта может предложить скорректированный формат спортивного питания для начинающего спортсмена.</a:t>
            </a:r>
          </a:p>
        </p:txBody>
      </p:sp>
    </p:spTree>
    <p:extLst>
      <p:ext uri="{BB962C8B-B14F-4D97-AF65-F5344CB8AC3E}">
        <p14:creationId xmlns:p14="http://schemas.microsoft.com/office/powerpoint/2010/main" val="2433715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214135" y="358601"/>
            <a:ext cx="11238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Объем рынка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46364" y="1084554"/>
            <a:ext cx="1022465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8E01FF"/>
                </a:solidFill>
              </a:rPr>
              <a:t>В 2022 г продажи спортивного питания в России выросли на 5,7% до 9,3 </a:t>
            </a:r>
            <a:r>
              <a:rPr lang="ru-RU" sz="2400" dirty="0" err="1">
                <a:solidFill>
                  <a:srgbClr val="8E01FF"/>
                </a:solidFill>
              </a:rPr>
              <a:t>тыс.т</a:t>
            </a:r>
            <a:r>
              <a:rPr lang="ru-RU" sz="2400" dirty="0">
                <a:solidFill>
                  <a:srgbClr val="8E01FF"/>
                </a:solidFill>
              </a:rPr>
              <a:t>, вернувшись на уровень 2018 г. </a:t>
            </a:r>
            <a:endParaRPr lang="en-GB" sz="2400" dirty="0" smtClean="0">
              <a:solidFill>
                <a:srgbClr val="8E01FF"/>
              </a:solidFill>
            </a:endParaRPr>
          </a:p>
          <a:p>
            <a:endParaRPr lang="en-GB" sz="2400" dirty="0" smtClean="0">
              <a:solidFill>
                <a:srgbClr val="8E01FF"/>
              </a:solidFill>
            </a:endParaRPr>
          </a:p>
          <a:p>
            <a:r>
              <a:rPr lang="ru-RU" sz="2400" dirty="0" smtClean="0">
                <a:solidFill>
                  <a:srgbClr val="8E01FF"/>
                </a:solidFill>
              </a:rPr>
              <a:t>В </a:t>
            </a:r>
            <a:r>
              <a:rPr lang="ru-RU" sz="2400" dirty="0">
                <a:solidFill>
                  <a:srgbClr val="8E01FF"/>
                </a:solidFill>
              </a:rPr>
              <a:t>2016-2020 гг. объем рынка спортивного питания в России в денежном выражении неизменно увеличивался. </a:t>
            </a:r>
            <a:endParaRPr lang="en-GB" sz="2400" dirty="0" smtClean="0">
              <a:solidFill>
                <a:srgbClr val="8E01FF"/>
              </a:solidFill>
            </a:endParaRPr>
          </a:p>
          <a:p>
            <a:endParaRPr lang="en-GB" sz="2400" dirty="0" smtClean="0">
              <a:solidFill>
                <a:srgbClr val="8E01FF"/>
              </a:solidFill>
            </a:endParaRPr>
          </a:p>
          <a:p>
            <a:r>
              <a:rPr lang="ru-RU" sz="2400" dirty="0" smtClean="0">
                <a:solidFill>
                  <a:srgbClr val="8E01FF"/>
                </a:solidFill>
              </a:rPr>
              <a:t>По </a:t>
            </a:r>
            <a:r>
              <a:rPr lang="ru-RU" sz="2400" dirty="0">
                <a:solidFill>
                  <a:srgbClr val="8E01FF"/>
                </a:solidFill>
              </a:rPr>
              <a:t>итогам 2020 г. объем рынка составил 4,6 млрд руб. </a:t>
            </a:r>
            <a:endParaRPr lang="en-GB" sz="2400" dirty="0" smtClean="0">
              <a:solidFill>
                <a:srgbClr val="8E01FF"/>
              </a:solidFill>
            </a:endParaRPr>
          </a:p>
          <a:p>
            <a:endParaRPr lang="en-GB" sz="2400" dirty="0" smtClean="0">
              <a:solidFill>
                <a:srgbClr val="8E01FF"/>
              </a:solidFill>
            </a:endParaRPr>
          </a:p>
          <a:p>
            <a:r>
              <a:rPr lang="ru-RU" sz="2400" dirty="0" smtClean="0">
                <a:solidFill>
                  <a:srgbClr val="8E01FF"/>
                </a:solidFill>
              </a:rPr>
              <a:t>Объем </a:t>
            </a:r>
            <a:r>
              <a:rPr lang="ru-RU" sz="2400" dirty="0">
                <a:solidFill>
                  <a:srgbClr val="8E01FF"/>
                </a:solidFill>
              </a:rPr>
              <a:t>ранка фитнеса в России составляет 238 млн посещений и составляет около 145 млрд рублей. </a:t>
            </a:r>
            <a:endParaRPr lang="en-GB" sz="2400" dirty="0" smtClean="0">
              <a:solidFill>
                <a:srgbClr val="8E01FF"/>
              </a:solidFill>
            </a:endParaRPr>
          </a:p>
          <a:p>
            <a:endParaRPr lang="en-GB" sz="2400" dirty="0" smtClean="0">
              <a:solidFill>
                <a:srgbClr val="8E01FF"/>
              </a:solidFill>
            </a:endParaRPr>
          </a:p>
          <a:p>
            <a:r>
              <a:rPr lang="ru-RU" sz="2400" dirty="0" smtClean="0">
                <a:solidFill>
                  <a:srgbClr val="8E01FF"/>
                </a:solidFill>
              </a:rPr>
              <a:t>Число </a:t>
            </a:r>
            <a:r>
              <a:rPr lang="ru-RU" sz="2400" dirty="0">
                <a:solidFill>
                  <a:srgbClr val="8E01FF"/>
                </a:solidFill>
              </a:rPr>
              <a:t>фитнес-объектов составляет 8200. Число постоянных посетителей составляет 15,4 млн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324829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784423" y="343689"/>
            <a:ext cx="11238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Бизнес-модель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84423" y="1084626"/>
            <a:ext cx="95649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8E01FF"/>
                </a:solidFill>
              </a:rPr>
              <a:t>Смешанная модель: </a:t>
            </a:r>
            <a:endParaRPr lang="en-GB" sz="2800" dirty="0" smtClean="0">
              <a:solidFill>
                <a:srgbClr val="8E01FF"/>
              </a:solidFill>
            </a:endParaRPr>
          </a:p>
          <a:p>
            <a:r>
              <a:rPr lang="ru-RU" sz="2800" dirty="0" smtClean="0">
                <a:solidFill>
                  <a:srgbClr val="8E01FF"/>
                </a:solidFill>
              </a:rPr>
              <a:t>1) Подписка </a:t>
            </a:r>
            <a:r>
              <a:rPr lang="ru-RU" sz="2800" dirty="0">
                <a:solidFill>
                  <a:srgbClr val="8E01FF"/>
                </a:solidFill>
              </a:rPr>
              <a:t>(определенное количество напитков в месяц) </a:t>
            </a:r>
            <a:endParaRPr lang="en-GB" sz="2800" dirty="0" smtClean="0">
              <a:solidFill>
                <a:srgbClr val="8E01FF"/>
              </a:solidFill>
            </a:endParaRPr>
          </a:p>
          <a:p>
            <a:endParaRPr lang="en-GB" sz="2800" dirty="0" smtClean="0">
              <a:solidFill>
                <a:srgbClr val="8E01FF"/>
              </a:solidFill>
            </a:endParaRPr>
          </a:p>
          <a:p>
            <a:r>
              <a:rPr lang="ru-RU" sz="2800" dirty="0" smtClean="0">
                <a:solidFill>
                  <a:srgbClr val="8E01FF"/>
                </a:solidFill>
              </a:rPr>
              <a:t>2</a:t>
            </a:r>
            <a:r>
              <a:rPr lang="ru-RU" sz="2800" dirty="0">
                <a:solidFill>
                  <a:srgbClr val="8E01FF"/>
                </a:solidFill>
              </a:rPr>
              <a:t>) </a:t>
            </a:r>
            <a:r>
              <a:rPr lang="ru-RU" sz="2800" dirty="0" smtClean="0">
                <a:solidFill>
                  <a:srgbClr val="8E01FF"/>
                </a:solidFill>
              </a:rPr>
              <a:t>Транзакционная </a:t>
            </a:r>
            <a:r>
              <a:rPr lang="ru-RU" sz="2800" dirty="0">
                <a:solidFill>
                  <a:srgbClr val="8E01FF"/>
                </a:solidFill>
              </a:rPr>
              <a:t>(оплата отдельных напитков). </a:t>
            </a:r>
            <a:endParaRPr lang="en-GB" sz="2800" dirty="0" smtClean="0">
              <a:solidFill>
                <a:srgbClr val="8E01FF"/>
              </a:solidFill>
            </a:endParaRPr>
          </a:p>
          <a:p>
            <a:endParaRPr lang="en-GB" sz="2800" dirty="0">
              <a:solidFill>
                <a:srgbClr val="8E01FF"/>
              </a:solidFill>
            </a:endParaRPr>
          </a:p>
          <a:p>
            <a:r>
              <a:rPr lang="en-GB" sz="2800" dirty="0" smtClean="0">
                <a:solidFill>
                  <a:srgbClr val="8E01FF"/>
                </a:solidFill>
              </a:rPr>
              <a:t>3) </a:t>
            </a:r>
            <a:r>
              <a:rPr lang="ru-RU" sz="2800" dirty="0">
                <a:solidFill>
                  <a:srgbClr val="8E01FF"/>
                </a:solidFill>
              </a:rPr>
              <a:t>П</a:t>
            </a:r>
            <a:r>
              <a:rPr lang="ru-RU" sz="2800" dirty="0" smtClean="0">
                <a:solidFill>
                  <a:srgbClr val="8E01FF"/>
                </a:solidFill>
              </a:rPr>
              <a:t>одписка </a:t>
            </a:r>
            <a:r>
              <a:rPr lang="ru-RU" sz="2800" dirty="0">
                <a:solidFill>
                  <a:srgbClr val="8E01FF"/>
                </a:solidFill>
              </a:rPr>
              <a:t>на напитки и анализ индекса массы тела может быть включена в стоимость посещения </a:t>
            </a:r>
            <a:r>
              <a:rPr lang="ru-RU" sz="2800" dirty="0" smtClean="0">
                <a:solidFill>
                  <a:srgbClr val="8E01FF"/>
                </a:solidFill>
              </a:rPr>
              <a:t>клуба</a:t>
            </a:r>
          </a:p>
          <a:p>
            <a:endParaRPr lang="ru-RU" sz="2800" dirty="0" smtClean="0">
              <a:solidFill>
                <a:srgbClr val="8E01FF"/>
              </a:solidFill>
            </a:endParaRPr>
          </a:p>
          <a:p>
            <a:r>
              <a:rPr lang="ru-RU" sz="2800" dirty="0">
                <a:solidFill>
                  <a:srgbClr val="8E01FF"/>
                </a:solidFill>
              </a:rPr>
              <a:t> 4) А</a:t>
            </a:r>
            <a:r>
              <a:rPr lang="ru-RU" sz="2800" dirty="0" smtClean="0">
                <a:solidFill>
                  <a:srgbClr val="8E01FF"/>
                </a:solidFill>
              </a:rPr>
              <a:t>втомат </a:t>
            </a:r>
            <a:r>
              <a:rPr lang="ru-RU" sz="2800" dirty="0">
                <a:solidFill>
                  <a:srgbClr val="8E01FF"/>
                </a:solidFill>
              </a:rPr>
              <a:t>устанавливается по договору "под ключ" - абонентскую плату за автомат платит фитнес-клуб.</a:t>
            </a:r>
          </a:p>
        </p:txBody>
      </p:sp>
    </p:spTree>
    <p:extLst>
      <p:ext uri="{BB962C8B-B14F-4D97-AF65-F5344CB8AC3E}">
        <p14:creationId xmlns:p14="http://schemas.microsoft.com/office/powerpoint/2010/main" val="4034384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702796" y="402397"/>
            <a:ext cx="11238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Результаты акселерационной программы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02796" y="996065"/>
            <a:ext cx="9217301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8E01FF"/>
                </a:solidFill>
              </a:rPr>
              <a:t> </a:t>
            </a:r>
            <a:endParaRPr lang="en-GB" dirty="0">
              <a:solidFill>
                <a:srgbClr val="8E01FF"/>
              </a:solidFill>
            </a:endParaRPr>
          </a:p>
          <a:p>
            <a:pPr marL="342900" indent="-342900">
              <a:buAutoNum type="arabicParenR"/>
            </a:pPr>
            <a:r>
              <a:rPr lang="ru-RU" sz="2800" dirty="0" smtClean="0">
                <a:solidFill>
                  <a:srgbClr val="8E01FF"/>
                </a:solidFill>
              </a:rPr>
              <a:t>Заполнили паспорт проекта</a:t>
            </a:r>
          </a:p>
          <a:p>
            <a:pPr marL="342900" indent="-342900">
              <a:buAutoNum type="arabicParenR"/>
            </a:pPr>
            <a:endParaRPr lang="ru-RU" sz="2800" dirty="0" smtClean="0">
              <a:solidFill>
                <a:srgbClr val="8E01FF"/>
              </a:solidFill>
            </a:endParaRPr>
          </a:p>
          <a:p>
            <a:pPr marL="342900" indent="-342900">
              <a:buAutoNum type="arabicParenR"/>
            </a:pPr>
            <a:r>
              <a:rPr lang="ru-RU" sz="2800" dirty="0" smtClean="0">
                <a:solidFill>
                  <a:srgbClr val="8E01FF"/>
                </a:solidFill>
              </a:rPr>
              <a:t>Сделали презентацию</a:t>
            </a:r>
          </a:p>
          <a:p>
            <a:pPr marL="342900" indent="-342900">
              <a:buAutoNum type="arabicParenR"/>
            </a:pPr>
            <a:endParaRPr lang="ru-RU" sz="2800" dirty="0" smtClean="0">
              <a:solidFill>
                <a:srgbClr val="8E01FF"/>
              </a:solidFill>
            </a:endParaRPr>
          </a:p>
          <a:p>
            <a:pPr marL="342900" indent="-342900">
              <a:buAutoNum type="arabicParenR"/>
            </a:pPr>
            <a:r>
              <a:rPr lang="ru-RU" sz="2800" dirty="0" smtClean="0">
                <a:solidFill>
                  <a:srgbClr val="8E01FF"/>
                </a:solidFill>
              </a:rPr>
              <a:t>Рассчитали рынок</a:t>
            </a:r>
          </a:p>
          <a:p>
            <a:pPr marL="342900" indent="-342900">
              <a:buAutoNum type="arabicParenR"/>
            </a:pPr>
            <a:endParaRPr lang="ru-RU" sz="2800" dirty="0" smtClean="0">
              <a:solidFill>
                <a:srgbClr val="8E01FF"/>
              </a:solidFill>
            </a:endParaRPr>
          </a:p>
          <a:p>
            <a:pPr marL="342900" indent="-342900">
              <a:buAutoNum type="arabicParenR"/>
            </a:pPr>
            <a:r>
              <a:rPr lang="ru-RU" sz="2800" dirty="0" smtClean="0">
                <a:solidFill>
                  <a:srgbClr val="8E01FF"/>
                </a:solidFill>
              </a:rPr>
              <a:t>Закупили оборудование</a:t>
            </a:r>
          </a:p>
          <a:p>
            <a:pPr marL="342900" indent="-342900">
              <a:buAutoNum type="arabicParenR"/>
            </a:pPr>
            <a:endParaRPr lang="ru-RU" sz="2800" dirty="0" smtClean="0">
              <a:solidFill>
                <a:srgbClr val="8E01FF"/>
              </a:solidFill>
            </a:endParaRPr>
          </a:p>
          <a:p>
            <a:pPr marL="342900" indent="-342900">
              <a:buAutoNum type="arabicParenR"/>
            </a:pPr>
            <a:r>
              <a:rPr lang="ru-RU" sz="2800" dirty="0" smtClean="0">
                <a:solidFill>
                  <a:srgbClr val="8E01FF"/>
                </a:solidFill>
              </a:rPr>
              <a:t>Договорились с поставщиками</a:t>
            </a:r>
          </a:p>
          <a:p>
            <a:pPr marL="342900" indent="-342900">
              <a:buAutoNum type="arabicParenR"/>
            </a:pPr>
            <a:endParaRPr lang="ru-RU" sz="2800" dirty="0" smtClean="0">
              <a:solidFill>
                <a:srgbClr val="8E01FF"/>
              </a:solidFill>
            </a:endParaRPr>
          </a:p>
          <a:p>
            <a:pPr marL="342900" indent="-342900">
              <a:buAutoNum type="arabicParenR"/>
            </a:pPr>
            <a:r>
              <a:rPr lang="ru-RU" sz="2800" dirty="0" smtClean="0">
                <a:solidFill>
                  <a:srgbClr val="8E01FF"/>
                </a:solidFill>
              </a:rPr>
              <a:t>Запустили пилотный проект</a:t>
            </a:r>
            <a:endParaRPr lang="en-GB" sz="2800" dirty="0">
              <a:solidFill>
                <a:srgbClr val="8E01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808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2393A990-07D5-449C-AE91-95C7E2392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1E03F1D6-BA3F-4E5D-AE99-12AD2004F9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15722F0C-738B-40B7-896A-D858FBBFEE32}"/>
              </a:ext>
            </a:extLst>
          </p:cNvPr>
          <p:cNvSpPr txBox="1"/>
          <p:nvPr/>
        </p:nvSpPr>
        <p:spPr>
          <a:xfrm>
            <a:off x="286474" y="252824"/>
            <a:ext cx="112384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/>
              <a:t>Дорожная карта проекта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5529994D-8C5A-4457-8BC1-04149EDBF36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828" y="5012142"/>
            <a:ext cx="1620452" cy="192235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22325" y="782352"/>
            <a:ext cx="111667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8E01FF"/>
                </a:solidFill>
              </a:rPr>
              <a:t>1)Определиться </a:t>
            </a:r>
            <a:r>
              <a:rPr lang="ru-RU" sz="2400" dirty="0">
                <a:solidFill>
                  <a:srgbClr val="8E01FF"/>
                </a:solidFill>
              </a:rPr>
              <a:t>с поставщиком </a:t>
            </a:r>
            <a:r>
              <a:rPr lang="ru-RU" sz="2400" dirty="0" err="1">
                <a:solidFill>
                  <a:srgbClr val="8E01FF"/>
                </a:solidFill>
              </a:rPr>
              <a:t>вендингового</a:t>
            </a:r>
            <a:r>
              <a:rPr lang="ru-RU" sz="2400" dirty="0">
                <a:solidFill>
                  <a:srgbClr val="8E01FF"/>
                </a:solidFill>
              </a:rPr>
              <a:t> оборудования и спортивного питания, получить коммерческие предложения </a:t>
            </a:r>
            <a:endParaRPr lang="ru-RU" sz="2400" dirty="0" smtClean="0">
              <a:solidFill>
                <a:srgbClr val="8E01FF"/>
              </a:solidFill>
            </a:endParaRPr>
          </a:p>
          <a:p>
            <a:endParaRPr lang="ru-RU" sz="2400" dirty="0" smtClean="0">
              <a:solidFill>
                <a:srgbClr val="8E01FF"/>
              </a:solidFill>
            </a:endParaRPr>
          </a:p>
          <a:p>
            <a:r>
              <a:rPr lang="ru-RU" sz="2400" dirty="0" smtClean="0">
                <a:solidFill>
                  <a:srgbClr val="8E01FF"/>
                </a:solidFill>
              </a:rPr>
              <a:t>2</a:t>
            </a:r>
            <a:r>
              <a:rPr lang="ru-RU" sz="2400" dirty="0">
                <a:solidFill>
                  <a:srgbClr val="8E01FF"/>
                </a:solidFill>
              </a:rPr>
              <a:t>) Рассчитать продажную себестоимость продукции </a:t>
            </a:r>
            <a:endParaRPr lang="ru-RU" sz="2400" dirty="0" smtClean="0">
              <a:solidFill>
                <a:srgbClr val="8E01FF"/>
              </a:solidFill>
            </a:endParaRPr>
          </a:p>
          <a:p>
            <a:r>
              <a:rPr lang="ru-RU" sz="2400" dirty="0" smtClean="0">
                <a:solidFill>
                  <a:srgbClr val="8E01FF"/>
                </a:solidFill>
              </a:rPr>
              <a:t>3</a:t>
            </a:r>
            <a:r>
              <a:rPr lang="ru-RU" sz="2400" dirty="0">
                <a:solidFill>
                  <a:srgbClr val="8E01FF"/>
                </a:solidFill>
              </a:rPr>
              <a:t>) Составить бизнес-план </a:t>
            </a:r>
            <a:endParaRPr lang="ru-RU" sz="2400" dirty="0" smtClean="0">
              <a:solidFill>
                <a:srgbClr val="8E01FF"/>
              </a:solidFill>
            </a:endParaRPr>
          </a:p>
          <a:p>
            <a:endParaRPr lang="ru-RU" sz="2400" dirty="0" smtClean="0">
              <a:solidFill>
                <a:srgbClr val="8E01FF"/>
              </a:solidFill>
            </a:endParaRPr>
          </a:p>
          <a:p>
            <a:r>
              <a:rPr lang="ru-RU" sz="2400" dirty="0" smtClean="0">
                <a:solidFill>
                  <a:srgbClr val="8E01FF"/>
                </a:solidFill>
              </a:rPr>
              <a:t>4</a:t>
            </a:r>
            <a:r>
              <a:rPr lang="ru-RU" sz="2400" dirty="0">
                <a:solidFill>
                  <a:srgbClr val="8E01FF"/>
                </a:solidFill>
              </a:rPr>
              <a:t>) Определиться с размерами пилотного проекта </a:t>
            </a:r>
            <a:endParaRPr lang="ru-RU" sz="2400" dirty="0" smtClean="0">
              <a:solidFill>
                <a:srgbClr val="8E01FF"/>
              </a:solidFill>
            </a:endParaRPr>
          </a:p>
          <a:p>
            <a:endParaRPr lang="ru-RU" sz="2400" dirty="0" smtClean="0">
              <a:solidFill>
                <a:srgbClr val="8E01FF"/>
              </a:solidFill>
            </a:endParaRPr>
          </a:p>
          <a:p>
            <a:r>
              <a:rPr lang="ru-RU" sz="2400" dirty="0" smtClean="0">
                <a:solidFill>
                  <a:srgbClr val="8E01FF"/>
                </a:solidFill>
              </a:rPr>
              <a:t>5</a:t>
            </a:r>
            <a:r>
              <a:rPr lang="ru-RU" sz="2400" dirty="0">
                <a:solidFill>
                  <a:srgbClr val="8E01FF"/>
                </a:solidFill>
              </a:rPr>
              <a:t>) Договориться с клубами, участвующими в пилотном проекте </a:t>
            </a:r>
            <a:endParaRPr lang="ru-RU" sz="2400" dirty="0" smtClean="0">
              <a:solidFill>
                <a:srgbClr val="8E01FF"/>
              </a:solidFill>
            </a:endParaRPr>
          </a:p>
          <a:p>
            <a:endParaRPr lang="ru-RU" sz="2400" dirty="0">
              <a:solidFill>
                <a:srgbClr val="8E01FF"/>
              </a:solidFill>
            </a:endParaRPr>
          </a:p>
          <a:p>
            <a:r>
              <a:rPr lang="ru-RU" sz="2400" dirty="0" smtClean="0">
                <a:solidFill>
                  <a:srgbClr val="8E01FF"/>
                </a:solidFill>
              </a:rPr>
              <a:t>6</a:t>
            </a:r>
            <a:r>
              <a:rPr lang="ru-RU" sz="2400" dirty="0">
                <a:solidFill>
                  <a:srgbClr val="8E01FF"/>
                </a:solidFill>
              </a:rPr>
              <a:t>) Установить оборудование в клубах </a:t>
            </a:r>
            <a:endParaRPr lang="ru-RU" sz="2400" dirty="0" smtClean="0">
              <a:solidFill>
                <a:srgbClr val="8E01FF"/>
              </a:solidFill>
            </a:endParaRPr>
          </a:p>
          <a:p>
            <a:endParaRPr lang="ru-RU" sz="2400" dirty="0" smtClean="0">
              <a:solidFill>
                <a:srgbClr val="8E01FF"/>
              </a:solidFill>
            </a:endParaRPr>
          </a:p>
          <a:p>
            <a:r>
              <a:rPr lang="ru-RU" sz="2400" dirty="0" smtClean="0">
                <a:solidFill>
                  <a:srgbClr val="8E01FF"/>
                </a:solidFill>
              </a:rPr>
              <a:t>7</a:t>
            </a:r>
            <a:r>
              <a:rPr lang="ru-RU" sz="2400" dirty="0">
                <a:solidFill>
                  <a:srgbClr val="8E01FF"/>
                </a:solidFill>
              </a:rPr>
              <a:t>) Запустить пилотный проект в тестовую эксплуатацию </a:t>
            </a:r>
            <a:endParaRPr lang="ru-RU" sz="2400" dirty="0" smtClean="0">
              <a:solidFill>
                <a:srgbClr val="8E01FF"/>
              </a:solidFill>
            </a:endParaRPr>
          </a:p>
          <a:p>
            <a:endParaRPr lang="ru-RU" sz="2400" dirty="0">
              <a:solidFill>
                <a:srgbClr val="8E01FF"/>
              </a:solidFill>
            </a:endParaRPr>
          </a:p>
          <a:p>
            <a:r>
              <a:rPr lang="ru-RU" sz="2400" dirty="0" smtClean="0">
                <a:solidFill>
                  <a:srgbClr val="8E01FF"/>
                </a:solidFill>
              </a:rPr>
              <a:t>8</a:t>
            </a:r>
            <a:r>
              <a:rPr lang="ru-RU" sz="2400" dirty="0">
                <a:solidFill>
                  <a:srgbClr val="8E01FF"/>
                </a:solidFill>
              </a:rPr>
              <a:t>) Скорректировать бизнес-модель проекта по результатам тестовой эксплуатации</a:t>
            </a:r>
          </a:p>
        </p:txBody>
      </p:sp>
    </p:spTree>
    <p:extLst>
      <p:ext uri="{BB962C8B-B14F-4D97-AF65-F5344CB8AC3E}">
        <p14:creationId xmlns:p14="http://schemas.microsoft.com/office/powerpoint/2010/main" val="2696926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>
            <a:extLst>
              <a:ext uri="{FF2B5EF4-FFF2-40B4-BE49-F238E27FC236}">
                <a16:creationId xmlns:a16="http://schemas.microsoft.com/office/drawing/2014/main" id="{80E12C30-E51C-43D8-8F60-ECD042221187}"/>
              </a:ext>
            </a:extLst>
          </p:cNvPr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A0161221-70C6-4E4E-88FD-87C959EB4AA2}"/>
              </a:ext>
            </a:extLst>
          </p:cNvPr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" name="Прямоугольник 13">
            <a:extLst>
              <a:ext uri="{FF2B5EF4-FFF2-40B4-BE49-F238E27FC236}">
                <a16:creationId xmlns:a16="http://schemas.microsoft.com/office/drawing/2014/main" id="{D45B03AD-75D2-4506-BCE5-E6A3275FD567}"/>
              </a:ext>
            </a:extLst>
          </p:cNvPr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7" name="Прямоугольник 9">
            <a:extLst>
              <a:ext uri="{FF2B5EF4-FFF2-40B4-BE49-F238E27FC236}">
                <a16:creationId xmlns:a16="http://schemas.microsoft.com/office/drawing/2014/main" id="{17132E73-03B3-4FD6-BDF1-8D7143190DD1}"/>
              </a:ext>
            </a:extLst>
          </p:cNvPr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8" name="Рисунок 24" descr="Рисунок 24">
            <a:extLst>
              <a:ext uri="{FF2B5EF4-FFF2-40B4-BE49-F238E27FC236}">
                <a16:creationId xmlns:a16="http://schemas.microsoft.com/office/drawing/2014/main" id="{2F80D308-34B4-43BD-AE1D-D1BB3FD5C3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2.png" descr="image2.png">
            <a:extLst>
              <a:ext uri="{FF2B5EF4-FFF2-40B4-BE49-F238E27FC236}">
                <a16:creationId xmlns:a16="http://schemas.microsoft.com/office/drawing/2014/main" id="{62AC1C7B-5DE5-4B25-88FC-C83DFC6BF9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Квадрат">
            <a:extLst>
              <a:ext uri="{FF2B5EF4-FFF2-40B4-BE49-F238E27FC236}">
                <a16:creationId xmlns:a16="http://schemas.microsoft.com/office/drawing/2014/main" id="{6E2F1CDF-9CA7-463D-B45F-A3AD73FF2B6F}"/>
              </a:ext>
            </a:extLst>
          </p:cNvPr>
          <p:cNvSpPr/>
          <p:nvPr/>
        </p:nvSpPr>
        <p:spPr>
          <a:xfrm>
            <a:off x="8355782" y="1805624"/>
            <a:ext cx="3868878" cy="5052376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5F70A27-299E-4F47-8340-FDE9977916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08" y="631902"/>
            <a:ext cx="4878560" cy="6858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92E0EF-302C-4A74-829D-B71C47CCB6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885" y="-1340829"/>
            <a:ext cx="3508725" cy="416242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8CA2372-3BAA-472D-9B53-F5ABFC3DE8AF}"/>
              </a:ext>
            </a:extLst>
          </p:cNvPr>
          <p:cNvSpPr txBox="1"/>
          <p:nvPr/>
        </p:nvSpPr>
        <p:spPr>
          <a:xfrm>
            <a:off x="289102" y="323603"/>
            <a:ext cx="112384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Запросы команды (призыв к действию)</a:t>
            </a:r>
            <a:endParaRPr lang="ru-RU" sz="1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CA2372-3BAA-472D-9B53-F5ABFC3DE8AF}"/>
              </a:ext>
            </a:extLst>
          </p:cNvPr>
          <p:cNvSpPr txBox="1"/>
          <p:nvPr/>
        </p:nvSpPr>
        <p:spPr>
          <a:xfrm>
            <a:off x="185151" y="1198580"/>
            <a:ext cx="533348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 smtClean="0">
                <a:solidFill>
                  <a:srgbClr val="8F00FF"/>
                </a:solidFill>
                <a:latin typeface="Gilroy-ExtraBold"/>
              </a:rPr>
              <a:t>1) Запрос инвестиций </a:t>
            </a:r>
            <a:r>
              <a:rPr lang="ru-RU" sz="2000" dirty="0" smtClean="0">
                <a:solidFill>
                  <a:srgbClr val="8F00FF"/>
                </a:solidFill>
                <a:latin typeface="Gilroy-ExtraBold"/>
              </a:rPr>
              <a:t>700 </a:t>
            </a:r>
            <a:r>
              <a:rPr lang="ru-RU" sz="2000" dirty="0" smtClean="0">
                <a:solidFill>
                  <a:srgbClr val="8F00FF"/>
                </a:solidFill>
                <a:latin typeface="Gilroy-ExtraBold"/>
              </a:rPr>
              <a:t>тысяч рублей на создание тестового образца</a:t>
            </a:r>
            <a:endParaRPr lang="ru-RU" sz="2000" dirty="0">
              <a:solidFill>
                <a:srgbClr val="8F00FF"/>
              </a:solidFill>
              <a:latin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000" dirty="0" smtClean="0">
              <a:solidFill>
                <a:srgbClr val="8F00FF"/>
              </a:solidFill>
              <a:latin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 smtClean="0">
                <a:solidFill>
                  <a:srgbClr val="8F00FF"/>
                </a:solidFill>
                <a:latin typeface="Gilroy-ExtraBold"/>
              </a:rPr>
              <a:t>2) Помощь с поиском фитнес-клубов, готовых разместить автомат</a:t>
            </a:r>
          </a:p>
          <a:p>
            <a:pPr marL="342900" indent="-342900" defTabSz="877822">
              <a:buAutoNum type="arabicParenR"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000" dirty="0" smtClean="0">
              <a:solidFill>
                <a:srgbClr val="8F00FF"/>
              </a:solidFill>
              <a:latin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 smtClean="0">
                <a:solidFill>
                  <a:srgbClr val="8F00FF"/>
                </a:solidFill>
                <a:latin typeface="Gilroy-ExtraBold"/>
              </a:rPr>
              <a:t>3) Помощь в разработке способа внедрения системы </a:t>
            </a:r>
            <a:r>
              <a:rPr lang="ru-RU" sz="2000" dirty="0" err="1" smtClean="0">
                <a:solidFill>
                  <a:srgbClr val="8F00FF"/>
                </a:solidFill>
                <a:latin typeface="Gilroy-ExtraBold"/>
              </a:rPr>
              <a:t>биоимпедансометрии</a:t>
            </a:r>
            <a:r>
              <a:rPr lang="ru-RU" sz="2000" dirty="0" smtClean="0">
                <a:solidFill>
                  <a:srgbClr val="8F00FF"/>
                </a:solidFill>
                <a:latin typeface="Gilroy-ExtraBold"/>
              </a:rPr>
              <a:t> в </a:t>
            </a:r>
            <a:r>
              <a:rPr lang="ru-RU" sz="2000" dirty="0" err="1" smtClean="0">
                <a:solidFill>
                  <a:srgbClr val="8F00FF"/>
                </a:solidFill>
                <a:latin typeface="Gilroy-ExtraBold"/>
              </a:rPr>
              <a:t>вендинговый</a:t>
            </a:r>
            <a:r>
              <a:rPr lang="ru-RU" sz="2000" dirty="0" smtClean="0">
                <a:solidFill>
                  <a:srgbClr val="8F00FF"/>
                </a:solidFill>
                <a:latin typeface="Gilroy-ExtraBold"/>
              </a:rPr>
              <a:t> аппарат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04818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>
            <a:extLst>
              <a:ext uri="{FF2B5EF4-FFF2-40B4-BE49-F238E27FC236}">
                <a16:creationId xmlns:a16="http://schemas.microsoft.com/office/drawing/2014/main" id="{80E12C30-E51C-43D8-8F60-ECD042221187}"/>
              </a:ext>
            </a:extLst>
          </p:cNvPr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A0161221-70C6-4E4E-88FD-87C959EB4AA2}"/>
              </a:ext>
            </a:extLst>
          </p:cNvPr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" name="Прямоугольник 13">
            <a:extLst>
              <a:ext uri="{FF2B5EF4-FFF2-40B4-BE49-F238E27FC236}">
                <a16:creationId xmlns:a16="http://schemas.microsoft.com/office/drawing/2014/main" id="{D45B03AD-75D2-4506-BCE5-E6A3275FD567}"/>
              </a:ext>
            </a:extLst>
          </p:cNvPr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7" name="Прямоугольник 9">
            <a:extLst>
              <a:ext uri="{FF2B5EF4-FFF2-40B4-BE49-F238E27FC236}">
                <a16:creationId xmlns:a16="http://schemas.microsoft.com/office/drawing/2014/main" id="{17132E73-03B3-4FD6-BDF1-8D7143190DD1}"/>
              </a:ext>
            </a:extLst>
          </p:cNvPr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8" name="Рисунок 24" descr="Рисунок 24">
            <a:extLst>
              <a:ext uri="{FF2B5EF4-FFF2-40B4-BE49-F238E27FC236}">
                <a16:creationId xmlns:a16="http://schemas.microsoft.com/office/drawing/2014/main" id="{2F80D308-34B4-43BD-AE1D-D1BB3FD5C3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2.png" descr="image2.png">
            <a:extLst>
              <a:ext uri="{FF2B5EF4-FFF2-40B4-BE49-F238E27FC236}">
                <a16:creationId xmlns:a16="http://schemas.microsoft.com/office/drawing/2014/main" id="{62AC1C7B-5DE5-4B25-88FC-C83DFC6BF9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Квадрат">
            <a:extLst>
              <a:ext uri="{FF2B5EF4-FFF2-40B4-BE49-F238E27FC236}">
                <a16:creationId xmlns:a16="http://schemas.microsoft.com/office/drawing/2014/main" id="{6E2F1CDF-9CA7-463D-B45F-A3AD73FF2B6F}"/>
              </a:ext>
            </a:extLst>
          </p:cNvPr>
          <p:cNvSpPr/>
          <p:nvPr/>
        </p:nvSpPr>
        <p:spPr>
          <a:xfrm>
            <a:off x="8355782" y="1805624"/>
            <a:ext cx="3868878" cy="5052376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5F70A27-299E-4F47-8340-FDE9977916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08" y="631902"/>
            <a:ext cx="4878560" cy="6858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92E0EF-302C-4A74-829D-B71C47CCB6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885" y="-1340829"/>
            <a:ext cx="3508725" cy="416242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8CA2372-3BAA-472D-9B53-F5ABFC3DE8AF}"/>
              </a:ext>
            </a:extLst>
          </p:cNvPr>
          <p:cNvSpPr txBox="1"/>
          <p:nvPr/>
        </p:nvSpPr>
        <p:spPr>
          <a:xfrm>
            <a:off x="472194" y="437256"/>
            <a:ext cx="112384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Команда проекта</a:t>
            </a:r>
            <a:endParaRPr lang="ru-RU" sz="1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CA2372-3BAA-472D-9B53-F5ABFC3DE8AF}"/>
              </a:ext>
            </a:extLst>
          </p:cNvPr>
          <p:cNvSpPr txBox="1"/>
          <p:nvPr/>
        </p:nvSpPr>
        <p:spPr>
          <a:xfrm>
            <a:off x="472194" y="2445352"/>
            <a:ext cx="528374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 err="1"/>
              <a:t>Гаитов</a:t>
            </a:r>
            <a:r>
              <a:rPr lang="ru-RU" sz="2400" dirty="0"/>
              <a:t> Рубен </a:t>
            </a:r>
            <a:r>
              <a:rPr lang="ru-RU" sz="2400" dirty="0" err="1" smtClean="0"/>
              <a:t>Багратович</a:t>
            </a:r>
            <a:endParaRPr lang="ru-RU" sz="24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4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 smtClean="0"/>
              <a:t>Шамсутдинова </a:t>
            </a:r>
            <a:r>
              <a:rPr lang="ru-RU" sz="2400" dirty="0"/>
              <a:t>Дарина </a:t>
            </a:r>
            <a:r>
              <a:rPr lang="ru-RU" sz="2400" dirty="0" err="1" smtClean="0"/>
              <a:t>Ринатовна</a:t>
            </a:r>
            <a:r>
              <a:rPr lang="ru-RU" sz="2400" dirty="0" smtClean="0"/>
              <a:t> 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4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 err="1" smtClean="0"/>
              <a:t>Мартечко</a:t>
            </a:r>
            <a:r>
              <a:rPr lang="ru-RU" sz="2400" dirty="0" smtClean="0"/>
              <a:t> </a:t>
            </a:r>
            <a:r>
              <a:rPr lang="ru-RU" sz="2400" dirty="0"/>
              <a:t>Валерия Павловна</a:t>
            </a:r>
          </a:p>
        </p:txBody>
      </p:sp>
    </p:spTree>
    <p:extLst>
      <p:ext uri="{BB962C8B-B14F-4D97-AF65-F5344CB8AC3E}">
        <p14:creationId xmlns:p14="http://schemas.microsoft.com/office/powerpoint/2010/main" val="2376129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ECE796-78AA-448D-88A8-43A2AF434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3088" y="669112"/>
            <a:ext cx="5399223" cy="60335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D421BD-C79F-49CC-BC14-B96750474F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7C97D7-878A-45B8-82CC-C4CF0C428D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C5BD7E6-D9FD-4BCF-B3D9-AF9C66C0C5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0" y="-814235"/>
            <a:ext cx="2203050" cy="26134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94F4FF-DE6C-4EC2-8BB5-62F2C88BEF00}"/>
              </a:ext>
            </a:extLst>
          </p:cNvPr>
          <p:cNvSpPr txBox="1"/>
          <p:nvPr/>
        </p:nvSpPr>
        <p:spPr>
          <a:xfrm>
            <a:off x="4756135" y="429159"/>
            <a:ext cx="112384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>
                <a:solidFill>
                  <a:srgbClr val="8F00FF"/>
                </a:solidFill>
                <a:latin typeface="Gilroy-ExtraBold"/>
              </a:rPr>
              <a:t>Контакты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94F4FF-DE6C-4EC2-8BB5-62F2C88BEF00}"/>
              </a:ext>
            </a:extLst>
          </p:cNvPr>
          <p:cNvSpPr txBox="1"/>
          <p:nvPr/>
        </p:nvSpPr>
        <p:spPr>
          <a:xfrm>
            <a:off x="4756135" y="1799256"/>
            <a:ext cx="656302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200" dirty="0" smtClean="0">
                <a:solidFill>
                  <a:srgbClr val="8F00FF"/>
                </a:solidFill>
                <a:latin typeface="Gilroy-ExtraBold"/>
              </a:rPr>
              <a:t>Телефон: </a:t>
            </a:r>
            <a:endParaRPr lang="en-GB" sz="3200" dirty="0" smtClean="0">
              <a:solidFill>
                <a:srgbClr val="8F00FF"/>
              </a:solidFill>
              <a:latin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200" dirty="0" smtClean="0">
                <a:solidFill>
                  <a:srgbClr val="8F00FF"/>
                </a:solidFill>
                <a:latin typeface="Gilroy-ExtraBold"/>
              </a:rPr>
              <a:t>+79659499012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GB" sz="3200" dirty="0" smtClean="0">
                <a:solidFill>
                  <a:srgbClr val="8F00FF"/>
                </a:solidFill>
                <a:latin typeface="Gilroy-ExtraBold"/>
              </a:rPr>
              <a:t>E-mail</a:t>
            </a:r>
            <a:r>
              <a:rPr lang="ru-RU" sz="3200" dirty="0" smtClean="0">
                <a:solidFill>
                  <a:srgbClr val="8F00FF"/>
                </a:solidFill>
                <a:latin typeface="Gilroy-ExtraBold"/>
              </a:rPr>
              <a:t>: </a:t>
            </a:r>
            <a:r>
              <a:rPr lang="en-GB" sz="3200" dirty="0" err="1" smtClean="0">
                <a:solidFill>
                  <a:srgbClr val="8F00FF"/>
                </a:solidFill>
                <a:latin typeface="Gilroy-ExtraBold"/>
              </a:rPr>
              <a:t>darina.shamsutdinova</a:t>
            </a:r>
            <a:r>
              <a:rPr lang="en-US" sz="3200" dirty="0" smtClean="0">
                <a:solidFill>
                  <a:srgbClr val="8F00FF"/>
                </a:solidFill>
                <a:latin typeface="Gilroy-ExtraBold"/>
              </a:rPr>
              <a:t>@</a:t>
            </a:r>
            <a:r>
              <a:rPr lang="en-GB" sz="3200" dirty="0" smtClean="0">
                <a:solidFill>
                  <a:srgbClr val="8F00FF"/>
                </a:solidFill>
                <a:latin typeface="Gilroy-ExtraBold"/>
              </a:rPr>
              <a:t>yandex.ru</a:t>
            </a:r>
            <a:endParaRPr lang="ru-RU" sz="3200" dirty="0">
              <a:solidFill>
                <a:srgbClr val="8F00FF"/>
              </a:solidFill>
              <a:latin typeface="Gilroy-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589699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3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043093-DF52-0D23-2D56-D946C3FCF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29" y="-1322705"/>
            <a:ext cx="3765227" cy="44607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40BCEF-5734-8A05-8D5F-3146D5BF5CA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901" y="0"/>
            <a:ext cx="1934563" cy="27343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20D9533-2490-078E-DFEB-DA3519B0B57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499" y="3555019"/>
            <a:ext cx="2220114" cy="313801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8AEA1CF-B7A1-167E-7348-15FD25AE55A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768" y="3962274"/>
            <a:ext cx="2466267" cy="348593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2BB6687-7ED2-EB35-9452-FED07E5EE61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197" y="4928617"/>
            <a:ext cx="1266175" cy="178966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E7738FA-6E03-C574-600A-D29C42138FA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197" y="316826"/>
            <a:ext cx="3499709" cy="247601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A2EE1D0-38AF-C4FA-EBCD-AAC31898125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922" y="321476"/>
            <a:ext cx="1900052" cy="190005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765D34E-D2CB-E20F-7179-9EC4FAF066F2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321" y="2605309"/>
            <a:ext cx="2008324" cy="200832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B75761-7D2A-D719-7F16-678ACC18CF2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29538" y="-68093"/>
            <a:ext cx="1732594" cy="244892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BAB3163-0587-C74B-FC24-13237AE0D3C9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728" y="4163701"/>
            <a:ext cx="2134028" cy="301633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EB03B50-217B-5688-B1DC-8C6F4B02A121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" y="2095826"/>
            <a:ext cx="2766770" cy="195746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F5319C8-8B2A-D996-414F-CC34A1F734C7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6514" y="3609471"/>
            <a:ext cx="4591619" cy="324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654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463</Words>
  <Application>Microsoft Office PowerPoint</Application>
  <PresentationFormat>Широкоэкранный</PresentationFormat>
  <Paragraphs>96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Gilroy-ExtraBold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PolinaYO</dc:creator>
  <cp:lastModifiedBy>Дарина Шамсутдинова</cp:lastModifiedBy>
  <cp:revision>25</cp:revision>
  <dcterms:created xsi:type="dcterms:W3CDTF">2023-07-06T18:33:38Z</dcterms:created>
  <dcterms:modified xsi:type="dcterms:W3CDTF">2023-12-15T07:17:33Z</dcterms:modified>
</cp:coreProperties>
</file>