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70" r:id="rId2"/>
    <p:sldId id="281" r:id="rId3"/>
    <p:sldId id="286" r:id="rId4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00FF"/>
    <a:srgbClr val="FCAF17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33" autoAdjust="0"/>
    <p:restoredTop sz="94694"/>
  </p:normalViewPr>
  <p:slideViewPr>
    <p:cSldViewPr snapToGrid="0" snapToObjects="1" showGuides="1">
      <p:cViewPr varScale="1">
        <p:scale>
          <a:sx n="69" d="100"/>
          <a:sy n="69" d="100"/>
        </p:scale>
        <p:origin x="294" y="96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Текст 2"/>
          <p:cNvSpPr txBox="1"/>
          <p:nvPr/>
        </p:nvSpPr>
        <p:spPr>
          <a:xfrm>
            <a:off x="687481" y="453321"/>
            <a:ext cx="8240209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400" dirty="0"/>
              <a:t>Роботизированная платформа для экспресс мониторинга состава почв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Вуз: Кузбасская государственная сельскохозяйственная академия</a:t>
            </a:r>
          </a:p>
        </p:txBody>
      </p:sp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Текст 2"/>
          <p:cNvSpPr txBox="1"/>
          <p:nvPr/>
        </p:nvSpPr>
        <p:spPr>
          <a:xfrm>
            <a:off x="336583" y="1420954"/>
            <a:ext cx="4989789" cy="4154980"/>
          </a:xfrm>
          <a:prstGeom prst="rect">
            <a:avLst/>
          </a:prstGeom>
          <a:ln w="12700">
            <a:solidFill>
              <a:srgbClr val="9F00FF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b="1" dirty="0">
                <a:solidFill>
                  <a:srgbClr val="9F00FF"/>
                </a:solidFill>
              </a:rPr>
              <a:t>Какую проблему решаем: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/>
              <a:t>Сельскохозяйственные предприятия, занимающиеся растениеводством, для повышения урожайности должны знать состав почв на своих полях. Им необходимо иметь информацию о содержании азота, фосфора, калия и других элементов, а так же данные о влажности и кислотности почв. Сбор этих данных необходимо выполнять регулярно (весной, осенью и т.д.). Одну пробу почвы желательно иметь с площади 1-4 га.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/>
              <a:t>Существующие технологии сбора и анализа почв позволяют собирать информацию только один раз в 2-3 года и с  площади  10-20 га. Это связано с существенными экономическими затратами на сбор данных.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000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6251660" y="1420954"/>
            <a:ext cx="4989790" cy="4832088"/>
          </a:xfrm>
          <a:prstGeom prst="rect">
            <a:avLst/>
          </a:prstGeom>
          <a:ln w="12700">
            <a:solidFill>
              <a:srgbClr val="9F00FF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b="1" dirty="0">
                <a:solidFill>
                  <a:srgbClr val="9F00FF"/>
                </a:solidFill>
              </a:rPr>
              <a:t>Какое решение предлагаем:</a:t>
            </a: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Для производителей продукции растениеводства мы предлагаем вместо традиционных дорогостоящих способов сбора и анализ почвенных проб осуществлять более экономичный экспресс мониторинг почв. Для  реализации данной технологии мы планируем разработать </a:t>
            </a:r>
            <a:r>
              <a:rPr lang="ru-RU" dirty="0" err="1"/>
              <a:t>агроробот</a:t>
            </a:r>
            <a:r>
              <a:rPr lang="ru-RU" dirty="0"/>
              <a:t> (роботизированную платформу), который будет  перемещаться по полю по программе в заданные точки  мониторинга. В этих  точках </a:t>
            </a:r>
            <a:r>
              <a:rPr lang="ru-RU" dirty="0" err="1"/>
              <a:t>агроробот</a:t>
            </a:r>
            <a:r>
              <a:rPr lang="ru-RU" dirty="0"/>
              <a:t> опускает  в почву на заданную глубину (5-20см) щупы </a:t>
            </a:r>
            <a:r>
              <a:rPr lang="ru-RU" dirty="0" err="1"/>
              <a:t>агродатчиков</a:t>
            </a:r>
            <a:r>
              <a:rPr lang="ru-RU" dirty="0"/>
              <a:t>, которые в результате контакта с почвой фиксируют информацию о ее составе. Полученные данные имеет привязку к географическим координатам, что позволяет составить электронную карту поля. По этой карте можно выполнять дифференцированное внесение удобрений, реализовывать технологии точного земледелия, что позволяет повысить урожайность сельскохозяйственных культур.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Проблема и ее решение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117840" y="200080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Цель и Команда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486684" y="2910567"/>
            <a:ext cx="6150090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sp>
        <p:nvSpPr>
          <p:cNvPr id="15" name="Google Shape;61;p13">
            <a:extLst>
              <a:ext uri="{FF2B5EF4-FFF2-40B4-BE49-F238E27FC236}">
                <a16:creationId xmlns:a16="http://schemas.microsoft.com/office/drawing/2014/main" id="{9488D5C0-67DF-417F-9682-E9633B65FCF8}"/>
              </a:ext>
            </a:extLst>
          </p:cNvPr>
          <p:cNvSpPr txBox="1"/>
          <p:nvPr/>
        </p:nvSpPr>
        <p:spPr>
          <a:xfrm>
            <a:off x="523739" y="1232249"/>
            <a:ext cx="6761963" cy="1235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hangingPunct="1">
              <a:buClr>
                <a:srgbClr val="000000"/>
              </a:buClr>
              <a:buSzPts val="1100"/>
              <a:buFont typeface="Arial"/>
              <a:buNone/>
            </a:pPr>
            <a:r>
              <a:rPr lang="ru" sz="2400" b="1" dirty="0">
                <a:latin typeface="Gilroy-Light"/>
                <a:ea typeface="PT Sans"/>
                <a:cs typeface="PT Sans"/>
                <a:sym typeface="PT Sans"/>
              </a:rPr>
              <a:t>Цель:</a:t>
            </a:r>
            <a:endParaRPr sz="2400" b="1" dirty="0">
              <a:latin typeface="Gilroy-Light"/>
              <a:ea typeface="PT Sans"/>
              <a:cs typeface="PT Sans"/>
              <a:sym typeface="PT Sans"/>
            </a:endParaRPr>
          </a:p>
          <a:p>
            <a:pPr hangingPunct="1">
              <a:buClr>
                <a:srgbClr val="000000"/>
              </a:buClr>
              <a:buSzPts val="1100"/>
              <a:buFont typeface="Arial"/>
              <a:buNone/>
            </a:pPr>
            <a:endParaRPr sz="2400" b="1" dirty="0">
              <a:latin typeface="Gilroy-Light"/>
              <a:ea typeface="PT Sans"/>
              <a:cs typeface="PT Sans"/>
              <a:sym typeface="PT Sans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95B6AAC-15BB-4CD6-923E-215A4C47AB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583" y="1793250"/>
            <a:ext cx="7496820" cy="115173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466F369-FE1D-4931-8F63-BAF584F1EC38}"/>
              </a:ext>
            </a:extLst>
          </p:cNvPr>
          <p:cNvSpPr/>
          <p:nvPr/>
        </p:nvSpPr>
        <p:spPr>
          <a:xfrm>
            <a:off x="523740" y="2930742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Руководитель: К. </a:t>
            </a:r>
            <a:r>
              <a:rPr lang="ru-RU" dirty="0" err="1"/>
              <a:t>Понимасов</a:t>
            </a:r>
            <a:endParaRPr lang="ru-RU" dirty="0"/>
          </a:p>
          <a:p>
            <a:r>
              <a:rPr lang="ru-RU" dirty="0"/>
              <a:t>Ответственный за технологические и конструкторские расчеты: А. Веселов</a:t>
            </a:r>
          </a:p>
          <a:p>
            <a:r>
              <a:rPr lang="ru-RU" dirty="0"/>
              <a:t>Ответственный за экономические расчеты и маркетинг: А. Грязнов</a:t>
            </a:r>
          </a:p>
          <a:p>
            <a:r>
              <a:rPr lang="ru-RU" dirty="0"/>
              <a:t>Ответственный за изготовление чертежей: Л. </a:t>
            </a:r>
            <a:r>
              <a:rPr lang="ru-RU" dirty="0" err="1"/>
              <a:t>Сидорчук</a:t>
            </a:r>
            <a:endParaRPr lang="ru-RU" dirty="0"/>
          </a:p>
          <a:p>
            <a:r>
              <a:rPr lang="ru-RU" dirty="0"/>
              <a:t>Наставник: С. Кравченко</a:t>
            </a:r>
          </a:p>
        </p:txBody>
      </p: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3109</TotalTime>
  <Words>279</Words>
  <Application>Microsoft Office PowerPoint</Application>
  <PresentationFormat>Широкоэкранный</PresentationFormat>
  <Paragraphs>18</Paragraphs>
  <Slides>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Gilroy-Bold</vt:lpstr>
      <vt:lpstr>Gilroy-ExtraBold</vt:lpstr>
      <vt:lpstr>Gilroy-Light</vt:lpstr>
      <vt:lpstr>Helvetica</vt:lpstr>
      <vt:lpstr>Тема Office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LOWE</cp:lastModifiedBy>
  <cp:revision>30</cp:revision>
  <dcterms:modified xsi:type="dcterms:W3CDTF">2023-09-26T10:13:52Z</dcterms:modified>
</cp:coreProperties>
</file>