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7" r:id="rId2"/>
  </p:sldMasterIdLst>
  <p:notesMasterIdLst>
    <p:notesMasterId r:id="rId14"/>
  </p:notesMasterIdLst>
  <p:sldIdLst>
    <p:sldId id="268" r:id="rId3"/>
    <p:sldId id="297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267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Gilroy" panose="020B0604020202020204" charset="-52"/>
      <p:regular r:id="rId21"/>
      <p:bold r:id="rId22"/>
      <p:italic r:id="rId23"/>
      <p:boldItalic r:id="rId24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391" autoAdjust="0"/>
    <p:restoredTop sz="94291" autoAdjust="0"/>
  </p:normalViewPr>
  <p:slideViewPr>
    <p:cSldViewPr showGuides="1">
      <p:cViewPr varScale="1">
        <p:scale>
          <a:sx n="103" d="100"/>
          <a:sy n="103" d="100"/>
        </p:scale>
        <p:origin x="114" y="360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ключевых сегментов</a:t>
            </a:r>
          </a:p>
        </c:rich>
      </c:tx>
      <c:layout>
        <c:manualLayout>
          <c:xMode val="edge"/>
          <c:yMode val="edge"/>
          <c:x val="0.26661111111111113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5C-4EA2-8EC8-15453C52E9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5C-4EA2-8EC8-15453C52E9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5C-4EA2-8EC8-15453C52E9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5C-4EA2-8EC8-15453C52E99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B5C-4EA2-8EC8-15453C52E996}"/>
              </c:ext>
            </c:extLst>
          </c:dPt>
          <c:dLbls>
            <c:dLbl>
              <c:idx val="0"/>
              <c:layout>
                <c:manualLayout>
                  <c:x val="8.9476169226561583E-2"/>
                  <c:y val="3.930332589023387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5C-4EA2-8EC8-15453C52E996}"/>
                </c:ext>
              </c:extLst>
            </c:dLbl>
            <c:dLbl>
              <c:idx val="1"/>
              <c:layout>
                <c:manualLayout>
                  <c:x val="-8.9713877173031621E-3"/>
                  <c:y val="4.749480941748026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5C-4EA2-8EC8-15453C52E996}"/>
                </c:ext>
              </c:extLst>
            </c:dLbl>
            <c:dLbl>
              <c:idx val="2"/>
              <c:layout>
                <c:manualLayout>
                  <c:x val="-4.3172830087281136E-2"/>
                  <c:y val="4.973557409801386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5C-4EA2-8EC8-15453C52E996}"/>
                </c:ext>
              </c:extLst>
            </c:dLbl>
            <c:dLbl>
              <c:idx val="3"/>
              <c:layout>
                <c:manualLayout>
                  <c:x val="-2.0886246623193994E-2"/>
                  <c:y val="4.326775570964077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5C-4EA2-8EC8-15453C52E996}"/>
                </c:ext>
              </c:extLst>
            </c:dLbl>
            <c:dLbl>
              <c:idx val="4"/>
              <c:layout>
                <c:manualLayout>
                  <c:x val="1.2479811138781327E-2"/>
                  <c:y val="2.874446664316214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5C-4EA2-8EC8-15453C52E9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Лист1!$A$4:$A$8</c:f>
              <c:strCache>
                <c:ptCount val="5"/>
                <c:pt idx="0">
                  <c:v>недостаток информации по темам</c:v>
                </c:pt>
                <c:pt idx="1">
                  <c:v>нет четкой структуры в подаче материала</c:v>
                </c:pt>
                <c:pt idx="2">
                  <c:v>нехватка источников информации </c:v>
                </c:pt>
                <c:pt idx="3">
                  <c:v>быстрое выгорание в обучении</c:v>
                </c:pt>
                <c:pt idx="4">
                  <c:v>другое</c:v>
                </c:pt>
              </c:strCache>
            </c:strRef>
          </c:cat>
          <c:val>
            <c:numRef>
              <c:f>Лист1!$B$4:$B$8</c:f>
              <c:numCache>
                <c:formatCode>General</c:formatCode>
                <c:ptCount val="5"/>
                <c:pt idx="0">
                  <c:v>37</c:v>
                </c:pt>
                <c:pt idx="1">
                  <c:v>25</c:v>
                </c:pt>
                <c:pt idx="2">
                  <c:v>24</c:v>
                </c:pt>
                <c:pt idx="3">
                  <c:v>11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B5C-4EA2-8EC8-15453C52E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20372697243343E-3"/>
          <c:y val="0.19624834713354289"/>
          <c:w val="0.30664757721582986"/>
          <c:h val="0.60682609339702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t>‹#›</a:t>
            </a:fld>
            <a:endParaRPr lang="ru-RU" altLang="ru-RU" sz="1090" kern="120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t>‹#›</a:t>
            </a:fld>
            <a:endParaRPr lang="ru-RU" altLang="ru-RU" sz="1090" kern="120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26" Type="http://schemas.openxmlformats.org/officeDocument/2006/relationships/image" Target="../media/image50.svg"/><Relationship Id="rId39" Type="http://schemas.openxmlformats.org/officeDocument/2006/relationships/image" Target="../media/image63.png"/><Relationship Id="rId21" Type="http://schemas.openxmlformats.org/officeDocument/2006/relationships/image" Target="../media/image45.png"/><Relationship Id="rId34" Type="http://schemas.openxmlformats.org/officeDocument/2006/relationships/image" Target="../media/image58.svg"/><Relationship Id="rId42" Type="http://schemas.openxmlformats.org/officeDocument/2006/relationships/image" Target="../media/image66.svg"/><Relationship Id="rId47" Type="http://schemas.openxmlformats.org/officeDocument/2006/relationships/image" Target="../media/image71.png"/><Relationship Id="rId50" Type="http://schemas.openxmlformats.org/officeDocument/2006/relationships/image" Target="../media/image74.svg"/><Relationship Id="rId55" Type="http://schemas.openxmlformats.org/officeDocument/2006/relationships/image" Target="../media/image79.png"/><Relationship Id="rId63" Type="http://schemas.openxmlformats.org/officeDocument/2006/relationships/image" Target="../media/image87.png"/><Relationship Id="rId68" Type="http://schemas.openxmlformats.org/officeDocument/2006/relationships/image" Target="../media/image92.svg"/><Relationship Id="rId76" Type="http://schemas.openxmlformats.org/officeDocument/2006/relationships/image" Target="../media/image100.svg"/><Relationship Id="rId84" Type="http://schemas.openxmlformats.org/officeDocument/2006/relationships/image" Target="../media/image108.svg"/><Relationship Id="rId89" Type="http://schemas.openxmlformats.org/officeDocument/2006/relationships/image" Target="../media/image113.png"/><Relationship Id="rId7" Type="http://schemas.openxmlformats.org/officeDocument/2006/relationships/image" Target="../media/image31.png"/><Relationship Id="rId71" Type="http://schemas.openxmlformats.org/officeDocument/2006/relationships/image" Target="../media/image95.png"/><Relationship Id="rId2" Type="http://schemas.openxmlformats.org/officeDocument/2006/relationships/image" Target="../media/image26.png"/><Relationship Id="rId16" Type="http://schemas.openxmlformats.org/officeDocument/2006/relationships/image" Target="../media/image40.svg"/><Relationship Id="rId29" Type="http://schemas.openxmlformats.org/officeDocument/2006/relationships/image" Target="../media/image53.png"/><Relationship Id="rId11" Type="http://schemas.openxmlformats.org/officeDocument/2006/relationships/image" Target="../media/image35.png"/><Relationship Id="rId24" Type="http://schemas.openxmlformats.org/officeDocument/2006/relationships/image" Target="../media/image48.svg"/><Relationship Id="rId32" Type="http://schemas.openxmlformats.org/officeDocument/2006/relationships/image" Target="../media/image56.svg"/><Relationship Id="rId37" Type="http://schemas.openxmlformats.org/officeDocument/2006/relationships/image" Target="../media/image61.png"/><Relationship Id="rId40" Type="http://schemas.openxmlformats.org/officeDocument/2006/relationships/image" Target="../media/image64.svg"/><Relationship Id="rId45" Type="http://schemas.openxmlformats.org/officeDocument/2006/relationships/image" Target="../media/image69.png"/><Relationship Id="rId53" Type="http://schemas.openxmlformats.org/officeDocument/2006/relationships/image" Target="../media/image77.png"/><Relationship Id="rId58" Type="http://schemas.openxmlformats.org/officeDocument/2006/relationships/image" Target="../media/image82.svg"/><Relationship Id="rId66" Type="http://schemas.openxmlformats.org/officeDocument/2006/relationships/image" Target="../media/image90.svg"/><Relationship Id="rId74" Type="http://schemas.openxmlformats.org/officeDocument/2006/relationships/image" Target="../media/image98.svg"/><Relationship Id="rId79" Type="http://schemas.openxmlformats.org/officeDocument/2006/relationships/image" Target="../media/image103.png"/><Relationship Id="rId87" Type="http://schemas.openxmlformats.org/officeDocument/2006/relationships/image" Target="../media/image111.png"/><Relationship Id="rId5" Type="http://schemas.openxmlformats.org/officeDocument/2006/relationships/image" Target="../media/image29.png"/><Relationship Id="rId61" Type="http://schemas.openxmlformats.org/officeDocument/2006/relationships/image" Target="../media/image85.png"/><Relationship Id="rId82" Type="http://schemas.openxmlformats.org/officeDocument/2006/relationships/image" Target="../media/image106.svg"/><Relationship Id="rId90" Type="http://schemas.openxmlformats.org/officeDocument/2006/relationships/image" Target="../media/image114.svg"/><Relationship Id="rId19" Type="http://schemas.openxmlformats.org/officeDocument/2006/relationships/image" Target="../media/image43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Relationship Id="rId22" Type="http://schemas.openxmlformats.org/officeDocument/2006/relationships/image" Target="../media/image46.svg"/><Relationship Id="rId27" Type="http://schemas.openxmlformats.org/officeDocument/2006/relationships/image" Target="../media/image51.png"/><Relationship Id="rId30" Type="http://schemas.openxmlformats.org/officeDocument/2006/relationships/image" Target="../media/image54.svg"/><Relationship Id="rId35" Type="http://schemas.openxmlformats.org/officeDocument/2006/relationships/image" Target="../media/image59.png"/><Relationship Id="rId43" Type="http://schemas.openxmlformats.org/officeDocument/2006/relationships/image" Target="../media/image67.png"/><Relationship Id="rId48" Type="http://schemas.openxmlformats.org/officeDocument/2006/relationships/image" Target="../media/image72.svg"/><Relationship Id="rId56" Type="http://schemas.openxmlformats.org/officeDocument/2006/relationships/image" Target="../media/image80.svg"/><Relationship Id="rId64" Type="http://schemas.openxmlformats.org/officeDocument/2006/relationships/image" Target="../media/image88.svg"/><Relationship Id="rId69" Type="http://schemas.openxmlformats.org/officeDocument/2006/relationships/image" Target="../media/image93.png"/><Relationship Id="rId77" Type="http://schemas.openxmlformats.org/officeDocument/2006/relationships/image" Target="../media/image101.png"/><Relationship Id="rId8" Type="http://schemas.openxmlformats.org/officeDocument/2006/relationships/image" Target="../media/image32.svg"/><Relationship Id="rId51" Type="http://schemas.openxmlformats.org/officeDocument/2006/relationships/image" Target="../media/image75.png"/><Relationship Id="rId72" Type="http://schemas.openxmlformats.org/officeDocument/2006/relationships/image" Target="../media/image96.svg"/><Relationship Id="rId80" Type="http://schemas.openxmlformats.org/officeDocument/2006/relationships/image" Target="../media/image104.svg"/><Relationship Id="rId85" Type="http://schemas.openxmlformats.org/officeDocument/2006/relationships/image" Target="../media/image109.png"/><Relationship Id="rId3" Type="http://schemas.openxmlformats.org/officeDocument/2006/relationships/image" Target="../media/image27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svg"/><Relationship Id="rId46" Type="http://schemas.openxmlformats.org/officeDocument/2006/relationships/image" Target="../media/image70.svg"/><Relationship Id="rId59" Type="http://schemas.openxmlformats.org/officeDocument/2006/relationships/image" Target="../media/image83.png"/><Relationship Id="rId67" Type="http://schemas.openxmlformats.org/officeDocument/2006/relationships/image" Target="../media/image91.png"/><Relationship Id="rId20" Type="http://schemas.openxmlformats.org/officeDocument/2006/relationships/image" Target="../media/image44.svg"/><Relationship Id="rId41" Type="http://schemas.openxmlformats.org/officeDocument/2006/relationships/image" Target="../media/image65.png"/><Relationship Id="rId54" Type="http://schemas.openxmlformats.org/officeDocument/2006/relationships/image" Target="../media/image78.svg"/><Relationship Id="rId62" Type="http://schemas.openxmlformats.org/officeDocument/2006/relationships/image" Target="../media/image86.svg"/><Relationship Id="rId70" Type="http://schemas.openxmlformats.org/officeDocument/2006/relationships/image" Target="../media/image94.svg"/><Relationship Id="rId75" Type="http://schemas.openxmlformats.org/officeDocument/2006/relationships/image" Target="../media/image99.png"/><Relationship Id="rId83" Type="http://schemas.openxmlformats.org/officeDocument/2006/relationships/image" Target="../media/image107.png"/><Relationship Id="rId88" Type="http://schemas.openxmlformats.org/officeDocument/2006/relationships/image" Target="../media/image112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svg"/><Relationship Id="rId36" Type="http://schemas.openxmlformats.org/officeDocument/2006/relationships/image" Target="../media/image60.svg"/><Relationship Id="rId49" Type="http://schemas.openxmlformats.org/officeDocument/2006/relationships/image" Target="../media/image73.png"/><Relationship Id="rId57" Type="http://schemas.openxmlformats.org/officeDocument/2006/relationships/image" Target="../media/image81.png"/><Relationship Id="rId10" Type="http://schemas.openxmlformats.org/officeDocument/2006/relationships/image" Target="../media/image34.svg"/><Relationship Id="rId31" Type="http://schemas.openxmlformats.org/officeDocument/2006/relationships/image" Target="../media/image55.png"/><Relationship Id="rId44" Type="http://schemas.openxmlformats.org/officeDocument/2006/relationships/image" Target="../media/image68.svg"/><Relationship Id="rId52" Type="http://schemas.openxmlformats.org/officeDocument/2006/relationships/image" Target="../media/image76.svg"/><Relationship Id="rId60" Type="http://schemas.openxmlformats.org/officeDocument/2006/relationships/image" Target="../media/image84.svg"/><Relationship Id="rId65" Type="http://schemas.openxmlformats.org/officeDocument/2006/relationships/image" Target="../media/image89.png"/><Relationship Id="rId73" Type="http://schemas.openxmlformats.org/officeDocument/2006/relationships/image" Target="../media/image97.png"/><Relationship Id="rId78" Type="http://schemas.openxmlformats.org/officeDocument/2006/relationships/image" Target="../media/image102.svg"/><Relationship Id="rId81" Type="http://schemas.openxmlformats.org/officeDocument/2006/relationships/image" Target="../media/image105.png"/><Relationship Id="rId86" Type="http://schemas.openxmlformats.org/officeDocument/2006/relationships/image" Target="../media/image1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9672" y="3455485"/>
            <a:ext cx="2437805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96688" y="2641526"/>
            <a:ext cx="12385376" cy="202459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620" algn="ctr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Акселератор ПГУ «НЕЙРОБУМ»  </a:t>
            </a:r>
          </a:p>
          <a:p>
            <a:pPr marL="7620" algn="ctr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«"Познавай историю и культуру Китая" - Разработка сайта по изучению культуры и истории Китая»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09" y="439970"/>
            <a:ext cx="2104735" cy="16585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148" y="22775"/>
            <a:ext cx="2500602" cy="24928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903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520" y="908591"/>
            <a:ext cx="10992544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Повышение интереса людей к изучению истории и культуры Китая, который связан с развитием  сотруднических и дружественных отношений с этой страной. Реализация данного проекта в том числе позволит людям узнать гораздо больше о культуре и истории языка Китая.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030" y="3208013"/>
            <a:ext cx="3944267" cy="22161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 b="8981"/>
          <a:stretch>
            <a:fillRect/>
          </a:stretch>
        </p:blipFill>
        <p:spPr>
          <a:xfrm>
            <a:off x="6672064" y="3212975"/>
            <a:ext cx="4197846" cy="22161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3006573"/>
            <a:ext cx="3509826" cy="26289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2708601"/>
            <a:ext cx="3868216" cy="2666973"/>
          </a:xfrm>
          <a:prstGeom prst="rect">
            <a:avLst/>
          </a:prstGeom>
        </p:spPr>
      </p:pic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3540" y="1217295"/>
            <a:ext cx="11044555" cy="9474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/>
              <a:t>Школьники и студенты, которые изучают китайский язык.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Люди, интересующиеся историей и культурой Китая.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Школы, университеты, родители.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18" y="2726832"/>
            <a:ext cx="3952955" cy="26305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2"/>
          <a:stretch>
            <a:fillRect/>
          </a:stretch>
        </p:blipFill>
        <p:spPr>
          <a:xfrm>
            <a:off x="3431704" y="2549417"/>
            <a:ext cx="4306082" cy="30218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040" y="1052736"/>
            <a:ext cx="1099254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школьников и студентов: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Недостаточно информации по рассматриваемой проблеме. Получение базовой информации на различных платформах по истории и культуре Китая является платным. Информация, представленная на платформах занимающихся данной проблемой, не имеет четкой структуры и представлена не в полном объеме. 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родителей: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сложно найти хорошие программы за доступные цены; отсутствие уверенности в достоверности предоставляемой информации по заданной тематике;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многовариабельность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ответов на поставленный вопрос и с единственным призванным правильным ответом; сложно оценить качество предоставляемой услуги, так как не обладают достаточной квалификацией по рассматриваемой проблематики.</a:t>
            </a:r>
            <a:endParaRPr lang="ru-RU" sz="1800" dirty="0"/>
          </a:p>
          <a:p>
            <a:endParaRPr lang="ru-RU" sz="28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358342C-0334-AAFE-A2E7-7FCED942A6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076072"/>
              </p:ext>
            </p:extLst>
          </p:nvPr>
        </p:nvGraphicFramePr>
        <p:xfrm>
          <a:off x="839416" y="3573016"/>
          <a:ext cx="1022513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040" y="1484784"/>
            <a:ext cx="10992544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На сайте вся история и культура Китая разделена на эпохи.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Сюжет эпох будет вовлекать в погружение данного материала.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К сайту будет привязан телеграмм канал, в котором потребители смогут пройти тестирование по каждой эпохе. По результатам тестирования будет обратная связь.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 телеграмм канале будут доступны тематические стикеры по каждой эпохе.</a:t>
            </a:r>
          </a:p>
          <a:p>
            <a:endParaRPr lang="ru-RU" sz="2000" dirty="0"/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456040" y="3570224"/>
            <a:ext cx="5094495" cy="29551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7942" y="1124744"/>
            <a:ext cx="1099254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Предлагаемый продукт даст возможность изучать историю и культуру Китая в удобном и интересном формате, а также предоставит качественную и структурированную информацию. Материал будет закрепляться тестами, что позволит наиболее эффективно изучить историю этой страны</a:t>
            </a:r>
            <a:r>
              <a:rPr lang="ru-RU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BD61D7-9DA0-E4F6-B1A8-74336DA0D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386" y="2348880"/>
            <a:ext cx="6926560" cy="4329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Покажите ваш прототип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459"/>
            <a:ext cx="10920536" cy="5340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4CF67D-6B64-F6B0-BB01-C96210B9D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1300" y="0"/>
            <a:ext cx="1628800" cy="1628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  <a:noFill/>
        </p:grpSpPr>
        <p:grpSp>
          <p:nvGrpSpPr>
            <p:cNvPr id="4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14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6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7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8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9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0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1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2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5" name="Google Shape;111;p4"/>
            <p:cNvSpPr txBox="1"/>
            <p:nvPr/>
          </p:nvSpPr>
          <p:spPr>
            <a:xfrm>
              <a:off x="2050015" y="2073276"/>
              <a:ext cx="2894565" cy="524789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Проблема и существующие альтернативы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нет полной информации по рассматриваемой проблеме; нет четкой структуры в подаче информации; базовая информация по истории и культуре Китая имеет платную подписку</a:t>
              </a:r>
              <a:endPara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Arial" panose="020B0604020202020204" pitchFamily="34" charset="0"/>
                </a:rPr>
                <a:t>Альтернативным решением является использование услуг репетитора, а их услуги достаточно дорогие. </a:t>
              </a:r>
              <a:br>
                <a:rPr lang="ru-RU" dirty="0"/>
              </a:br>
              <a:endParaRPr dirty="0"/>
            </a:p>
          </p:txBody>
        </p:sp>
        <p:sp>
          <p:nvSpPr>
            <p:cNvPr id="6" name="Google Shape;112;p4"/>
            <p:cNvSpPr txBox="1"/>
            <p:nvPr/>
          </p:nvSpPr>
          <p:spPr>
            <a:xfrm>
              <a:off x="4945614" y="2041304"/>
              <a:ext cx="3807930" cy="150587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Решение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Предоставление полной информации по различным историческим эпохам Китая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7" name="Google Shape;113;p4"/>
            <p:cNvSpPr txBox="1"/>
            <p:nvPr/>
          </p:nvSpPr>
          <p:spPr>
            <a:xfrm>
              <a:off x="4951171" y="5421593"/>
              <a:ext cx="3729280" cy="246419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Ключевые метрики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Успешность в прохождении каждой эпохи. Тесты, показывающие результаты освоения каждой исторической эпохи и культуры. 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8" name="Google Shape;114;p4"/>
            <p:cNvSpPr txBox="1"/>
            <p:nvPr/>
          </p:nvSpPr>
          <p:spPr>
            <a:xfrm>
              <a:off x="8755617" y="2044773"/>
              <a:ext cx="2892492" cy="351378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Уникальная ценность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Полная информация об истории и культуре Китая будет представлена на одной платформе, будет иметь структурированную подачу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9" name="Google Shape;115;p4"/>
            <p:cNvSpPr txBox="1"/>
            <p:nvPr/>
          </p:nvSpPr>
          <p:spPr>
            <a:xfrm>
              <a:off x="11728449" y="2073276"/>
              <a:ext cx="3013464" cy="287490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Скрытое преимущество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На платформе процесс обучения будут сопровождать анимационные персонажи авторского производства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10" name="Google Shape;116;p4"/>
            <p:cNvSpPr txBox="1"/>
            <p:nvPr/>
          </p:nvSpPr>
          <p:spPr>
            <a:xfrm>
              <a:off x="11652249" y="5341420"/>
              <a:ext cx="3089664" cy="191658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Каналы распространения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Реклама в социальной сети и </a:t>
              </a:r>
              <a:r>
                <a:rPr lang="ru-RU" dirty="0" err="1">
                  <a:latin typeface="Arial" panose="020B0604020202020204" pitchFamily="34" charset="0"/>
                </a:rPr>
                <a:t>паблики</a:t>
              </a:r>
              <a:r>
                <a:rPr lang="ru-RU" dirty="0">
                  <a:latin typeface="Arial" panose="020B0604020202020204" pitchFamily="34" charset="0"/>
                </a:rPr>
                <a:t> по данной тематике 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11" name="Google Shape;117;p4"/>
            <p:cNvSpPr txBox="1"/>
            <p:nvPr/>
          </p:nvSpPr>
          <p:spPr>
            <a:xfrm>
              <a:off x="14852650" y="1997075"/>
              <a:ext cx="2590801" cy="511099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1. Сегмент потребителей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Люди-любители истории и культуры Китая; заинтересованные в изучении китайской культуры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Arial" panose="020B0604020202020204" pitchFamily="34" charset="0"/>
                <a:sym typeface="Calibri" panose="020F0502020204030204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Люди, которые изучают культуру и историю Китая в образовательных учреждениях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12" name="Google Shape;118;p4"/>
            <p:cNvSpPr txBox="1"/>
            <p:nvPr/>
          </p:nvSpPr>
          <p:spPr>
            <a:xfrm>
              <a:off x="2050016" y="8397875"/>
              <a:ext cx="8077199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7. Структура расходов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latin typeface="Arial" panose="020B0604020202020204" pitchFamily="34" charset="0"/>
                </a:rPr>
                <a:t>Затраты на разработку: </a:t>
              </a:r>
              <a:r>
                <a:rPr lang="ru-RU" dirty="0">
                  <a:latin typeface="Arial" panose="020B0604020202020204" pitchFamily="34" charset="0"/>
                </a:rPr>
                <a:t>1. Разработка и создание сайта </a:t>
              </a:r>
              <a:r>
                <a:rPr lang="ru-RU" b="1" dirty="0">
                  <a:latin typeface="Arial" panose="020B0604020202020204" pitchFamily="34" charset="0"/>
                </a:rPr>
                <a:t>Постоянные затраты: </a:t>
              </a:r>
              <a:r>
                <a:rPr lang="ru-RU" dirty="0">
                  <a:latin typeface="Arial" panose="020B0604020202020204" pitchFamily="34" charset="0"/>
                </a:rPr>
                <a:t>1. Техподдержка сайта 2.Заработная плата на администрирование сайта и телеграмм канала </a:t>
              </a:r>
              <a:r>
                <a:rPr lang="ru-RU" b="1" dirty="0">
                  <a:latin typeface="Arial" panose="020B0604020202020204" pitchFamily="34" charset="0"/>
                </a:rPr>
                <a:t>Переменные затраты: </a:t>
              </a:r>
              <a:r>
                <a:rPr lang="ru-RU" dirty="0">
                  <a:latin typeface="Arial" panose="020B0604020202020204" pitchFamily="34" charset="0"/>
                </a:rPr>
                <a:t>1.Реклама 2.Налоги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13" name="Google Shape;119;p4"/>
            <p:cNvSpPr txBox="1"/>
            <p:nvPr/>
          </p:nvSpPr>
          <p:spPr>
            <a:xfrm>
              <a:off x="10129285" y="8380642"/>
              <a:ext cx="4418566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Потоки доходов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Arial" panose="020B0604020202020204" pitchFamily="34" charset="0"/>
                </a:rPr>
                <a:t>Приобретение курсов по отдельным эпохам для изучения культуры и истории Китая. Реклама партнеров</a:t>
              </a:r>
              <a:endParaRPr dirty="0">
                <a:latin typeface="Arial" panose="020B0604020202020204" pitchFamily="34" charset="0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433" y="1127562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/>
            </a:lvl1pPr>
          </a:lstStyle>
          <a:p>
            <a:r>
              <a:rPr lang="ru-RU" dirty="0"/>
              <a:t>Себестоимость разработки: 25 000 рублей</a:t>
            </a:r>
          </a:p>
          <a:p>
            <a:endParaRPr lang="ru-RU" dirty="0"/>
          </a:p>
          <a:p>
            <a:r>
              <a:rPr lang="ru-RU" dirty="0"/>
              <a:t>Срок окупаемости: 7 месяцев</a:t>
            </a:r>
          </a:p>
          <a:p>
            <a:endParaRPr lang="ru-RU" dirty="0"/>
          </a:p>
          <a:p>
            <a:r>
              <a:rPr lang="ru-RU" dirty="0"/>
              <a:t>Потенциальная прибыль за </a:t>
            </a:r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 месяцев</a:t>
            </a:r>
            <a:r>
              <a:rPr lang="ru-RU" dirty="0"/>
              <a:t>: 575 600</a:t>
            </a:r>
            <a:r>
              <a:rPr lang="en-US" dirty="0"/>
              <a:t> </a:t>
            </a:r>
            <a:r>
              <a:rPr lang="ru-RU" dirty="0"/>
              <a:t>рублей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61B3CE-B71E-3804-30FE-F4C8808C6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3177353"/>
            <a:ext cx="5951984" cy="33479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НАША КОМАНДА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t="10201" r="-105" b="3820"/>
          <a:stretch>
            <a:fillRect/>
          </a:stretch>
        </p:blipFill>
        <p:spPr>
          <a:xfrm>
            <a:off x="119336" y="832097"/>
            <a:ext cx="2621938" cy="2308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0040" y="3321534"/>
            <a:ext cx="2371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Калина Ксения Сергеевна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2" r="7445"/>
          <a:stretch>
            <a:fillRect/>
          </a:stretch>
        </p:blipFill>
        <p:spPr>
          <a:xfrm>
            <a:off x="4423153" y="887666"/>
            <a:ext cx="2515981" cy="23088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96031" y="3201056"/>
            <a:ext cx="2672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лидер</a:t>
            </a:r>
          </a:p>
          <a:p>
            <a:r>
              <a:rPr lang="ru-RU" dirty="0" err="1"/>
              <a:t>Кечерукова</a:t>
            </a:r>
            <a:r>
              <a:rPr lang="ru-RU" dirty="0"/>
              <a:t> Эллина </a:t>
            </a:r>
            <a:r>
              <a:rPr lang="ru-RU" dirty="0" err="1"/>
              <a:t>Зауровна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418553" y="4797152"/>
            <a:ext cx="1774603" cy="40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" r="4226" b="9051"/>
          <a:stretch>
            <a:fillRect/>
          </a:stretch>
        </p:blipFill>
        <p:spPr>
          <a:xfrm>
            <a:off x="6968557" y="3800394"/>
            <a:ext cx="2487295" cy="2348230"/>
          </a:xfrm>
          <a:prstGeom prst="rect">
            <a:avLst/>
          </a:prstGeom>
        </p:spPr>
      </p:pic>
      <p:pic>
        <p:nvPicPr>
          <p:cNvPr id="10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3" b="15350"/>
          <a:stretch>
            <a:fillRect/>
          </a:stretch>
        </p:blipFill>
        <p:spPr>
          <a:xfrm>
            <a:off x="8621013" y="827938"/>
            <a:ext cx="2414905" cy="2424430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6927890" y="6247219"/>
            <a:ext cx="298132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dirty="0">
                <a:sym typeface="+mn-ea"/>
              </a:rPr>
              <a:t>Гончаров Никита Александрович</a:t>
            </a:r>
            <a:endParaRPr lang="ru-RU" altLang="en-US" dirty="0"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8533386" y="3312308"/>
            <a:ext cx="3014980" cy="2914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dirty="0" err="1">
                <a:sym typeface="+mn-ea"/>
              </a:rPr>
              <a:t>Немеш</a:t>
            </a:r>
            <a:r>
              <a:rPr lang="ru-RU" dirty="0">
                <a:sym typeface="+mn-ea"/>
              </a:rPr>
              <a:t> Ирина Ивановна</a:t>
            </a:r>
            <a:endParaRPr lang="ru-RU" altLang="en-US" dirty="0">
              <a:sym typeface="+mn-ea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90E9F1-99B5-C13A-0682-165081DC3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9536" y="3926696"/>
            <a:ext cx="1872208" cy="2148239"/>
          </a:xfrm>
          <a:prstGeom prst="rect">
            <a:avLst/>
          </a:prstGeom>
        </p:spPr>
      </p:pic>
      <p:sp>
        <p:nvSpPr>
          <p:cNvPr id="14" name="Текстовое поле 10">
            <a:extLst>
              <a:ext uri="{FF2B5EF4-FFF2-40B4-BE49-F238E27FC236}">
                <a16:creationId xmlns:a16="http://schemas.microsoft.com/office/drawing/2014/main" id="{D79C3832-3901-C992-DAFF-74CF7E2D69D7}"/>
              </a:ext>
            </a:extLst>
          </p:cNvPr>
          <p:cNvSpPr txBox="1"/>
          <p:nvPr/>
        </p:nvSpPr>
        <p:spPr>
          <a:xfrm>
            <a:off x="1627870" y="6182198"/>
            <a:ext cx="298132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dirty="0">
                <a:sym typeface="+mn-ea"/>
              </a:rPr>
              <a:t>Трекер: Прокопец Татьяна</a:t>
            </a:r>
            <a:endParaRPr lang="ru-RU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4805" y="1028440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+79283822911 - Эллина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на демо-день</Template>
  <TotalTime>78</TotalTime>
  <Words>553</Words>
  <Application>Microsoft Office PowerPoint</Application>
  <PresentationFormat>Широкоэкранный</PresentationFormat>
  <Paragraphs>65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 Light</vt:lpstr>
      <vt:lpstr>Times New Roman</vt:lpstr>
      <vt:lpstr>Arial</vt:lpstr>
      <vt:lpstr>Gilroy</vt:lpstr>
      <vt:lpstr>Calibri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HAGASHI HAGASHI</cp:lastModifiedBy>
  <cp:revision>37</cp:revision>
  <dcterms:created xsi:type="dcterms:W3CDTF">2023-10-22T07:00:00Z</dcterms:created>
  <dcterms:modified xsi:type="dcterms:W3CDTF">2023-11-25T08:38:02Z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65935FD39FBA4D4995B3D6056E356033_12</vt:lpwstr>
  </property>
  <property fmtid="{D5CDD505-2E9C-101B-9397-08002B2CF9AE}" pid="3" name="KSOProductBuildVer">
    <vt:lpwstr>1049-12.2.0.13266</vt:lpwstr>
  </property>
</Properties>
</file>