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vsdx" ContentType="application/vnd.ms-visio.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.xml" ContentType="application/inkml+xml"/>
  <Override PartName="/ppt/ink/ink2.xml" ContentType="application/inkml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0"/>
  </p:notesMasterIdLst>
  <p:sldIdLst>
    <p:sldId id="256" r:id="rId3"/>
    <p:sldId id="266" r:id="rId4"/>
    <p:sldId id="267" r:id="rId5"/>
    <p:sldId id="268" r:id="rId6"/>
    <p:sldId id="336" r:id="rId7"/>
    <p:sldId id="269" r:id="rId8"/>
    <p:sldId id="270" r:id="rId9"/>
    <p:sldId id="335" r:id="rId10"/>
    <p:sldId id="344" r:id="rId11"/>
    <p:sldId id="340" r:id="rId12"/>
    <p:sldId id="310" r:id="rId13"/>
    <p:sldId id="328" r:id="rId14"/>
    <p:sldId id="324" r:id="rId15"/>
    <p:sldId id="327" r:id="rId16"/>
    <p:sldId id="333" r:id="rId17"/>
    <p:sldId id="345" r:id="rId18"/>
    <p:sldId id="338" r:id="rId19"/>
  </p:sldIdLst>
  <p:sldSz cx="12192000" cy="6858000"/>
  <p:notesSz cx="7559675" cy="10691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72" userDrawn="1">
          <p15:clr>
            <a:srgbClr val="A4A3A4"/>
          </p15:clr>
        </p15:guide>
        <p15:guide id="3" pos="98" userDrawn="1">
          <p15:clr>
            <a:srgbClr val="A4A3A4"/>
          </p15:clr>
        </p15:guide>
        <p15:guide id="4" pos="7537" userDrawn="1">
          <p15:clr>
            <a:srgbClr val="A4A3A4"/>
          </p15:clr>
        </p15:guide>
        <p15:guide id="5" orient="horz" pos="96" userDrawn="1">
          <p15:clr>
            <a:srgbClr val="A4A3A4"/>
          </p15:clr>
        </p15:guide>
        <p15:guide id="6" orient="horz" pos="4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266C"/>
    <a:srgbClr val="18F2B2"/>
    <a:srgbClr val="0B6E51"/>
    <a:srgbClr val="10A176"/>
    <a:srgbClr val="000000"/>
    <a:srgbClr val="0A7052"/>
    <a:srgbClr val="0B6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874" y="317"/>
      </p:cViewPr>
      <p:guideLst>
        <p:guide pos="3772"/>
        <p:guide pos="98"/>
        <p:guide pos="7537"/>
        <p:guide orient="horz" pos="96"/>
        <p:guide orient="horz" pos="4224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v\Downloads\Telegram%20Desktop\Book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B6F5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8081638762871534E-2"/>
                  <c:y val="-1.7490731550405564E-2"/>
                </c:manualLayout>
              </c:layout>
              <c:tx>
                <c:rich>
                  <a:bodyPr/>
                  <a:lstStyle/>
                  <a:p>
                    <a:fld id="{1822202D-42BA-455B-A76A-745DE4FDF6BE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88F-4515-9AE4-76C1C1D246C2}"/>
                </c:ext>
              </c:extLst>
            </c:dLbl>
            <c:dLbl>
              <c:idx val="1"/>
              <c:layout>
                <c:manualLayout>
                  <c:x val="-1.8973078396909374E-2"/>
                  <c:y val="-2.3510601041302898E-2"/>
                </c:manualLayout>
              </c:layout>
              <c:tx>
                <c:rich>
                  <a:bodyPr/>
                  <a:lstStyle/>
                  <a:p>
                    <a:fld id="{304C7774-301F-4FFE-A9F9-5FDD068DEC50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88F-4515-9AE4-76C1C1D246C2}"/>
                </c:ext>
              </c:extLst>
            </c:dLbl>
            <c:dLbl>
              <c:idx val="2"/>
              <c:layout>
                <c:manualLayout>
                  <c:x val="-5.3550571528690107E-3"/>
                  <c:y val="-3.4599233406081074E-3"/>
                </c:manualLayout>
              </c:layout>
              <c:tx>
                <c:rich>
                  <a:bodyPr/>
                  <a:lstStyle/>
                  <a:p>
                    <a:fld id="{03988B2B-18D1-434D-BBA1-FC2717E9FEF6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88F-4515-9AE4-76C1C1D246C2}"/>
                </c:ext>
              </c:extLst>
            </c:dLbl>
            <c:dLbl>
              <c:idx val="3"/>
              <c:layout>
                <c:manualLayout>
                  <c:x val="-8.3386231320922623E-3"/>
                  <c:y val="-5.7585137320981857E-3"/>
                </c:manualLayout>
              </c:layout>
              <c:tx>
                <c:rich>
                  <a:bodyPr/>
                  <a:lstStyle/>
                  <a:p>
                    <a:fld id="{518B4A0F-13CF-4E85-BCD2-A7779AEB44F5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88F-4515-9AE4-76C1C1D246C2}"/>
                </c:ext>
              </c:extLst>
            </c:dLbl>
            <c:dLbl>
              <c:idx val="4"/>
              <c:layout>
                <c:manualLayout>
                  <c:x val="-7.5227509707256422E-3"/>
                  <c:y val="-1.6068539244689303E-2"/>
                </c:manualLayout>
              </c:layout>
              <c:tx>
                <c:rich>
                  <a:bodyPr/>
                  <a:lstStyle/>
                  <a:p>
                    <a:fld id="{67191D64-F493-40BA-878D-B19CA82A0248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88F-4515-9AE4-76C1C1D246C2}"/>
                </c:ext>
              </c:extLst>
            </c:dLbl>
            <c:dLbl>
              <c:idx val="5"/>
              <c:layout>
                <c:manualLayout>
                  <c:x val="-4.3353876357134216E-3"/>
                  <c:y val="-2.2065077832142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88F-4515-9AE4-76C1C1D246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ТЭД</c:v>
                </c:pt>
                <c:pt idx="1">
                  <c:v>ВБ</c:v>
                </c:pt>
                <c:pt idx="2">
                  <c:v>Элементы БСА</c:v>
                </c:pt>
                <c:pt idx="3">
                  <c:v>ГВ</c:v>
                </c:pt>
                <c:pt idx="4">
                  <c:v>ВИП</c:v>
                </c:pt>
                <c:pt idx="5">
                  <c:v>Тяговый трансформатор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273</c:v>
                </c:pt>
                <c:pt idx="1">
                  <c:v>113</c:v>
                </c:pt>
                <c:pt idx="2">
                  <c:v>20</c:v>
                </c:pt>
                <c:pt idx="3">
                  <c:v>25</c:v>
                </c:pt>
                <c:pt idx="4">
                  <c:v>42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8F-4515-9AE4-76C1C1D246C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6266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657406062476349E-2"/>
                  <c:y val="-4.4130155664284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8F-4515-9AE4-76C1C1D246C2}"/>
                </c:ext>
              </c:extLst>
            </c:dLbl>
            <c:dLbl>
              <c:idx val="1"/>
              <c:layout>
                <c:manualLayout>
                  <c:x val="-4.7432695992273757E-3"/>
                  <c:y val="-1.891292385612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8F-4515-9AE4-76C1C1D246C2}"/>
                </c:ext>
              </c:extLst>
            </c:dLbl>
            <c:dLbl>
              <c:idx val="2"/>
              <c:layout>
                <c:manualLayout>
                  <c:x val="4.7432695992273323E-3"/>
                  <c:y val="-4.7282309640304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8F-4515-9AE4-76C1C1D246C2}"/>
                </c:ext>
              </c:extLst>
            </c:dLbl>
            <c:dLbl>
              <c:idx val="3"/>
              <c:layout>
                <c:manualLayout>
                  <c:x val="-2.1676938178567108E-3"/>
                  <c:y val="-2.521723180816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8F-4515-9AE4-76C1C1D246C2}"/>
                </c:ext>
              </c:extLst>
            </c:dLbl>
            <c:dLbl>
              <c:idx val="4"/>
              <c:layout>
                <c:manualLayout>
                  <c:x val="2.3716618581984257E-3"/>
                  <c:y val="-1.5760769880101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8F-4515-9AE4-76C1C1D246C2}"/>
                </c:ext>
              </c:extLst>
            </c:dLbl>
            <c:dLbl>
              <c:idx val="5"/>
              <c:layout>
                <c:manualLayout>
                  <c:x val="6.5030814535701319E-3"/>
                  <c:y val="-2.8369385784182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88F-4515-9AE4-76C1C1D246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ТЭД</c:v>
                </c:pt>
                <c:pt idx="1">
                  <c:v>ВБ</c:v>
                </c:pt>
                <c:pt idx="2">
                  <c:v>Элементы БСА</c:v>
                </c:pt>
                <c:pt idx="3">
                  <c:v>ГВ</c:v>
                </c:pt>
                <c:pt idx="4">
                  <c:v>ВИП</c:v>
                </c:pt>
                <c:pt idx="5">
                  <c:v>Тяговый трансформатор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270</c:v>
                </c:pt>
                <c:pt idx="1">
                  <c:v>125</c:v>
                </c:pt>
                <c:pt idx="2">
                  <c:v>52</c:v>
                </c:pt>
                <c:pt idx="3">
                  <c:v>50</c:v>
                </c:pt>
                <c:pt idx="4">
                  <c:v>38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88F-4515-9AE4-76C1C1D246C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6405774389182659E-2"/>
                  <c:y val="6.3043079520405691E-3"/>
                </c:manualLayout>
              </c:layout>
              <c:tx>
                <c:rich>
                  <a:bodyPr/>
                  <a:lstStyle/>
                  <a:p>
                    <a:fld id="{1B94D7A6-5C0E-4908-BE07-36040FE951F4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88F-4515-9AE4-76C1C1D246C2}"/>
                </c:ext>
              </c:extLst>
            </c:dLbl>
            <c:dLbl>
              <c:idx val="1"/>
              <c:layout>
                <c:manualLayout>
                  <c:x val="5.2175965591500659E-2"/>
                  <c:y val="-1.2608615904081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88F-4515-9AE4-76C1C1D246C2}"/>
                </c:ext>
              </c:extLst>
            </c:dLbl>
            <c:dLbl>
              <c:idx val="2"/>
              <c:layout>
                <c:manualLayout>
                  <c:x val="2.2772220952518799E-2"/>
                  <c:y val="-1.5760769880101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88F-4515-9AE4-76C1C1D246C2}"/>
                </c:ext>
              </c:extLst>
            </c:dLbl>
            <c:dLbl>
              <c:idx val="3"/>
              <c:layout>
                <c:manualLayout>
                  <c:x val="3.3610690041802276E-2"/>
                  <c:y val="-3.1521539760204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88F-4515-9AE4-76C1C1D246C2}"/>
                </c:ext>
              </c:extLst>
            </c:dLbl>
            <c:dLbl>
              <c:idx val="4"/>
              <c:layout>
                <c:manualLayout>
                  <c:x val="1.9584857617506342E-2"/>
                  <c:y val="-1.891292385612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88F-4515-9AE4-76C1C1D246C2}"/>
                </c:ext>
              </c:extLst>
            </c:dLbl>
            <c:dLbl>
              <c:idx val="5"/>
              <c:layout>
                <c:manualLayout>
                  <c:x val="1.5173856724996975E-2"/>
                  <c:y val="-9.45646192806089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88F-4515-9AE4-76C1C1D246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ТЭД</c:v>
                </c:pt>
                <c:pt idx="1">
                  <c:v>ВБ</c:v>
                </c:pt>
                <c:pt idx="2">
                  <c:v>Элементы БСА</c:v>
                </c:pt>
                <c:pt idx="3">
                  <c:v>ГВ</c:v>
                </c:pt>
                <c:pt idx="4">
                  <c:v>ВИП</c:v>
                </c:pt>
                <c:pt idx="5">
                  <c:v>Тяговый трансформатор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283</c:v>
                </c:pt>
                <c:pt idx="1">
                  <c:v>122</c:v>
                </c:pt>
                <c:pt idx="2">
                  <c:v>36</c:v>
                </c:pt>
                <c:pt idx="3">
                  <c:v>55</c:v>
                </c:pt>
                <c:pt idx="4">
                  <c:v>60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88F-4515-9AE4-76C1C1D24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7271663"/>
        <c:axId val="461944639"/>
        <c:axId val="0"/>
      </c:bar3DChart>
      <c:catAx>
        <c:axId val="6572716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1944639"/>
        <c:crosses val="autoZero"/>
        <c:auto val="1"/>
        <c:lblAlgn val="ctr"/>
        <c:lblOffset val="100"/>
        <c:noMultiLvlLbl val="0"/>
      </c:catAx>
      <c:valAx>
        <c:axId val="46194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65727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B6F5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01443597295686E-2"/>
                  <c:y val="-1.433852651430647E-2"/>
                </c:manualLayout>
              </c:layout>
              <c:tx>
                <c:rich>
                  <a:bodyPr/>
                  <a:lstStyle/>
                  <a:p>
                    <a:fld id="{1822202D-42BA-455B-A76A-745DE4FDF6BE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460-43B8-885E-B645DA741A75}"/>
                </c:ext>
              </c:extLst>
            </c:dLbl>
            <c:dLbl>
              <c:idx val="1"/>
              <c:layout>
                <c:manualLayout>
                  <c:x val="-1.8973078396909374E-2"/>
                  <c:y val="-2.3510601041302898E-2"/>
                </c:manualLayout>
              </c:layout>
              <c:tx>
                <c:rich>
                  <a:bodyPr/>
                  <a:lstStyle/>
                  <a:p>
                    <a:fld id="{304C7774-301F-4FFE-A9F9-5FDD068DEC50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60-43B8-885E-B645DA741A75}"/>
                </c:ext>
              </c:extLst>
            </c:dLbl>
            <c:dLbl>
              <c:idx val="2"/>
              <c:layout>
                <c:manualLayout>
                  <c:x val="-1.1858173998068331E-2"/>
                  <c:y val="-3.1829309124790796E-2"/>
                </c:manualLayout>
              </c:layout>
              <c:tx>
                <c:rich>
                  <a:bodyPr/>
                  <a:lstStyle/>
                  <a:p>
                    <a:fld id="{03988B2B-18D1-434D-BBA1-FC2717E9FEF6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460-43B8-885E-B645DA741A75}"/>
                </c:ext>
              </c:extLst>
            </c:dLbl>
            <c:dLbl>
              <c:idx val="3"/>
              <c:layout>
                <c:manualLayout>
                  <c:x val="-2.1344713196522997E-2"/>
                  <c:y val="-4.043220746832147E-2"/>
                </c:manualLayout>
              </c:layout>
              <c:tx>
                <c:rich>
                  <a:bodyPr/>
                  <a:lstStyle/>
                  <a:p>
                    <a:fld id="{518B4A0F-13CF-4E85-BCD2-A7779AEB44F5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60-43B8-885E-B645DA741A75}"/>
                </c:ext>
              </c:extLst>
            </c:dLbl>
            <c:dLbl>
              <c:idx val="4"/>
              <c:layout>
                <c:manualLayout>
                  <c:x val="-1.1858173998068331E-2"/>
                  <c:y val="-2.5525001172750198E-2"/>
                </c:manualLayout>
              </c:layout>
              <c:tx>
                <c:rich>
                  <a:bodyPr/>
                  <a:lstStyle/>
                  <a:p>
                    <a:fld id="{67191D64-F493-40BA-878D-B19CA82A0248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460-43B8-885E-B645DA741A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Электрическое оборудование</c:v>
                </c:pt>
                <c:pt idx="1">
                  <c:v>Силовое оборудование</c:v>
                </c:pt>
                <c:pt idx="2">
                  <c:v>Механическая часть</c:v>
                </c:pt>
                <c:pt idx="3">
                  <c:v>Тормозное оборудование</c:v>
                </c:pt>
                <c:pt idx="4">
                  <c:v>Приборы безопасности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806</c:v>
                </c:pt>
                <c:pt idx="1">
                  <c:v>488</c:v>
                </c:pt>
                <c:pt idx="2">
                  <c:v>285</c:v>
                </c:pt>
                <c:pt idx="3">
                  <c:v>135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60-43B8-885E-B645DA741A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6266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831252394977662E-2"/>
                  <c:y val="-1.5760769880101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60-43B8-885E-B645DA741A75}"/>
                </c:ext>
              </c:extLst>
            </c:dLbl>
            <c:dLbl>
              <c:idx val="1"/>
              <c:layout>
                <c:manualLayout>
                  <c:x val="-4.7432695992273757E-3"/>
                  <c:y val="-1.891292385612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60-43B8-885E-B645DA741A75}"/>
                </c:ext>
              </c:extLst>
            </c:dLbl>
            <c:dLbl>
              <c:idx val="2"/>
              <c:layout>
                <c:manualLayout>
                  <c:x val="4.7432695992273323E-3"/>
                  <c:y val="-4.7282309640304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60-43B8-885E-B645DA741A75}"/>
                </c:ext>
              </c:extLst>
            </c:dLbl>
            <c:dLbl>
              <c:idx val="3"/>
              <c:layout>
                <c:manualLayout>
                  <c:x val="-8.6958938095427718E-17"/>
                  <c:y val="-4.0978001688263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60-43B8-885E-B645DA741A75}"/>
                </c:ext>
              </c:extLst>
            </c:dLbl>
            <c:dLbl>
              <c:idx val="4"/>
              <c:layout>
                <c:manualLayout>
                  <c:x val="2.3716347996134922E-3"/>
                  <c:y val="-1.8912923856121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60-43B8-885E-B645DA741A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Электрическое оборудование</c:v>
                </c:pt>
                <c:pt idx="1">
                  <c:v>Силовое оборудование</c:v>
                </c:pt>
                <c:pt idx="2">
                  <c:v>Механическая часть</c:v>
                </c:pt>
                <c:pt idx="3">
                  <c:v>Тормозное оборудование</c:v>
                </c:pt>
                <c:pt idx="4">
                  <c:v>Приборы безопасности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749</c:v>
                </c:pt>
                <c:pt idx="1">
                  <c:v>543</c:v>
                </c:pt>
                <c:pt idx="2">
                  <c:v>235</c:v>
                </c:pt>
                <c:pt idx="3">
                  <c:v>135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60-43B8-885E-B645DA741A7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6405774389182659E-2"/>
                  <c:y val="6.3043079520405691E-3"/>
                </c:manualLayout>
              </c:layout>
              <c:tx>
                <c:rich>
                  <a:bodyPr/>
                  <a:lstStyle/>
                  <a:p>
                    <a:fld id="{1B94D7A6-5C0E-4908-BE07-36040FE951F4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460-43B8-885E-B645DA741A75}"/>
                </c:ext>
              </c:extLst>
            </c:dLbl>
            <c:dLbl>
              <c:idx val="1"/>
              <c:layout>
                <c:manualLayout>
                  <c:x val="5.2175965591500659E-2"/>
                  <c:y val="-1.26086159040811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60-43B8-885E-B645DA741A75}"/>
                </c:ext>
              </c:extLst>
            </c:dLbl>
            <c:dLbl>
              <c:idx val="2"/>
              <c:layout>
                <c:manualLayout>
                  <c:x val="3.7946156793818575E-2"/>
                  <c:y val="-1.26086159040813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60-43B8-885E-B645DA741A75}"/>
                </c:ext>
              </c:extLst>
            </c:dLbl>
            <c:dLbl>
              <c:idx val="3"/>
              <c:layout>
                <c:manualLayout>
                  <c:x val="3.7946156793818575E-2"/>
                  <c:y val="-1.89129238561217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60-43B8-885E-B645DA741A75}"/>
                </c:ext>
              </c:extLst>
            </c:dLbl>
            <c:dLbl>
              <c:idx val="4"/>
              <c:layout>
                <c:manualLayout>
                  <c:x val="2.6087982795750329E-2"/>
                  <c:y val="-3.1521539760202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60-43B8-885E-B645DA741A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Электрическое оборудование</c:v>
                </c:pt>
                <c:pt idx="1">
                  <c:v>Силовое оборудование</c:v>
                </c:pt>
                <c:pt idx="2">
                  <c:v>Механическая часть</c:v>
                </c:pt>
                <c:pt idx="3">
                  <c:v>Тормозное оборудование</c:v>
                </c:pt>
                <c:pt idx="4">
                  <c:v>Приборы безопасности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726</c:v>
                </c:pt>
                <c:pt idx="1">
                  <c:v>565</c:v>
                </c:pt>
                <c:pt idx="2">
                  <c:v>266</c:v>
                </c:pt>
                <c:pt idx="3">
                  <c:v>166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60-43B8-885E-B645DA741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7271663"/>
        <c:axId val="461944639"/>
        <c:axId val="0"/>
      </c:bar3DChart>
      <c:catAx>
        <c:axId val="6572716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1944639"/>
        <c:crosses val="autoZero"/>
        <c:auto val="1"/>
        <c:lblAlgn val="ctr"/>
        <c:lblOffset val="100"/>
        <c:noMultiLvlLbl val="0"/>
      </c:catAx>
      <c:valAx>
        <c:axId val="46194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65727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B6F5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A705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5460-43B8-885E-B645DA741A75}"/>
              </c:ext>
            </c:extLst>
          </c:dPt>
          <c:dPt>
            <c:idx val="1"/>
            <c:invertIfNegative val="0"/>
            <c:bubble3D val="0"/>
            <c:spPr>
              <a:solidFill>
                <a:srgbClr val="B6266C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460-43B8-885E-B645DA741A75}"/>
              </c:ext>
            </c:extLst>
          </c:dPt>
          <c:dPt>
            <c:idx val="3"/>
            <c:invertIfNegative val="0"/>
            <c:bubble3D val="0"/>
            <c:spPr>
              <a:solidFill>
                <a:srgbClr val="0A705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460-43B8-885E-B645DA741A75}"/>
              </c:ext>
            </c:extLst>
          </c:dPt>
          <c:dLbls>
            <c:dLbl>
              <c:idx val="0"/>
              <c:layout>
                <c:manualLayout>
                  <c:x val="1.6601443597295686E-2"/>
                  <c:y val="-1.433852651430647E-2"/>
                </c:manualLayout>
              </c:layout>
              <c:tx>
                <c:rich>
                  <a:bodyPr/>
                  <a:lstStyle/>
                  <a:p>
                    <a:fld id="{1822202D-42BA-455B-A76A-745DE4FDF6BE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460-43B8-885E-B645DA741A75}"/>
                </c:ext>
              </c:extLst>
            </c:dLbl>
            <c:dLbl>
              <c:idx val="1"/>
              <c:layout>
                <c:manualLayout>
                  <c:x val="-1.8973078396909374E-2"/>
                  <c:y val="-2.3510601041302898E-2"/>
                </c:manualLayout>
              </c:layout>
              <c:tx>
                <c:rich>
                  <a:bodyPr/>
                  <a:lstStyle/>
                  <a:p>
                    <a:fld id="{304C7774-301F-4FFE-A9F9-5FDD068DEC50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60-43B8-885E-B645DA741A75}"/>
                </c:ext>
              </c:extLst>
            </c:dLbl>
            <c:dLbl>
              <c:idx val="2"/>
              <c:layout>
                <c:manualLayout>
                  <c:x val="-1.1858173998068331E-2"/>
                  <c:y val="-3.1829309124790796E-2"/>
                </c:manualLayout>
              </c:layout>
              <c:tx>
                <c:rich>
                  <a:bodyPr/>
                  <a:lstStyle/>
                  <a:p>
                    <a:fld id="{03988B2B-18D1-434D-BBA1-FC2717E9FEF6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460-43B8-885E-B645DA741A75}"/>
                </c:ext>
              </c:extLst>
            </c:dLbl>
            <c:dLbl>
              <c:idx val="3"/>
              <c:layout>
                <c:manualLayout>
                  <c:x val="-2.1344713196522997E-2"/>
                  <c:y val="-4.043220746832147E-2"/>
                </c:manualLayout>
              </c:layout>
              <c:tx>
                <c:rich>
                  <a:bodyPr/>
                  <a:lstStyle/>
                  <a:p>
                    <a:fld id="{518B4A0F-13CF-4E85-BCD2-A7779AEB44F5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60-43B8-885E-B645DA741A75}"/>
                </c:ext>
              </c:extLst>
            </c:dLbl>
            <c:dLbl>
              <c:idx val="4"/>
              <c:layout>
                <c:manualLayout>
                  <c:x val="-1.1858173998068331E-2"/>
                  <c:y val="-2.5525001172750198E-2"/>
                </c:manualLayout>
              </c:layout>
              <c:tx>
                <c:rich>
                  <a:bodyPr/>
                  <a:lstStyle/>
                  <a:p>
                    <a:fld id="{67191D64-F493-40BA-878D-B19CA82A0248}" type="VALUE">
                      <a:rPr lang="en-US">
                        <a:latin typeface="Montserrat ExtraBold" panose="00000900000000000000" pitchFamily="2" charset="-52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460-43B8-885E-B645DA741A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Электрическое оборудование</c:v>
                </c:pt>
                <c:pt idx="1">
                  <c:v>Силовое оборудование</c:v>
                </c:pt>
                <c:pt idx="2">
                  <c:v>Механическая часть</c:v>
                </c:pt>
                <c:pt idx="3">
                  <c:v>Тормозное оборудование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</c:v>
                </c:pt>
                <c:pt idx="1">
                  <c:v>114</c:v>
                </c:pt>
                <c:pt idx="2">
                  <c:v>74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60-43B8-885E-B645DA741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7271663"/>
        <c:axId val="461944639"/>
        <c:axId val="0"/>
      </c:bar3DChart>
      <c:catAx>
        <c:axId val="6572716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1944639"/>
        <c:crosses val="autoZero"/>
        <c:auto val="1"/>
        <c:lblAlgn val="ctr"/>
        <c:lblOffset val="100"/>
        <c:noMultiLvlLbl val="0"/>
      </c:catAx>
      <c:valAx>
        <c:axId val="46194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65727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944101774975465E-2"/>
          <c:y val="3.2294492482919407E-2"/>
          <c:w val="0.87710380241664132"/>
          <c:h val="0.82370073616185624"/>
        </c:manualLayout>
      </c:layout>
      <c:lineChart>
        <c:grouping val="standard"/>
        <c:varyColors val="0"/>
        <c:ser>
          <c:idx val="1"/>
          <c:order val="0"/>
          <c:tx>
            <c:strRef>
              <c:f>Лист1!$E$5</c:f>
              <c:strCache>
                <c:ptCount val="1"/>
                <c:pt idx="0">
                  <c:v>Выручка  </c:v>
                </c:pt>
              </c:strCache>
            </c:strRef>
          </c:tx>
          <c:spPr>
            <a:ln w="28575" cap="rnd">
              <a:solidFill>
                <a:srgbClr val="B6266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3008C"/>
              </a:solidFill>
              <a:ln w="9525">
                <a:solidFill>
                  <a:srgbClr val="B6266C"/>
                </a:solidFill>
              </a:ln>
              <a:effectLst/>
            </c:spPr>
          </c:marker>
          <c:val>
            <c:numRef>
              <c:f>Лист1!$F$5:$J$5</c:f>
              <c:numCache>
                <c:formatCode>General</c:formatCode>
                <c:ptCount val="5"/>
                <c:pt idx="0">
                  <c:v>0.26</c:v>
                </c:pt>
                <c:pt idx="1">
                  <c:v>2.6</c:v>
                </c:pt>
                <c:pt idx="2">
                  <c:v>10.4</c:v>
                </c:pt>
                <c:pt idx="3">
                  <c:v>26</c:v>
                </c:pt>
                <c:pt idx="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0-4A16-94FC-D55ED5060C24}"/>
            </c:ext>
          </c:extLst>
        </c:ser>
        <c:ser>
          <c:idx val="2"/>
          <c:order val="1"/>
          <c:tx>
            <c:strRef>
              <c:f>Лист1!$E$6</c:f>
              <c:strCache>
                <c:ptCount val="1"/>
                <c:pt idx="0">
                  <c:v>Расходы  </c:v>
                </c:pt>
              </c:strCache>
            </c:strRef>
          </c:tx>
          <c:spPr>
            <a:ln w="28575" cap="rnd">
              <a:solidFill>
                <a:srgbClr val="0B6E5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AA0A4"/>
              </a:solidFill>
              <a:ln w="9525">
                <a:solidFill>
                  <a:srgbClr val="0B6E51"/>
                </a:solidFill>
              </a:ln>
              <a:effectLst/>
            </c:spPr>
          </c:marker>
          <c:val>
            <c:numRef>
              <c:f>Лист1!$F$6:$J$6</c:f>
              <c:numCache>
                <c:formatCode>General</c:formatCode>
                <c:ptCount val="5"/>
                <c:pt idx="0">
                  <c:v>0.70899999999999996</c:v>
                </c:pt>
                <c:pt idx="1">
                  <c:v>5.0549999999999997</c:v>
                </c:pt>
                <c:pt idx="2">
                  <c:v>8.0175000000000001</c:v>
                </c:pt>
                <c:pt idx="3">
                  <c:v>16.013999999999999</c:v>
                </c:pt>
                <c:pt idx="4">
                  <c:v>16.013999999999999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90-4A16-94FC-D55ED5060C24}"/>
            </c:ext>
          </c:extLst>
        </c:ser>
        <c:ser>
          <c:idx val="3"/>
          <c:order val="2"/>
          <c:tx>
            <c:strRef>
              <c:f>Лист1!$E$7</c:f>
              <c:strCache>
                <c:ptCount val="1"/>
                <c:pt idx="0">
                  <c:v>NPV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373C0"/>
              </a:solidFill>
              <a:ln w="9525">
                <a:solidFill>
                  <a:srgbClr val="00B0F0"/>
                </a:solidFill>
              </a:ln>
              <a:effectLst/>
            </c:spPr>
          </c:marker>
          <c:val>
            <c:numRef>
              <c:f>Лист1!$F$7:$J$7</c:f>
              <c:numCache>
                <c:formatCode>General</c:formatCode>
                <c:ptCount val="5"/>
                <c:pt idx="0">
                  <c:v>-0.44900000000000001</c:v>
                </c:pt>
                <c:pt idx="1">
                  <c:v>-2.1349999999999998</c:v>
                </c:pt>
                <c:pt idx="2">
                  <c:v>1.345</c:v>
                </c:pt>
                <c:pt idx="3">
                  <c:v>5.1449999999999996</c:v>
                </c:pt>
                <c:pt idx="4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90-4A16-94FC-D55ED5060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5423111"/>
        <c:axId val="925425159"/>
      </c:lineChart>
      <c:catAx>
        <c:axId val="9254231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r>
                  <a:rPr lang="az-Cyrl-AZ" dirty="0">
                    <a:solidFill>
                      <a:schemeClr val="tx1"/>
                    </a:solidFill>
                    <a:latin typeface="Montserrat ExtraBold" panose="00000900000000000000" pitchFamily="2" charset="-52"/>
                  </a:rPr>
                  <a:t>Годы реализации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Montserrat ExtraBold" panose="00000900000000000000" pitchFamily="2" charset="-52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Montserrat ExtraBold" panose="00000900000000000000" pitchFamily="2" charset="-52"/>
                <a:ea typeface="+mn-ea"/>
                <a:cs typeface="+mn-cs"/>
              </a:defRPr>
            </a:pPr>
            <a:endParaRPr lang="en-US"/>
          </a:p>
        </c:txPr>
        <c:crossAx val="925425159"/>
        <c:crosses val="autoZero"/>
        <c:auto val="1"/>
        <c:lblAlgn val="ctr"/>
        <c:lblOffset val="100"/>
        <c:noMultiLvlLbl val="0"/>
      </c:catAx>
      <c:valAx>
        <c:axId val="925425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Montserrat ExtraBold" panose="00000900000000000000" pitchFamily="2" charset="-52"/>
                    <a:ea typeface="+mn-ea"/>
                    <a:cs typeface="+mn-cs"/>
                  </a:defRPr>
                </a:pPr>
                <a:r>
                  <a:rPr lang="az-Cyrl-AZ" dirty="0">
                    <a:solidFill>
                      <a:schemeClr val="tx1"/>
                    </a:solidFill>
                    <a:latin typeface="Montserrat ExtraBold" panose="00000900000000000000" pitchFamily="2" charset="-52"/>
                  </a:rPr>
                  <a:t>Млн. рублей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Montserrat ExtraBold" panose="00000900000000000000" pitchFamily="2" charset="-52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423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Montserrat ExtraBold" panose="00000900000000000000" pitchFamily="2" charset="-52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000">
  <a:srgbClr val="637CEF"/>
  <a:srgbClr val="E3008C"/>
  <a:srgbClr val="2AA0A4"/>
  <a:srgbClr val="9373C0"/>
  <a:srgbClr val="13A10E"/>
  <a:srgbClr val="3A96DD"/>
  <a:srgbClr val="CA5010"/>
  <a:srgbClr val="57811B"/>
  <a:srgbClr val="B146C2"/>
  <a:srgbClr val="AE8C00"/>
  <a:srgbClr val="AE8C00"/>
  <a:srgbClr val="637CEF"/>
  <a:srgbClr val="EE5FB7"/>
  <a:srgbClr val="008B94"/>
  <a:srgbClr val="D77440"/>
  <a:srgbClr val="BA58C9"/>
  <a:srgbClr val="3A96DD"/>
  <a:srgbClr val="E3008C"/>
  <a:srgbClr val="C36BD1"/>
  <a:srgbClr val="D06228"/>
  <a:srgbClr val="57811B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4T18:10:13.5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4T18:10:22.4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24575,'0'5'0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87EC4-A847-4C48-8F87-EF37004327B8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26AC9-9780-4B4D-8663-F4410EDA6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25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9534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CF348-12DA-4F33-B406-942EE8CB6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F58450-4DB9-48F7-A637-27BE338B6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90FADB-F250-4C2F-B1A6-25A1C5B70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14F3-F448-4475-A02B-1A06C77B611C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FB2B92-8415-4920-866C-30A4F082E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78FD3C-8439-43F1-83BD-D4A345298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A742-2046-4458-8EB7-9C3CCFF9ED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38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 panose="020F0302020204030204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C0B3B21-6D8B-4726-A511-BB5BA16BEFAA}" type="datetime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02.12.2025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30FF8D7-849D-4860-87A6-656E98BBFC1F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outline text format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Second Outline Level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Third Outline Level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Fourth Outline Level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Fifth Outline Level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Sixth Outline Level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C29868C-035B-475F-84AD-2589DC033FE2}" type="datetime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02.12.2025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BB75C14-5CAE-4476-BACB-363C5A291EDA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title text format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Click to edit the outline text format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Second Outline Level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Third Outline Level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Fourth Outline Level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Fifth Outline Level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Sixth Outline Level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Visio_Drawing1.vsd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customXml" Target="../ink/ink2.xml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B6F52"/>
            </a:gs>
            <a:gs pos="0">
              <a:srgbClr val="B6266C"/>
            </a:gs>
            <a:gs pos="0">
              <a:srgbClr val="B6266C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333731" y="1782487"/>
            <a:ext cx="8368495" cy="175048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strike="noStrike" spc="-1" dirty="0">
                <a:solidFill>
                  <a:srgbClr val="FFFFFF"/>
                </a:solidFill>
                <a:latin typeface="Montserrat ExtraBold" panose="00000900000000000000" pitchFamily="2" charset="-52"/>
                <a:ea typeface="Calibri Light" panose="020F0302020204030204"/>
              </a:rPr>
              <a:t>Программно-аппаратный комплекс мониторинга искрения тяговых электродвигателей на базе нейронных сетей</a:t>
            </a:r>
            <a:endParaRPr lang="ru-RU" sz="3200" strike="noStrike" spc="-1" dirty="0">
              <a:solidFill>
                <a:srgbClr val="000000"/>
              </a:solidFill>
              <a:latin typeface="Montserrat ExtraBold" panose="00000900000000000000" pitchFamily="2" charset="-52"/>
              <a:ea typeface="Calibri Light" panose="020F0302020204030204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03320" y="6011280"/>
            <a:ext cx="9546480" cy="4230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/>
          <a:lstStyle/>
          <a:p>
            <a:endParaRPr lang="ru-RU"/>
          </a:p>
        </p:txBody>
      </p:sp>
      <p:pic>
        <p:nvPicPr>
          <p:cNvPr id="86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5575" y="152400"/>
            <a:ext cx="4105879" cy="554232"/>
          </a:xfrm>
          <a:prstGeom prst="rect">
            <a:avLst/>
          </a:prstGeom>
          <a:ln>
            <a:noFill/>
          </a:ln>
        </p:spPr>
      </p:pic>
      <p:pic>
        <p:nvPicPr>
          <p:cNvPr id="87" name="Рисунок 8"/>
          <p:cNvPicPr/>
          <p:nvPr/>
        </p:nvPicPr>
        <p:blipFill>
          <a:blip r:embed="rId3"/>
          <a:srcRect l="50002"/>
          <a:stretch>
            <a:fillRect/>
          </a:stretch>
        </p:blipFill>
        <p:spPr>
          <a:xfrm rot="16200000">
            <a:off x="9207629" y="2171536"/>
            <a:ext cx="3428640" cy="1302840"/>
          </a:xfrm>
          <a:prstGeom prst="rect">
            <a:avLst/>
          </a:prstGeom>
          <a:ln>
            <a:noFill/>
          </a:ln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343F4F2-BEEF-B417-81E7-F2D272BC3E1E}"/>
              </a:ext>
            </a:extLst>
          </p:cNvPr>
          <p:cNvGrpSpPr/>
          <p:nvPr/>
        </p:nvGrpSpPr>
        <p:grpSpPr>
          <a:xfrm>
            <a:off x="0" y="5840067"/>
            <a:ext cx="3006970" cy="864098"/>
            <a:chOff x="0" y="5229201"/>
            <a:chExt cx="4583832" cy="864098"/>
          </a:xfrm>
        </p:grpSpPr>
        <p:sp>
          <p:nvSpPr>
            <p:cNvPr id="4" name="Прямоугольник: скругленные верхние углы 3">
              <a:extLst>
                <a:ext uri="{FF2B5EF4-FFF2-40B4-BE49-F238E27FC236}">
                  <a16:creationId xmlns:a16="http://schemas.microsoft.com/office/drawing/2014/main" id="{5F5CE6EE-77EA-9FF4-EF1B-439C3C945F92}"/>
                </a:ext>
              </a:extLst>
            </p:cNvPr>
            <p:cNvSpPr/>
            <p:nvPr/>
          </p:nvSpPr>
          <p:spPr>
            <a:xfrm rot="5400000">
              <a:off x="1859867" y="3369334"/>
              <a:ext cx="864098" cy="4583832"/>
            </a:xfrm>
            <a:prstGeom prst="round2SameRect">
              <a:avLst>
                <a:gd name="adj1" fmla="val 26043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431800" sx="109000" sy="109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168603-F386-1D23-39DB-2A90FD239434}"/>
                </a:ext>
              </a:extLst>
            </p:cNvPr>
            <p:cNvSpPr txBox="1"/>
            <p:nvPr/>
          </p:nvSpPr>
          <p:spPr>
            <a:xfrm>
              <a:off x="333731" y="5309558"/>
              <a:ext cx="425010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800" dirty="0">
                  <a:latin typeface="Montserrat SemiBold" panose="00000700000000000000" pitchFamily="2" charset="-52"/>
                </a:rPr>
                <a:t>Барабаш Максим</a:t>
              </a:r>
              <a:endParaRPr lang="ru-RU" dirty="0">
                <a:latin typeface="Montserrat SemiBold" panose="00000700000000000000" pitchFamily="2" charset="-52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B69E399-D343-F67E-D7CB-31B07EA761CA}"/>
                </a:ext>
              </a:extLst>
            </p:cNvPr>
            <p:cNvSpPr txBox="1"/>
            <p:nvPr/>
          </p:nvSpPr>
          <p:spPr>
            <a:xfrm>
              <a:off x="333731" y="5685881"/>
              <a:ext cx="425010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dirty="0">
                  <a:latin typeface="Montserrat" panose="00000500000000000000" pitchFamily="2" charset="-52"/>
                </a:rPr>
                <a:t>Руководитель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49DD4B8-D69A-E461-348C-B9DFFF994639}"/>
              </a:ext>
            </a:extLst>
          </p:cNvPr>
          <p:cNvGrpSpPr/>
          <p:nvPr/>
        </p:nvGrpSpPr>
        <p:grpSpPr>
          <a:xfrm>
            <a:off x="-1" y="4750935"/>
            <a:ext cx="6672065" cy="864098"/>
            <a:chOff x="-1" y="5229202"/>
            <a:chExt cx="4583833" cy="864098"/>
          </a:xfrm>
        </p:grpSpPr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C5EF41BF-0634-5D73-EE73-A90C19DBBBA6}"/>
                </a:ext>
              </a:extLst>
            </p:cNvPr>
            <p:cNvSpPr/>
            <p:nvPr/>
          </p:nvSpPr>
          <p:spPr>
            <a:xfrm rot="5400000">
              <a:off x="1711454" y="3517747"/>
              <a:ext cx="864098" cy="4287007"/>
            </a:xfrm>
            <a:prstGeom prst="round2SameRect">
              <a:avLst>
                <a:gd name="adj1" fmla="val 26043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431800" sx="109000" sy="109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E7513B-1276-E900-1906-B29F65C5EB9C}"/>
                </a:ext>
              </a:extLst>
            </p:cNvPr>
            <p:cNvSpPr txBox="1"/>
            <p:nvPr/>
          </p:nvSpPr>
          <p:spPr>
            <a:xfrm>
              <a:off x="230399" y="5309558"/>
              <a:ext cx="435343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Montserrat SemiBold" panose="00000700000000000000" pitchFamily="2" charset="-52"/>
                </a:rPr>
                <a:t>Новые материалы, техника и технологии для железнодорожной инфраструктуры и подвижного состава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28DA4A-BD28-431D-663A-CD19F3B9D6D0}"/>
                </a:ext>
              </a:extLst>
            </p:cNvPr>
            <p:cNvSpPr txBox="1"/>
            <p:nvPr/>
          </p:nvSpPr>
          <p:spPr>
            <a:xfrm>
              <a:off x="230399" y="5785522"/>
              <a:ext cx="425010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dirty="0">
                  <a:latin typeface="Montserrat" panose="00000500000000000000" pitchFamily="2" charset="-52"/>
                </a:rPr>
                <a:t>Направление</a:t>
              </a:r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29E299C-D847-68F8-8F87-63BDEAD77653}"/>
              </a:ext>
            </a:extLst>
          </p:cNvPr>
          <p:cNvCxnSpPr>
            <a:cxnSpLocks/>
          </p:cNvCxnSpPr>
          <p:nvPr/>
        </p:nvCxnSpPr>
        <p:spPr>
          <a:xfrm>
            <a:off x="287126" y="1879600"/>
            <a:ext cx="0" cy="1549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: скругленные верхние углы 15">
            <a:extLst>
              <a:ext uri="{FF2B5EF4-FFF2-40B4-BE49-F238E27FC236}">
                <a16:creationId xmlns:a16="http://schemas.microsoft.com/office/drawing/2014/main" id="{B77729DC-5B3A-1CCC-990A-FF1EFA426031}"/>
              </a:ext>
            </a:extLst>
          </p:cNvPr>
          <p:cNvSpPr/>
          <p:nvPr/>
        </p:nvSpPr>
        <p:spPr>
          <a:xfrm>
            <a:off x="9841831" y="4537276"/>
            <a:ext cx="2160238" cy="2476982"/>
          </a:xfrm>
          <a:prstGeom prst="round2SameRect">
            <a:avLst>
              <a:gd name="adj1" fmla="val 10521"/>
              <a:gd name="adj2" fmla="val 0"/>
            </a:avLst>
          </a:prstGeom>
          <a:solidFill>
            <a:schemeClr val="bg1"/>
          </a:solidFill>
          <a:ln w="76200">
            <a:solidFill>
              <a:srgbClr val="18F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Изображение выглядит как шаблон, шов, монохром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8CAD1B-36A2-3938-938C-E74AD6F603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313" y="4660765"/>
            <a:ext cx="1917273" cy="19172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CCB4921-E324-BCEE-CB18-BE39CEC6D540}"/>
              </a:ext>
            </a:extLst>
          </p:cNvPr>
          <p:cNvSpPr txBox="1"/>
          <p:nvPr/>
        </p:nvSpPr>
        <p:spPr>
          <a:xfrm>
            <a:off x="9881841" y="6518876"/>
            <a:ext cx="21202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Montserrat ExtraBold" panose="00000900000000000000" pitchFamily="2" charset="-52"/>
              </a:rPr>
              <a:t>pt.2035.university</a:t>
            </a:r>
          </a:p>
        </p:txBody>
      </p:sp>
      <p:pic>
        <p:nvPicPr>
          <p:cNvPr id="39" name="Рисунок 8">
            <a:extLst>
              <a:ext uri="{FF2B5EF4-FFF2-40B4-BE49-F238E27FC236}">
                <a16:creationId xmlns:a16="http://schemas.microsoft.com/office/drawing/2014/main" id="{5FEEE3F3-0248-814A-DF76-545392C0D2EA}"/>
              </a:ext>
            </a:extLst>
          </p:cNvPr>
          <p:cNvPicPr/>
          <p:nvPr/>
        </p:nvPicPr>
        <p:blipFill>
          <a:blip r:embed="rId3"/>
          <a:srcRect l="-2279" r="82709"/>
          <a:stretch>
            <a:fillRect/>
          </a:stretch>
        </p:blipFill>
        <p:spPr>
          <a:xfrm rot="16200000">
            <a:off x="10250947" y="19581"/>
            <a:ext cx="1342003" cy="1302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F29A5225-0876-DD14-2985-5392E48AA063}"/>
              </a:ext>
            </a:extLst>
          </p:cNvPr>
          <p:cNvSpPr/>
          <p:nvPr/>
        </p:nvSpPr>
        <p:spPr>
          <a:xfrm>
            <a:off x="6767963" y="5150114"/>
            <a:ext cx="4275364" cy="1622568"/>
          </a:xfrm>
          <a:prstGeom prst="roundRect">
            <a:avLst/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E5467663-249B-5B3B-E83C-746801B913E7}"/>
              </a:ext>
            </a:extLst>
          </p:cNvPr>
          <p:cNvSpPr/>
          <p:nvPr/>
        </p:nvSpPr>
        <p:spPr>
          <a:xfrm>
            <a:off x="843803" y="5158405"/>
            <a:ext cx="4275364" cy="1622568"/>
          </a:xfrm>
          <a:prstGeom prst="roundRect">
            <a:avLst/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D86B9FBC-B9D1-BC76-9568-61CE670919D6}"/>
              </a:ext>
            </a:extLst>
          </p:cNvPr>
          <p:cNvSpPr/>
          <p:nvPr/>
        </p:nvSpPr>
        <p:spPr>
          <a:xfrm>
            <a:off x="168719" y="476581"/>
            <a:ext cx="11907136" cy="4575402"/>
          </a:xfrm>
          <a:prstGeom prst="roundRect">
            <a:avLst>
              <a:gd name="adj" fmla="val 4791"/>
            </a:avLst>
          </a:prstGeom>
          <a:solidFill>
            <a:srgbClr val="0B6F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3B9736-8F1C-F1C4-3D25-051996054D20}"/>
              </a:ext>
            </a:extLst>
          </p:cNvPr>
          <p:cNvSpPr/>
          <p:nvPr/>
        </p:nvSpPr>
        <p:spPr>
          <a:xfrm>
            <a:off x="2848642" y="152399"/>
            <a:ext cx="9343358" cy="26428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ACD78-B35D-9CD7-8946-C70822C3090A}"/>
              </a:ext>
            </a:extLst>
          </p:cNvPr>
          <p:cNvSpPr txBox="1"/>
          <p:nvPr/>
        </p:nvSpPr>
        <p:spPr>
          <a:xfrm>
            <a:off x="219527" y="17700"/>
            <a:ext cx="25144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trike="noStrike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ПРОБЛЕМА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9CDD74F-5056-917B-0D17-35787BFD021A}"/>
              </a:ext>
            </a:extLst>
          </p:cNvPr>
          <p:cNvSpPr/>
          <p:nvPr/>
        </p:nvSpPr>
        <p:spPr>
          <a:xfrm>
            <a:off x="230520" y="876673"/>
            <a:ext cx="5746550" cy="4088501"/>
          </a:xfrm>
          <a:prstGeom prst="roundRect">
            <a:avLst>
              <a:gd name="adj" fmla="val 46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03DF7607-6707-DD27-6D95-B36186246B7F}"/>
              </a:ext>
            </a:extLst>
          </p:cNvPr>
          <p:cNvSpPr/>
          <p:nvPr/>
        </p:nvSpPr>
        <p:spPr>
          <a:xfrm>
            <a:off x="5609939" y="876673"/>
            <a:ext cx="6391496" cy="4088501"/>
          </a:xfrm>
          <a:prstGeom prst="roundRect">
            <a:avLst>
              <a:gd name="adj" fmla="val 46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17DFC37D-5382-95EE-E166-410C2059B8E8}"/>
              </a:ext>
            </a:extLst>
          </p:cNvPr>
          <p:cNvGrpSpPr/>
          <p:nvPr/>
        </p:nvGrpSpPr>
        <p:grpSpPr>
          <a:xfrm>
            <a:off x="6014337" y="810395"/>
            <a:ext cx="5858761" cy="4037381"/>
            <a:chOff x="6177666" y="2144164"/>
            <a:chExt cx="5858761" cy="3765250"/>
          </a:xfrm>
        </p:grpSpPr>
        <p:graphicFrame>
          <p:nvGraphicFramePr>
            <p:cNvPr id="23" name="Диаграмма 22">
              <a:extLst>
                <a:ext uri="{FF2B5EF4-FFF2-40B4-BE49-F238E27FC236}">
                  <a16:creationId xmlns:a16="http://schemas.microsoft.com/office/drawing/2014/main" id="{6336BE47-D811-2028-A271-2C3698BCB80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84018341"/>
                </p:ext>
              </p:extLst>
            </p:nvPr>
          </p:nvGraphicFramePr>
          <p:xfrm>
            <a:off x="6177666" y="2144164"/>
            <a:ext cx="5858761" cy="34713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4E8144-0A3A-06FA-5166-38EB8418AEB2}"/>
                </a:ext>
              </a:extLst>
            </p:cNvPr>
            <p:cNvSpPr txBox="1"/>
            <p:nvPr/>
          </p:nvSpPr>
          <p:spPr>
            <a:xfrm>
              <a:off x="6515929" y="5521187"/>
              <a:ext cx="125874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ТЭД</a:t>
              </a:r>
              <a:endParaRPr lang="ru-RU" sz="10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C207E5E-5DF0-9659-6589-116687428A64}"/>
                </a:ext>
              </a:extLst>
            </p:cNvPr>
            <p:cNvSpPr txBox="1"/>
            <p:nvPr/>
          </p:nvSpPr>
          <p:spPr>
            <a:xfrm>
              <a:off x="8276271" y="5501151"/>
              <a:ext cx="12587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Элементы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БСА</a:t>
              </a:r>
              <a:endParaRPr lang="ru-RU" sz="1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703341-3367-EE08-3B0C-5F91D9B9C1D7}"/>
                </a:ext>
              </a:extLst>
            </p:cNvPr>
            <p:cNvSpPr txBox="1"/>
            <p:nvPr/>
          </p:nvSpPr>
          <p:spPr>
            <a:xfrm>
              <a:off x="9068973" y="5527200"/>
              <a:ext cx="125874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ГВ</a:t>
              </a:r>
              <a:endParaRPr lang="ru-RU" sz="1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E4FEAA-8FE2-5D21-252D-5979544168F2}"/>
                </a:ext>
              </a:extLst>
            </p:cNvPr>
            <p:cNvSpPr txBox="1"/>
            <p:nvPr/>
          </p:nvSpPr>
          <p:spPr>
            <a:xfrm>
              <a:off x="7397535" y="5509442"/>
              <a:ext cx="125874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ВБ</a:t>
              </a:r>
              <a:endParaRPr lang="ru-RU" sz="10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A02999-83E8-AAA0-8392-775D41AF7AEE}"/>
                </a:ext>
              </a:extLst>
            </p:cNvPr>
            <p:cNvSpPr txBox="1"/>
            <p:nvPr/>
          </p:nvSpPr>
          <p:spPr>
            <a:xfrm>
              <a:off x="9860441" y="5515303"/>
              <a:ext cx="125874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ВИП</a:t>
              </a:r>
              <a:endParaRPr lang="ru-RU" sz="10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847164-32EF-D308-586B-8FA6C3ACF74D}"/>
                </a:ext>
              </a:extLst>
            </p:cNvPr>
            <p:cNvSpPr txBox="1"/>
            <p:nvPr/>
          </p:nvSpPr>
          <p:spPr>
            <a:xfrm>
              <a:off x="10710058" y="5509304"/>
              <a:ext cx="12587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Тяговый трансформатор</a:t>
              </a:r>
              <a:endParaRPr lang="ru-RU" sz="10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2B56D43-F786-CAE9-5819-0EB867F5D36C}"/>
              </a:ext>
            </a:extLst>
          </p:cNvPr>
          <p:cNvSpPr txBox="1"/>
          <p:nvPr/>
        </p:nvSpPr>
        <p:spPr>
          <a:xfrm>
            <a:off x="168718" y="528501"/>
            <a:ext cx="1190713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1800" b="0" strike="noStrike" spc="-1" dirty="0">
                <a:solidFill>
                  <a:schemeClr val="bg1"/>
                </a:solidFill>
                <a:latin typeface="Montserrat SemiBold" panose="00000700000000000000" pitchFamily="2" charset="-52"/>
              </a:rPr>
              <a:t>Отказы оборудования электровозов серии «Ермак» на Восточном полигоне за 2024 год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D816F6-585E-D665-5B14-943BBCDA4761}"/>
              </a:ext>
            </a:extLst>
          </p:cNvPr>
          <p:cNvSpPr txBox="1"/>
          <p:nvPr/>
        </p:nvSpPr>
        <p:spPr>
          <a:xfrm>
            <a:off x="833377" y="4938602"/>
            <a:ext cx="42753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rgbClr val="0B6F52"/>
                </a:solidFill>
                <a:latin typeface="Montserrat ExtraBold" panose="00000900000000000000" pitchFamily="2" charset="-52"/>
              </a:rPr>
              <a:t>27%</a:t>
            </a:r>
            <a:endParaRPr lang="ru-RU" sz="9600" dirty="0">
              <a:solidFill>
                <a:srgbClr val="0B6F52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062028-2204-22BA-9F0B-7076CAB0F167}"/>
              </a:ext>
            </a:extLst>
          </p:cNvPr>
          <p:cNvSpPr txBox="1"/>
          <p:nvPr/>
        </p:nvSpPr>
        <p:spPr>
          <a:xfrm>
            <a:off x="833378" y="6176476"/>
            <a:ext cx="42753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strike="noStrike" spc="-1" dirty="0">
                <a:latin typeface="Montserrat" panose="00000500000000000000" pitchFamily="2" charset="-52"/>
              </a:rPr>
              <a:t>отказов силового оборудования </a:t>
            </a:r>
            <a:br>
              <a:rPr lang="en-US" sz="1600" strike="noStrike" spc="-1" dirty="0">
                <a:latin typeface="Montserrat" panose="00000500000000000000" pitchFamily="2" charset="-52"/>
              </a:rPr>
            </a:br>
            <a:r>
              <a:rPr lang="ru-RU" sz="1600" strike="noStrike" spc="-1" dirty="0">
                <a:latin typeface="Montserrat" panose="00000500000000000000" pitchFamily="2" charset="-52"/>
              </a:rPr>
              <a:t>от общего числа</a:t>
            </a:r>
            <a:r>
              <a:rPr lang="en-US" sz="1600" strike="noStrike" spc="-1" dirty="0">
                <a:latin typeface="Montserrat" panose="00000500000000000000" pitchFamily="2" charset="-52"/>
              </a:rPr>
              <a:t> </a:t>
            </a:r>
            <a:r>
              <a:rPr lang="ru-RU" sz="1600" strike="noStrike" spc="-1" dirty="0">
                <a:latin typeface="Montserrat" panose="00000500000000000000" pitchFamily="2" charset="-52"/>
              </a:rPr>
              <a:t>отказов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90AD8BF-D9A5-1F36-AE03-41DF3EE4835B}"/>
              </a:ext>
            </a:extLst>
          </p:cNvPr>
          <p:cNvSpPr txBox="1"/>
          <p:nvPr/>
        </p:nvSpPr>
        <p:spPr>
          <a:xfrm>
            <a:off x="6778390" y="4907668"/>
            <a:ext cx="42649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50%</a:t>
            </a:r>
            <a:endParaRPr lang="ru-RU" sz="9600" dirty="0">
              <a:solidFill>
                <a:srgbClr val="B6266C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DBB8DE-4585-EF65-2790-03800539CF7B}"/>
              </a:ext>
            </a:extLst>
          </p:cNvPr>
          <p:cNvSpPr txBox="1"/>
          <p:nvPr/>
        </p:nvSpPr>
        <p:spPr>
          <a:xfrm>
            <a:off x="6767962" y="6126351"/>
            <a:ext cx="42753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pc="-1" dirty="0">
                <a:latin typeface="Montserrat" panose="00000500000000000000" pitchFamily="2" charset="-52"/>
              </a:rPr>
              <a:t>отказов ТЭД от общего числа отказов силового оборудования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A82087C2-C2BC-06F7-63B5-97B17CA5C0BE}"/>
              </a:ext>
            </a:extLst>
          </p:cNvPr>
          <p:cNvCxnSpPr>
            <a:cxnSpLocks/>
          </p:cNvCxnSpPr>
          <p:nvPr/>
        </p:nvCxnSpPr>
        <p:spPr>
          <a:xfrm>
            <a:off x="5977070" y="1006997"/>
            <a:ext cx="10980" cy="3633574"/>
          </a:xfrm>
          <a:prstGeom prst="line">
            <a:avLst/>
          </a:prstGeom>
          <a:ln w="38100">
            <a:solidFill>
              <a:srgbClr val="B6266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9C314DC6-3EB9-A5C5-9836-8115DA32EC25}"/>
              </a:ext>
            </a:extLst>
          </p:cNvPr>
          <p:cNvCxnSpPr>
            <a:cxnSpLocks/>
          </p:cNvCxnSpPr>
          <p:nvPr/>
        </p:nvCxnSpPr>
        <p:spPr>
          <a:xfrm>
            <a:off x="5254906" y="5961398"/>
            <a:ext cx="1284790" cy="0"/>
          </a:xfrm>
          <a:prstGeom prst="straightConnector1">
            <a:avLst/>
          </a:prstGeom>
          <a:ln w="57150">
            <a:solidFill>
              <a:srgbClr val="0B6F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081BC2D-01C4-827B-6B13-AB848004D3E2}"/>
              </a:ext>
            </a:extLst>
          </p:cNvPr>
          <p:cNvGrpSpPr/>
          <p:nvPr/>
        </p:nvGrpSpPr>
        <p:grpSpPr>
          <a:xfrm>
            <a:off x="155575" y="876674"/>
            <a:ext cx="5858761" cy="3942184"/>
            <a:chOff x="155574" y="1941041"/>
            <a:chExt cx="5858761" cy="39421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CECCDC-0B4E-7303-8406-9F0C49121EB8}"/>
                </a:ext>
              </a:extLst>
            </p:cNvPr>
            <p:cNvSpPr txBox="1"/>
            <p:nvPr/>
          </p:nvSpPr>
          <p:spPr>
            <a:xfrm>
              <a:off x="508334" y="5463251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Эл.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оборудование</a:t>
              </a:r>
              <a:endParaRPr lang="ru-RU" sz="1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84ED8A8-2A10-477A-E0C5-5BA850A0F610}"/>
                </a:ext>
              </a:extLst>
            </p:cNvPr>
            <p:cNvSpPr txBox="1"/>
            <p:nvPr/>
          </p:nvSpPr>
          <p:spPr>
            <a:xfrm>
              <a:off x="1589894" y="5465995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Силовое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оборудование</a:t>
              </a:r>
              <a:endParaRPr lang="ru-RU" sz="1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9E0592-47BD-AF48-FDD7-5EF1D4EE7A6E}"/>
                </a:ext>
              </a:extLst>
            </p:cNvPr>
            <p:cNvSpPr txBox="1"/>
            <p:nvPr/>
          </p:nvSpPr>
          <p:spPr>
            <a:xfrm>
              <a:off x="2631961" y="5471541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Механическая.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часть</a:t>
              </a:r>
              <a:endParaRPr lang="ru-RU" sz="1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8CA3FC-9339-7C20-0E52-78103CD28AC5}"/>
                </a:ext>
              </a:extLst>
            </p:cNvPr>
            <p:cNvSpPr txBox="1"/>
            <p:nvPr/>
          </p:nvSpPr>
          <p:spPr>
            <a:xfrm>
              <a:off x="3624620" y="5483115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Тормозное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оборудование</a:t>
              </a:r>
              <a:endParaRPr lang="ru-RU" sz="1000" dirty="0"/>
            </a:p>
          </p:txBody>
        </p:sp>
        <p:graphicFrame>
          <p:nvGraphicFramePr>
            <p:cNvPr id="16" name="Диаграмма 15">
              <a:extLst>
                <a:ext uri="{FF2B5EF4-FFF2-40B4-BE49-F238E27FC236}">
                  <a16:creationId xmlns:a16="http://schemas.microsoft.com/office/drawing/2014/main" id="{316D7BD9-FE15-ED2B-D277-1582D92E31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24600143"/>
                </p:ext>
              </p:extLst>
            </p:nvPr>
          </p:nvGraphicFramePr>
          <p:xfrm>
            <a:off x="155574" y="1941041"/>
            <a:ext cx="5858761" cy="3722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831EB8-C34E-A7B4-6C38-4EA2442ACD79}"/>
                </a:ext>
              </a:extLst>
            </p:cNvPr>
            <p:cNvSpPr txBox="1"/>
            <p:nvPr/>
          </p:nvSpPr>
          <p:spPr>
            <a:xfrm>
              <a:off x="4755588" y="5463251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Приборы 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безопасности</a:t>
              </a:r>
              <a:endParaRPr lang="ru-RU" sz="1000" dirty="0"/>
            </a:p>
          </p:txBody>
        </p:sp>
      </p:grp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84ED20FD-E09D-6A7F-675F-4A05E4CAE422}"/>
              </a:ext>
            </a:extLst>
          </p:cNvPr>
          <p:cNvSpPr/>
          <p:nvPr/>
        </p:nvSpPr>
        <p:spPr>
          <a:xfrm>
            <a:off x="1704525" y="4430322"/>
            <a:ext cx="1029489" cy="35532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14BBD6DD-A4E4-05ED-B0EF-0CB59B52CB1D}"/>
              </a:ext>
            </a:extLst>
          </p:cNvPr>
          <p:cNvSpPr/>
          <p:nvPr/>
        </p:nvSpPr>
        <p:spPr>
          <a:xfrm>
            <a:off x="6428574" y="4425182"/>
            <a:ext cx="5394114" cy="36046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6" name="Соединитель: уступ 75">
            <a:extLst>
              <a:ext uri="{FF2B5EF4-FFF2-40B4-BE49-F238E27FC236}">
                <a16:creationId xmlns:a16="http://schemas.microsoft.com/office/drawing/2014/main" id="{47E96011-A6F9-7616-5058-634CEEE8E078}"/>
              </a:ext>
            </a:extLst>
          </p:cNvPr>
          <p:cNvCxnSpPr>
            <a:cxnSpLocks/>
            <a:stCxn id="19" idx="2"/>
            <a:endCxn id="69" idx="2"/>
          </p:cNvCxnSpPr>
          <p:nvPr/>
        </p:nvCxnSpPr>
        <p:spPr>
          <a:xfrm rot="5400000" flipH="1" flipV="1">
            <a:off x="5664404" y="1340511"/>
            <a:ext cx="16092" cy="6906362"/>
          </a:xfrm>
          <a:prstGeom prst="bentConnector3">
            <a:avLst>
              <a:gd name="adj1" fmla="val -72607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C6EDDF75-C68A-E0C2-2A9A-31B4A9A46DBF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02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77D1AE-C9A7-BC47-B47B-E86C70DD19FB}"/>
              </a:ext>
            </a:extLst>
          </p:cNvPr>
          <p:cNvSpPr/>
          <p:nvPr/>
        </p:nvSpPr>
        <p:spPr>
          <a:xfrm>
            <a:off x="0" y="152400"/>
            <a:ext cx="230520" cy="26428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32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B9648-240D-13D8-71F9-888A505CA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ECACCC8-4B86-B1CA-C96F-75E3B1528408}"/>
              </a:ext>
            </a:extLst>
          </p:cNvPr>
          <p:cNvSpPr/>
          <p:nvPr/>
        </p:nvSpPr>
        <p:spPr>
          <a:xfrm>
            <a:off x="6317553" y="541010"/>
            <a:ext cx="5643927" cy="6050237"/>
          </a:xfrm>
          <a:prstGeom prst="roundRect">
            <a:avLst>
              <a:gd name="adj" fmla="val 3337"/>
            </a:avLst>
          </a:prstGeom>
          <a:solidFill>
            <a:srgbClr val="0B6F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D936D09-6667-6E71-F496-20F15617982F}"/>
              </a:ext>
            </a:extLst>
          </p:cNvPr>
          <p:cNvSpPr/>
          <p:nvPr/>
        </p:nvSpPr>
        <p:spPr>
          <a:xfrm>
            <a:off x="230520" y="5083032"/>
            <a:ext cx="5511109" cy="1622568"/>
          </a:xfrm>
          <a:prstGeom prst="roundRect">
            <a:avLst/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3222DF-1875-22E9-C38A-A787E20FA8EC}"/>
              </a:ext>
            </a:extLst>
          </p:cNvPr>
          <p:cNvSpPr/>
          <p:nvPr/>
        </p:nvSpPr>
        <p:spPr>
          <a:xfrm>
            <a:off x="0" y="152399"/>
            <a:ext cx="12192000" cy="26428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C764C-23DC-D3C0-9CE8-AE79A600418B}"/>
              </a:ext>
            </a:extLst>
          </p:cNvPr>
          <p:cNvSpPr txBox="1"/>
          <p:nvPr/>
        </p:nvSpPr>
        <p:spPr>
          <a:xfrm>
            <a:off x="234881" y="17790"/>
            <a:ext cx="487386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b="1" strike="noStrike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ПРИЧИНЫ ОТКАЗА ТЭД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7905B0CC-FFD2-C640-7E40-867DEBF8D333}"/>
              </a:ext>
            </a:extLst>
          </p:cNvPr>
          <p:cNvSpPr/>
          <p:nvPr/>
        </p:nvSpPr>
        <p:spPr>
          <a:xfrm>
            <a:off x="105864" y="725779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1239C3-3E42-9C0D-0141-997F36E28238}"/>
              </a:ext>
            </a:extLst>
          </p:cNvPr>
          <p:cNvSpPr txBox="1"/>
          <p:nvPr/>
        </p:nvSpPr>
        <p:spPr>
          <a:xfrm>
            <a:off x="1273215" y="4863229"/>
            <a:ext cx="38355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40</a:t>
            </a:r>
            <a:r>
              <a:rPr lang="en-US" sz="9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%</a:t>
            </a:r>
            <a:endParaRPr lang="ru-RU" sz="9600" dirty="0">
              <a:solidFill>
                <a:srgbClr val="B6266C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DDD3C36-D0D3-3037-C1FF-EB9C43F71312}"/>
              </a:ext>
            </a:extLst>
          </p:cNvPr>
          <p:cNvSpPr txBox="1"/>
          <p:nvPr/>
        </p:nvSpPr>
        <p:spPr>
          <a:xfrm>
            <a:off x="155575" y="6101103"/>
            <a:ext cx="51803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spc="-1" dirty="0">
                <a:latin typeface="Montserrat" panose="00000500000000000000" pitchFamily="2" charset="-52"/>
              </a:rPr>
              <a:t>отказов ТЭД по причине возникновения переброса  электрической дуги в ТЭД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4AEF0B0-9D5C-EC67-D970-786A503328F6}"/>
              </a:ext>
            </a:extLst>
          </p:cNvPr>
          <p:cNvGrpSpPr/>
          <p:nvPr/>
        </p:nvGrpSpPr>
        <p:grpSpPr>
          <a:xfrm>
            <a:off x="36644" y="601457"/>
            <a:ext cx="6059356" cy="4183592"/>
            <a:chOff x="161267" y="1816718"/>
            <a:chExt cx="6025709" cy="418359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E8E720-83A0-784C-0CEB-2B931B5E9115}"/>
                </a:ext>
              </a:extLst>
            </p:cNvPr>
            <p:cNvSpPr txBox="1"/>
            <p:nvPr/>
          </p:nvSpPr>
          <p:spPr>
            <a:xfrm>
              <a:off x="839980" y="5440948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Механические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повреждения</a:t>
              </a:r>
              <a:endParaRPr lang="ru-RU" sz="1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FD6393-62F1-3399-0EAF-F73A362BEA1C}"/>
                </a:ext>
              </a:extLst>
            </p:cNvPr>
            <p:cNvSpPr txBox="1"/>
            <p:nvPr/>
          </p:nvSpPr>
          <p:spPr>
            <a:xfrm>
              <a:off x="2045313" y="5446312"/>
              <a:ext cx="12587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Переброс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электрической </a:t>
              </a:r>
              <a:b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</a:br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дуги</a:t>
              </a:r>
              <a:endParaRPr lang="ru-RU" sz="1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FFB38B-EB3E-73C7-2A07-3DFEF13ECFAA}"/>
                </a:ext>
              </a:extLst>
            </p:cNvPr>
            <p:cNvSpPr txBox="1"/>
            <p:nvPr/>
          </p:nvSpPr>
          <p:spPr>
            <a:xfrm>
              <a:off x="3300827" y="5447177"/>
              <a:ext cx="12587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Пробой изоляции</a:t>
              </a:r>
              <a:endParaRPr lang="ru-RU" sz="1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EB9878-D744-355F-C3B2-D127621F67A5}"/>
                </a:ext>
              </a:extLst>
            </p:cNvPr>
            <p:cNvSpPr txBox="1"/>
            <p:nvPr/>
          </p:nvSpPr>
          <p:spPr>
            <a:xfrm>
              <a:off x="4451862" y="5446313"/>
              <a:ext cx="125874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spc="-1" dirty="0">
                  <a:solidFill>
                    <a:srgbClr val="000000"/>
                  </a:solidFill>
                  <a:latin typeface="Montserrat" panose="00000500000000000000" pitchFamily="2" charset="-52"/>
                </a:rPr>
                <a:t>Прочее</a:t>
              </a:r>
              <a:endParaRPr lang="ru-RU" sz="1000" dirty="0"/>
            </a:p>
          </p:txBody>
        </p:sp>
        <p:graphicFrame>
          <p:nvGraphicFramePr>
            <p:cNvPr id="16" name="Диаграмма 15">
              <a:extLst>
                <a:ext uri="{FF2B5EF4-FFF2-40B4-BE49-F238E27FC236}">
                  <a16:creationId xmlns:a16="http://schemas.microsoft.com/office/drawing/2014/main" id="{B8543AF5-71F9-42CB-3B79-32474E511E4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9757796"/>
                </p:ext>
              </p:extLst>
            </p:nvPr>
          </p:nvGraphicFramePr>
          <p:xfrm>
            <a:off x="161267" y="1816718"/>
            <a:ext cx="6025709" cy="3722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4F2975F3-CD40-5D9A-4357-4A4458FC8C4A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03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3">
            <a:extLst>
              <a:ext uri="{FF2B5EF4-FFF2-40B4-BE49-F238E27FC236}">
                <a16:creationId xmlns:a16="http://schemas.microsoft.com/office/drawing/2014/main" id="{C06E203B-0F29-A2FB-A60A-B461DFF1E76F}"/>
              </a:ext>
            </a:extLst>
          </p:cNvPr>
          <p:cNvPicPr/>
          <p:nvPr/>
        </p:nvPicPr>
        <p:blipFill>
          <a:blip r:embed="rId3"/>
          <a:srcRect b="39670"/>
          <a:stretch>
            <a:fillRect/>
          </a:stretch>
        </p:blipFill>
        <p:spPr>
          <a:xfrm>
            <a:off x="6428338" y="1652676"/>
            <a:ext cx="5435713" cy="4829403"/>
          </a:xfrm>
          <a:prstGeom prst="roundRect">
            <a:avLst>
              <a:gd name="adj" fmla="val 2603"/>
            </a:avLst>
          </a:prstGeom>
          <a:ln>
            <a:noFill/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6B5C7CF-34DA-03DC-23FD-878A77495BEF}"/>
              </a:ext>
            </a:extLst>
          </p:cNvPr>
          <p:cNvSpPr/>
          <p:nvPr/>
        </p:nvSpPr>
        <p:spPr>
          <a:xfrm>
            <a:off x="6428337" y="664224"/>
            <a:ext cx="5435714" cy="8792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6FE02D65-BCBD-E5B6-4E11-A9FE0CBD5348}"/>
              </a:ext>
            </a:extLst>
          </p:cNvPr>
          <p:cNvSpPr/>
          <p:nvPr/>
        </p:nvSpPr>
        <p:spPr>
          <a:xfrm>
            <a:off x="7251041" y="725779"/>
            <a:ext cx="3979080" cy="1004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T Hoves DemiBold"/>
              </a:rPr>
              <a:t>Последствия на коллекторе ТЭД после искрения</a:t>
            </a:r>
            <a:endParaRPr lang="ru-RU" sz="2000" b="0" strike="noStrike" spc="-1" dirty="0">
              <a:latin typeface="Arial" panose="020B0604020202020204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73860FC-03E5-EE1D-4248-A9EED8BFBA22}"/>
              </a:ext>
            </a:extLst>
          </p:cNvPr>
          <p:cNvSpPr/>
          <p:nvPr/>
        </p:nvSpPr>
        <p:spPr>
          <a:xfrm rot="20896704">
            <a:off x="8995215" y="1805314"/>
            <a:ext cx="995423" cy="230089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8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ED175-C816-0EC3-4DA5-B5C160A45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CC4355A7-57E5-7D8B-ED71-0D3D209AEFBC}"/>
              </a:ext>
            </a:extLst>
          </p:cNvPr>
          <p:cNvSpPr/>
          <p:nvPr/>
        </p:nvSpPr>
        <p:spPr>
          <a:xfrm>
            <a:off x="167669" y="1629188"/>
            <a:ext cx="5820381" cy="5076412"/>
          </a:xfrm>
          <a:prstGeom prst="roundRect">
            <a:avLst>
              <a:gd name="adj" fmla="val 3645"/>
            </a:avLst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FA8EDD2-487C-21DC-023C-5C36E120D3DF}"/>
              </a:ext>
            </a:extLst>
          </p:cNvPr>
          <p:cNvSpPr/>
          <p:nvPr/>
        </p:nvSpPr>
        <p:spPr>
          <a:xfrm>
            <a:off x="2387600" y="152399"/>
            <a:ext cx="980440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DF5C59-54E5-C643-8DBE-55F567D2B1B6}"/>
              </a:ext>
            </a:extLst>
          </p:cNvPr>
          <p:cNvSpPr txBox="1"/>
          <p:nvPr/>
        </p:nvSpPr>
        <p:spPr>
          <a:xfrm>
            <a:off x="234881" y="17790"/>
            <a:ext cx="21527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РЕШЕНИЕ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E209F838-FFE0-E227-BC7C-F5B79BF9D0FC}"/>
              </a:ext>
            </a:extLst>
          </p:cNvPr>
          <p:cNvSpPr/>
          <p:nvPr/>
        </p:nvSpPr>
        <p:spPr>
          <a:xfrm>
            <a:off x="105864" y="725779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A4FD2D6-8094-39E8-6439-F779EF308C15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04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6718BF-253D-789E-DC11-8C45C85ACD57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7A65893-0352-FF42-BF44-50F04311BE08}"/>
              </a:ext>
            </a:extLst>
          </p:cNvPr>
          <p:cNvSpPr/>
          <p:nvPr/>
        </p:nvSpPr>
        <p:spPr>
          <a:xfrm>
            <a:off x="6168787" y="1629188"/>
            <a:ext cx="5855544" cy="5076412"/>
          </a:xfrm>
          <a:prstGeom prst="roundRect">
            <a:avLst>
              <a:gd name="adj" fmla="val 3645"/>
            </a:avLst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44BB31-34FB-A8CA-9647-582BC6DEA16D}"/>
              </a:ext>
            </a:extLst>
          </p:cNvPr>
          <p:cNvSpPr txBox="1"/>
          <p:nvPr/>
        </p:nvSpPr>
        <p:spPr>
          <a:xfrm>
            <a:off x="155575" y="712141"/>
            <a:ext cx="11880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Bold" panose="00000700000000000000" pitchFamily="2" charset="-52"/>
              </a:rPr>
              <a:t>Предлагаемый интеллектуальный блок мониторинга искрения коллекторных электрических двигателей в процессе эксплуатации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3F02107-1DE2-7C58-4BED-1927E450FDB0}"/>
              </a:ext>
            </a:extLst>
          </p:cNvPr>
          <p:cNvSpPr/>
          <p:nvPr/>
        </p:nvSpPr>
        <p:spPr>
          <a:xfrm>
            <a:off x="6266894" y="1727141"/>
            <a:ext cx="5682491" cy="654827"/>
          </a:xfrm>
          <a:prstGeom prst="roundRect">
            <a:avLst/>
          </a:prstGeom>
          <a:solidFill>
            <a:srgbClr val="0A70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ustomShape 2">
            <a:extLst>
              <a:ext uri="{FF2B5EF4-FFF2-40B4-BE49-F238E27FC236}">
                <a16:creationId xmlns:a16="http://schemas.microsoft.com/office/drawing/2014/main" id="{BE3D9B67-FE2E-315C-AD34-9A8A2699E5AD}"/>
              </a:ext>
            </a:extLst>
          </p:cNvPr>
          <p:cNvSpPr/>
          <p:nvPr/>
        </p:nvSpPr>
        <p:spPr>
          <a:xfrm>
            <a:off x="6168786" y="1684645"/>
            <a:ext cx="5855544" cy="706432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spc="-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Алгоритм работы интеллектуального блока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7CDD0E8-22E4-F5D2-2F87-0B9144E6ECF6}"/>
              </a:ext>
            </a:extLst>
          </p:cNvPr>
          <p:cNvSpPr/>
          <p:nvPr/>
        </p:nvSpPr>
        <p:spPr>
          <a:xfrm>
            <a:off x="242614" y="1727141"/>
            <a:ext cx="5646145" cy="654827"/>
          </a:xfrm>
          <a:prstGeom prst="roundRect">
            <a:avLst/>
          </a:prstGeom>
          <a:solidFill>
            <a:srgbClr val="0A70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CustomShape 2">
            <a:extLst>
              <a:ext uri="{FF2B5EF4-FFF2-40B4-BE49-F238E27FC236}">
                <a16:creationId xmlns:a16="http://schemas.microsoft.com/office/drawing/2014/main" id="{A6298C2C-816D-59C3-E99F-91E9202800EC}"/>
              </a:ext>
            </a:extLst>
          </p:cNvPr>
          <p:cNvSpPr/>
          <p:nvPr/>
        </p:nvSpPr>
        <p:spPr>
          <a:xfrm>
            <a:off x="132506" y="1841227"/>
            <a:ext cx="5855544" cy="398655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spc="-1" dirty="0">
                <a:solidFill>
                  <a:schemeClr val="bg1"/>
                </a:solidFill>
                <a:latin typeface="Montserrat ExtraBold" panose="00000900000000000000" pitchFamily="2" charset="-52"/>
              </a:rPr>
              <a:t>Чертеж интеллектуального блока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A488560-1FEC-DA21-FDC3-096C1C1C64E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090676" y="-486691"/>
            <a:ext cx="6923067" cy="4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8679A07-0F23-26C2-D5C1-5E8824D1F9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014419"/>
              </p:ext>
            </p:extLst>
          </p:nvPr>
        </p:nvGraphicFramePr>
        <p:xfrm>
          <a:off x="7366028" y="2446535"/>
          <a:ext cx="3624701" cy="4174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496303" imgH="10934726" progId="Visio.Drawing.15">
                  <p:embed/>
                </p:oleObj>
              </mc:Choice>
              <mc:Fallback>
                <p:oleObj r:id="rId2" imgW="9496303" imgH="10934726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28" y="2446535"/>
                        <a:ext cx="3624701" cy="4174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83F69871-B62D-E49A-A403-533353622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15" y="285654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43BACA2-E8E7-D804-BCF9-6FB4453963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433827"/>
              </p:ext>
            </p:extLst>
          </p:nvPr>
        </p:nvGraphicFramePr>
        <p:xfrm>
          <a:off x="313519" y="2847440"/>
          <a:ext cx="5600700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600614" imgH="3543339" progId="Visio.Drawing.15">
                  <p:embed/>
                </p:oleObj>
              </mc:Choice>
              <mc:Fallback>
                <p:oleObj r:id="rId4" imgW="5600614" imgH="3543339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519" y="2847440"/>
                        <a:ext cx="5600700" cy="354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977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9045-4DB0-6565-EBD5-C85DBE3CB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D9F970-B4CB-D949-36C3-362B30595435}"/>
              </a:ext>
            </a:extLst>
          </p:cNvPr>
          <p:cNvSpPr/>
          <p:nvPr/>
        </p:nvSpPr>
        <p:spPr>
          <a:xfrm>
            <a:off x="2341881" y="152400"/>
            <a:ext cx="9850119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A4348-C00B-DBEF-A129-BC6B991201F9}"/>
              </a:ext>
            </a:extLst>
          </p:cNvPr>
          <p:cNvSpPr txBox="1"/>
          <p:nvPr/>
        </p:nvSpPr>
        <p:spPr>
          <a:xfrm>
            <a:off x="234881" y="17790"/>
            <a:ext cx="2174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РЕШЕНИЕ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951A517-880B-A4A3-F16E-380DFF27F6E5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05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598FDCF-2905-7DFF-AF9C-368B277D73DF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88C960-3B3E-7825-287E-0E5CF1F65B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1" r="2897"/>
          <a:stretch>
            <a:fillRect/>
          </a:stretch>
        </p:blipFill>
        <p:spPr>
          <a:xfrm>
            <a:off x="6591419" y="648168"/>
            <a:ext cx="5373563" cy="2835368"/>
          </a:xfrm>
          <a:prstGeom prst="rect">
            <a:avLst/>
          </a:prstGeom>
          <a:ln w="38100">
            <a:solidFill>
              <a:srgbClr val="0B6E5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E69A54-A473-933C-84B1-42EB5CD0C5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21" b="10722"/>
          <a:stretch>
            <a:fillRect/>
          </a:stretch>
        </p:blipFill>
        <p:spPr>
          <a:xfrm>
            <a:off x="6591419" y="4026309"/>
            <a:ext cx="5373567" cy="2526891"/>
          </a:xfrm>
          <a:prstGeom prst="rect">
            <a:avLst/>
          </a:prstGeom>
          <a:ln w="38100">
            <a:solidFill>
              <a:srgbClr val="0B6E51"/>
            </a:solidFill>
          </a:ln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03238DF6-7F25-DFB6-FAB1-7CD560FD1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F658418-3D36-15DB-C5FF-5F1562BE5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7B3778F-185C-EADA-9207-8BC8B00D4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42B2858-2184-3A3A-025A-FA483D9A97C7}"/>
              </a:ext>
            </a:extLst>
          </p:cNvPr>
          <p:cNvCxnSpPr>
            <a:cxnSpLocks/>
          </p:cNvCxnSpPr>
          <p:nvPr/>
        </p:nvCxnSpPr>
        <p:spPr>
          <a:xfrm flipH="1" flipV="1">
            <a:off x="3095005" y="1219427"/>
            <a:ext cx="2540" cy="395360"/>
          </a:xfrm>
          <a:prstGeom prst="line">
            <a:avLst/>
          </a:prstGeom>
          <a:ln w="38100">
            <a:solidFill>
              <a:srgbClr val="B626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6F95343-A7B5-5AA2-5DE9-43EE82E10563}"/>
              </a:ext>
            </a:extLst>
          </p:cNvPr>
          <p:cNvCxnSpPr>
            <a:cxnSpLocks/>
          </p:cNvCxnSpPr>
          <p:nvPr/>
        </p:nvCxnSpPr>
        <p:spPr>
          <a:xfrm flipH="1">
            <a:off x="3078480" y="1219427"/>
            <a:ext cx="3383280" cy="0"/>
          </a:xfrm>
          <a:prstGeom prst="line">
            <a:avLst/>
          </a:prstGeom>
          <a:ln w="38100">
            <a:solidFill>
              <a:srgbClr val="B6266C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868E22E7-6CF2-C336-5729-588EDAA28963}"/>
              </a:ext>
            </a:extLst>
          </p:cNvPr>
          <p:cNvCxnSpPr>
            <a:cxnSpLocks/>
          </p:cNvCxnSpPr>
          <p:nvPr/>
        </p:nvCxnSpPr>
        <p:spPr>
          <a:xfrm flipH="1">
            <a:off x="3097545" y="6309587"/>
            <a:ext cx="3318495" cy="0"/>
          </a:xfrm>
          <a:prstGeom prst="line">
            <a:avLst/>
          </a:prstGeom>
          <a:ln w="38100">
            <a:solidFill>
              <a:srgbClr val="B6266C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86EEB56-104C-9679-7944-7D9048D79CDB}"/>
              </a:ext>
            </a:extLst>
          </p:cNvPr>
          <p:cNvCxnSpPr>
            <a:cxnSpLocks/>
          </p:cNvCxnSpPr>
          <p:nvPr/>
        </p:nvCxnSpPr>
        <p:spPr>
          <a:xfrm flipV="1">
            <a:off x="3117865" y="5889228"/>
            <a:ext cx="0" cy="420359"/>
          </a:xfrm>
          <a:prstGeom prst="line">
            <a:avLst/>
          </a:prstGeom>
          <a:ln w="38100">
            <a:solidFill>
              <a:srgbClr val="B626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0C09B46-4C0A-EE1F-7CAD-DCD5E022B8CC}"/>
              </a:ext>
            </a:extLst>
          </p:cNvPr>
          <p:cNvSpPr txBox="1"/>
          <p:nvPr/>
        </p:nvSpPr>
        <p:spPr>
          <a:xfrm>
            <a:off x="3117865" y="823415"/>
            <a:ext cx="3214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spc="-1" dirty="0">
                <a:solidFill>
                  <a:srgbClr val="000000"/>
                </a:solidFill>
                <a:latin typeface="Montserrat SemiBold" panose="00000700000000000000" pitchFamily="2" charset="-52"/>
              </a:rPr>
              <a:t>Статистика работы ТЭД</a:t>
            </a:r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588A2D-024D-AE9C-65DD-565FB7C40E37}"/>
              </a:ext>
            </a:extLst>
          </p:cNvPr>
          <p:cNvSpPr txBox="1"/>
          <p:nvPr/>
        </p:nvSpPr>
        <p:spPr>
          <a:xfrm>
            <a:off x="3162782" y="5889228"/>
            <a:ext cx="3214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spc="-1" dirty="0">
                <a:solidFill>
                  <a:srgbClr val="000000"/>
                </a:solidFill>
                <a:latin typeface="Montserrat SemiBold" panose="00000700000000000000" pitchFamily="2" charset="-52"/>
              </a:rPr>
              <a:t>Анализ работы ТЭД</a:t>
            </a:r>
            <a:endParaRPr lang="ru-RU" dirty="0"/>
          </a:p>
        </p:txBody>
      </p:sp>
      <p:pic>
        <p:nvPicPr>
          <p:cNvPr id="38" name="IMG_6993">
            <a:hlinkClick r:id="" action="ppaction://media"/>
            <a:extLst>
              <a:ext uri="{FF2B5EF4-FFF2-40B4-BE49-F238E27FC236}">
                <a16:creationId xmlns:a16="http://schemas.microsoft.com/office/drawing/2014/main" id="{16000879-95F4-A08D-7D72-0F9C9A518A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506" t="899" r="1" b="-1"/>
          <a:stretch>
            <a:fillRect/>
          </a:stretch>
        </p:blipFill>
        <p:spPr>
          <a:xfrm>
            <a:off x="380497" y="1887648"/>
            <a:ext cx="5715503" cy="37325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4D1363-D7AA-4F16-0F03-D3961986E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619" y="1722961"/>
            <a:ext cx="6178298" cy="4083093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8B102ACD-DC83-F8DF-1663-E01A49DEDAA7}"/>
                  </a:ext>
                </a:extLst>
              </p14:cNvPr>
              <p14:cNvContentPartPr/>
              <p14:nvPr/>
            </p14:nvContentPartPr>
            <p14:xfrm>
              <a:off x="3647360" y="2519680"/>
              <a:ext cx="360" cy="360"/>
            </p14:xfrm>
          </p:contentPart>
        </mc:Choice>
        <mc:Fallback xmlns=""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8B102ACD-DC83-F8DF-1663-E01A49DEDAA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40880" y="251356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Рукописный ввод 51">
                <a:extLst>
                  <a:ext uri="{FF2B5EF4-FFF2-40B4-BE49-F238E27FC236}">
                    <a16:creationId xmlns:a16="http://schemas.microsoft.com/office/drawing/2014/main" id="{1E1789A4-9FDC-06FA-4198-FC5C827D5FEA}"/>
                  </a:ext>
                </a:extLst>
              </p14:cNvPr>
              <p14:cNvContentPartPr/>
              <p14:nvPr/>
            </p14:nvContentPartPr>
            <p14:xfrm>
              <a:off x="-823120" y="4490680"/>
              <a:ext cx="360" cy="2160"/>
            </p14:xfrm>
          </p:contentPart>
        </mc:Choice>
        <mc:Fallback xmlns="">
          <p:pic>
            <p:nvPicPr>
              <p:cNvPr id="52" name="Рукописный ввод 51">
                <a:extLst>
                  <a:ext uri="{FF2B5EF4-FFF2-40B4-BE49-F238E27FC236}">
                    <a16:creationId xmlns:a16="http://schemas.microsoft.com/office/drawing/2014/main" id="{1E1789A4-9FDC-06FA-4198-FC5C827D5FE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829240" y="4484560"/>
                <a:ext cx="12600" cy="1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025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3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B713-04FF-59E8-9B2B-0EFB9B366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Соединитель: уступ 84">
            <a:extLst>
              <a:ext uri="{FF2B5EF4-FFF2-40B4-BE49-F238E27FC236}">
                <a16:creationId xmlns:a16="http://schemas.microsoft.com/office/drawing/2014/main" id="{F40C8B85-5D8A-C41F-25BD-CB2D8CD237E3}"/>
              </a:ext>
            </a:extLst>
          </p:cNvPr>
          <p:cNvCxnSpPr>
            <a:cxnSpLocks/>
            <a:stCxn id="25" idx="5"/>
            <a:endCxn id="51" idx="1"/>
          </p:cNvCxnSpPr>
          <p:nvPr/>
        </p:nvCxnSpPr>
        <p:spPr>
          <a:xfrm rot="16200000" flipH="1">
            <a:off x="3529337" y="2871409"/>
            <a:ext cx="300513" cy="5532412"/>
          </a:xfrm>
          <a:prstGeom prst="bentConnector4">
            <a:avLst>
              <a:gd name="adj1" fmla="val 370207"/>
              <a:gd name="adj2" fmla="val 79285"/>
            </a:avLst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A50A06-4DD2-1CE3-4EDC-77135D13F20F}"/>
              </a:ext>
            </a:extLst>
          </p:cNvPr>
          <p:cNvSpPr/>
          <p:nvPr/>
        </p:nvSpPr>
        <p:spPr>
          <a:xfrm>
            <a:off x="3726180" y="152399"/>
            <a:ext cx="846582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EB297-7B90-723E-3BE0-8A2173A1211F}"/>
              </a:ext>
            </a:extLst>
          </p:cNvPr>
          <p:cNvSpPr txBox="1"/>
          <p:nvPr/>
        </p:nvSpPr>
        <p:spPr>
          <a:xfrm>
            <a:off x="234881" y="17790"/>
            <a:ext cx="3491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АНАЛИЗ РЫНКА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7F049C27-0B01-45CB-AECF-B008ADC9F61D}"/>
              </a:ext>
            </a:extLst>
          </p:cNvPr>
          <p:cNvSpPr/>
          <p:nvPr/>
        </p:nvSpPr>
        <p:spPr>
          <a:xfrm>
            <a:off x="61812" y="753107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301E37-FD77-2A9B-1BD0-480B7F4C9FF9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06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016E94-97D5-AD32-9F3A-C6F604463B74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131886-4837-0ADD-1A0A-A5E42664CDC8}"/>
              </a:ext>
            </a:extLst>
          </p:cNvPr>
          <p:cNvSpPr/>
          <p:nvPr/>
        </p:nvSpPr>
        <p:spPr>
          <a:xfrm flipV="1">
            <a:off x="1163" y="802405"/>
            <a:ext cx="1086857" cy="242993"/>
          </a:xfrm>
          <a:prstGeom prst="rect">
            <a:avLst/>
          </a:prstGeom>
          <a:solidFill>
            <a:srgbClr val="0A7052"/>
          </a:solidFill>
          <a:ln>
            <a:solidFill>
              <a:srgbClr val="0A7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5C62080-AA44-9AD2-6727-5088B0CCC3F2}"/>
              </a:ext>
            </a:extLst>
          </p:cNvPr>
          <p:cNvCxnSpPr>
            <a:cxnSpLocks/>
          </p:cNvCxnSpPr>
          <p:nvPr/>
        </p:nvCxnSpPr>
        <p:spPr>
          <a:xfrm>
            <a:off x="1164" y="597744"/>
            <a:ext cx="2688332" cy="0"/>
          </a:xfrm>
          <a:prstGeom prst="line">
            <a:avLst/>
          </a:prstGeom>
          <a:ln w="76200">
            <a:solidFill>
              <a:srgbClr val="0A70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62">
            <a:extLst>
              <a:ext uri="{FF2B5EF4-FFF2-40B4-BE49-F238E27FC236}">
                <a16:creationId xmlns:a16="http://schemas.microsoft.com/office/drawing/2014/main" id="{59285174-BF71-4873-3879-637308E81905}"/>
              </a:ext>
            </a:extLst>
          </p:cNvPr>
          <p:cNvSpPr/>
          <p:nvPr/>
        </p:nvSpPr>
        <p:spPr>
          <a:xfrm>
            <a:off x="0" y="1219275"/>
            <a:ext cx="395029" cy="45719"/>
          </a:xfrm>
          <a:prstGeom prst="rect">
            <a:avLst/>
          </a:prstGeom>
          <a:solidFill>
            <a:srgbClr val="0A7052"/>
          </a:solidFill>
          <a:ln w="12700" cap="flat" cmpd="sng" algn="ctr">
            <a:solidFill>
              <a:srgbClr val="0A7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srgbClr val="F27900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4ED49F3-6561-5713-6DE5-BA63BBA57DA3}"/>
              </a:ext>
            </a:extLst>
          </p:cNvPr>
          <p:cNvGrpSpPr/>
          <p:nvPr/>
        </p:nvGrpSpPr>
        <p:grpSpPr>
          <a:xfrm flipH="1">
            <a:off x="262203" y="1094696"/>
            <a:ext cx="5536978" cy="5315259"/>
            <a:chOff x="3542672" y="1832337"/>
            <a:chExt cx="5105400" cy="4672989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5B0A7D4-1032-30A3-A80A-DF916FCFEA1C}"/>
                </a:ext>
              </a:extLst>
            </p:cNvPr>
            <p:cNvSpPr/>
            <p:nvPr/>
          </p:nvSpPr>
          <p:spPr>
            <a:xfrm>
              <a:off x="3542672" y="1832337"/>
              <a:ext cx="5105400" cy="4672989"/>
            </a:xfrm>
            <a:prstGeom prst="ellipse">
              <a:avLst/>
            </a:prstGeom>
            <a:solidFill>
              <a:srgbClr val="0B6E51"/>
            </a:solidFill>
            <a:ln>
              <a:solidFill>
                <a:schemeClr val="bg1"/>
              </a:solidFill>
            </a:ln>
            <a:effectLst>
              <a:outerShdw blurRad="431800" sx="105000" sy="105000" algn="ctr" rotWithShape="0">
                <a:schemeClr val="tx1">
                  <a:alpha val="46000"/>
                </a:scheme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833E9D2F-67E4-97BC-5961-0DF7E4A150CF}"/>
                </a:ext>
              </a:extLst>
            </p:cNvPr>
            <p:cNvSpPr/>
            <p:nvPr/>
          </p:nvSpPr>
          <p:spPr>
            <a:xfrm>
              <a:off x="4876800" y="2971800"/>
              <a:ext cx="3618872" cy="3323319"/>
            </a:xfrm>
            <a:prstGeom prst="ellipse">
              <a:avLst/>
            </a:prstGeom>
            <a:solidFill>
              <a:srgbClr val="10A176"/>
            </a:solidFill>
            <a:effectLst>
              <a:outerShdw blurRad="431800" sx="105000" sy="105000" algn="ctr" rotWithShape="0">
                <a:prstClr val="black">
                  <a:alpha val="46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6A6209B-AB74-BBCC-6C21-81FF1F0FBAEC}"/>
                </a:ext>
              </a:extLst>
            </p:cNvPr>
            <p:cNvSpPr/>
            <p:nvPr/>
          </p:nvSpPr>
          <p:spPr>
            <a:xfrm>
              <a:off x="6324600" y="4028316"/>
              <a:ext cx="2018672" cy="1951719"/>
            </a:xfrm>
            <a:prstGeom prst="ellipse">
              <a:avLst/>
            </a:prstGeom>
            <a:solidFill>
              <a:srgbClr val="18F2B2"/>
            </a:solidFill>
            <a:effectLst>
              <a:outerShdw blurRad="431800" sx="105000" sy="105000" algn="ctr" rotWithShape="0">
                <a:prstClr val="black">
                  <a:alpha val="46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D5C028FE-A40A-8C9F-2AA0-FCF650D3F136}"/>
                </a:ext>
              </a:extLst>
            </p:cNvPr>
            <p:cNvSpPr/>
            <p:nvPr/>
          </p:nvSpPr>
          <p:spPr>
            <a:xfrm>
              <a:off x="5497014" y="1895838"/>
              <a:ext cx="1330775" cy="62234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4000" b="1" i="1" spc="-5" dirty="0">
                  <a:solidFill>
                    <a:schemeClr val="bg1"/>
                  </a:solidFill>
                  <a:latin typeface="Montserrat ExtraBold" panose="00000900000000000000" pitchFamily="2" charset="-52"/>
                  <a:cs typeface="Verdana"/>
                </a:rPr>
                <a:t>TAM</a:t>
              </a:r>
              <a:endParaRPr lang="ru-RU" sz="4000" i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5CDC99B-3B04-7656-E4F9-5FB455A856E4}"/>
                </a:ext>
              </a:extLst>
            </p:cNvPr>
            <p:cNvSpPr/>
            <p:nvPr/>
          </p:nvSpPr>
          <p:spPr>
            <a:xfrm>
              <a:off x="6054802" y="3028953"/>
              <a:ext cx="1271012" cy="56823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3600" b="1" i="1" spc="-5" dirty="0">
                  <a:solidFill>
                    <a:schemeClr val="bg1"/>
                  </a:solidFill>
                  <a:latin typeface="Montserrat ExtraBold" panose="00000900000000000000" pitchFamily="2" charset="-52"/>
                  <a:cs typeface="Verdana"/>
                </a:rPr>
                <a:t>SAM</a:t>
              </a:r>
              <a:endParaRPr lang="ru-RU" sz="3600" i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A4C554B-F624-52A2-46D1-497FD5DFB249}"/>
                </a:ext>
              </a:extLst>
            </p:cNvPr>
            <p:cNvSpPr/>
            <p:nvPr/>
          </p:nvSpPr>
          <p:spPr>
            <a:xfrm>
              <a:off x="6747894" y="4138403"/>
              <a:ext cx="1139602" cy="51411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3200" b="1" i="1" spc="-5" dirty="0">
                  <a:solidFill>
                    <a:schemeClr val="bg1"/>
                  </a:solidFill>
                  <a:latin typeface="Montserrat ExtraBold" panose="00000900000000000000" pitchFamily="2" charset="-52"/>
                  <a:cs typeface="Verdana"/>
                </a:rPr>
                <a:t>SOM</a:t>
              </a:r>
              <a:endParaRPr lang="ru-RU" sz="3200" i="1" dirty="0">
                <a:solidFill>
                  <a:schemeClr val="bg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2C514E33-1D2E-2F39-B877-7DFF7F7395AC}"/>
                </a:ext>
              </a:extLst>
            </p:cNvPr>
            <p:cNvSpPr/>
            <p:nvPr/>
          </p:nvSpPr>
          <p:spPr>
            <a:xfrm>
              <a:off x="4460446" y="2458851"/>
              <a:ext cx="1334951" cy="646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dir="16200000" sx="111000" sy="111000" algn="t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223</a:t>
              </a:r>
              <a:br>
                <a:rPr lang="ru-RU" sz="16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</a:br>
              <a:r>
                <a:rPr lang="ru-RU" sz="16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млрд.</a:t>
              </a: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672286CF-AE03-4418-5056-D913F0497A7A}"/>
                </a:ext>
              </a:extLst>
            </p:cNvPr>
            <p:cNvSpPr/>
            <p:nvPr/>
          </p:nvSpPr>
          <p:spPr>
            <a:xfrm>
              <a:off x="6747894" y="4760482"/>
              <a:ext cx="1139600" cy="6463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15900" dir="16200000" sx="118000" sy="118000" algn="t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46,8</a:t>
              </a:r>
            </a:p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млрд.</a:t>
              </a: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EB290579-13E6-5276-366F-ED387AED22BC}"/>
                </a:ext>
              </a:extLst>
            </p:cNvPr>
            <p:cNvSpPr/>
            <p:nvPr/>
          </p:nvSpPr>
          <p:spPr>
            <a:xfrm>
              <a:off x="5393672" y="3586048"/>
              <a:ext cx="1234371" cy="646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16140000" sx="109000" sy="109000" algn="t" rotWithShape="0">
                <a:prstClr val="black">
                  <a:alpha val="6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86,4</a:t>
              </a:r>
            </a:p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млрд.</a:t>
              </a:r>
              <a:r>
                <a:rPr lang="en-US" sz="1600" b="1" dirty="0">
                  <a:solidFill>
                    <a:schemeClr val="tx1"/>
                  </a:solidFill>
                  <a:latin typeface="Montserrat ExtraBold" panose="00000900000000000000" pitchFamily="2" charset="-52"/>
                  <a:ea typeface="Verdana" panose="020B0604030504040204" pitchFamily="34" charset="0"/>
                </a:rPr>
                <a:t> </a:t>
              </a:r>
              <a:endParaRPr lang="ru-RU" sz="1600" b="1" dirty="0">
                <a:solidFill>
                  <a:schemeClr val="tx1"/>
                </a:solidFill>
                <a:latin typeface="Montserrat ExtraBold" panose="00000900000000000000" pitchFamily="2" charset="-52"/>
                <a:ea typeface="Verdana" panose="020B0604030504040204" pitchFamily="34" charset="0"/>
              </a:endParaRP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8C5493C0-BB23-05D6-AFA4-D238AF25D177}"/>
              </a:ext>
            </a:extLst>
          </p:cNvPr>
          <p:cNvGrpSpPr/>
          <p:nvPr/>
        </p:nvGrpSpPr>
        <p:grpSpPr>
          <a:xfrm>
            <a:off x="6445799" y="4870143"/>
            <a:ext cx="2536284" cy="1835457"/>
            <a:chOff x="5869010" y="4885679"/>
            <a:chExt cx="2536284" cy="1835457"/>
          </a:xfrm>
        </p:grpSpPr>
        <p:sp>
          <p:nvSpPr>
            <p:cNvPr id="51" name="CustomShape 21">
              <a:extLst>
                <a:ext uri="{FF2B5EF4-FFF2-40B4-BE49-F238E27FC236}">
                  <a16:creationId xmlns:a16="http://schemas.microsoft.com/office/drawing/2014/main" id="{A783DB5E-FEBB-6262-91C8-C7B84F1C2725}"/>
                </a:ext>
              </a:extLst>
            </p:cNvPr>
            <p:cNvSpPr/>
            <p:nvPr/>
          </p:nvSpPr>
          <p:spPr>
            <a:xfrm>
              <a:off x="5869010" y="4885679"/>
              <a:ext cx="2520581" cy="1835457"/>
            </a:xfrm>
            <a:prstGeom prst="roundRect">
              <a:avLst>
                <a:gd name="adj" fmla="val 13207"/>
              </a:avLst>
            </a:prstGeom>
            <a:gradFill rotWithShape="0">
              <a:gsLst>
                <a:gs pos="0">
                  <a:srgbClr val="18F2B2"/>
                </a:gs>
                <a:gs pos="100000">
                  <a:srgbClr val="15D19A"/>
                </a:gs>
              </a:gsLst>
              <a:lin ang="189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52" name="CustomShape 23">
              <a:extLst>
                <a:ext uri="{FF2B5EF4-FFF2-40B4-BE49-F238E27FC236}">
                  <a16:creationId xmlns:a16="http://schemas.microsoft.com/office/drawing/2014/main" id="{7EC716EF-23C9-FB6D-EB92-E78031822E01}"/>
                </a:ext>
              </a:extLst>
            </p:cNvPr>
            <p:cNvSpPr/>
            <p:nvPr/>
          </p:nvSpPr>
          <p:spPr>
            <a:xfrm>
              <a:off x="6052468" y="4889672"/>
              <a:ext cx="2017800" cy="487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91440" tIns="45720" rIns="91440" bIns="45720" anchor="t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44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180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0167DE5-C228-2AA9-3E0C-B2B7AB487EDF}"/>
                </a:ext>
              </a:extLst>
            </p:cNvPr>
            <p:cNvSpPr txBox="1"/>
            <p:nvPr/>
          </p:nvSpPr>
          <p:spPr>
            <a:xfrm>
              <a:off x="6075795" y="5350876"/>
              <a:ext cx="2002264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ru-RU" sz="20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тысяч</a:t>
              </a:r>
            </a:p>
          </p:txBody>
        </p:sp>
        <p:sp>
          <p:nvSpPr>
            <p:cNvPr id="73" name="CustomShape 21">
              <a:extLst>
                <a:ext uri="{FF2B5EF4-FFF2-40B4-BE49-F238E27FC236}">
                  <a16:creationId xmlns:a16="http://schemas.microsoft.com/office/drawing/2014/main" id="{CBDC7F0B-5314-A75B-A5CB-BE67A9F7F4F2}"/>
                </a:ext>
              </a:extLst>
            </p:cNvPr>
            <p:cNvSpPr/>
            <p:nvPr/>
          </p:nvSpPr>
          <p:spPr>
            <a:xfrm>
              <a:off x="5918221" y="5763792"/>
              <a:ext cx="2400279" cy="893754"/>
            </a:xfrm>
            <a:prstGeom prst="roundRect">
              <a:avLst>
                <a:gd name="adj" fmla="val 230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53" name="CustomShape 35">
              <a:extLst>
                <a:ext uri="{FF2B5EF4-FFF2-40B4-BE49-F238E27FC236}">
                  <a16:creationId xmlns:a16="http://schemas.microsoft.com/office/drawing/2014/main" id="{A1029EA5-9F26-4632-D4DC-2AC2740BB144}"/>
                </a:ext>
              </a:extLst>
            </p:cNvPr>
            <p:cNvSpPr/>
            <p:nvPr/>
          </p:nvSpPr>
          <p:spPr>
            <a:xfrm>
              <a:off x="5988050" y="5953488"/>
              <a:ext cx="2417244" cy="6379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1400" spc="-1" dirty="0">
                  <a:latin typeface="Montserrat" panose="00000500000000000000" pitchFamily="2" charset="-52"/>
                </a:rPr>
                <a:t>секции электровозов, электропоездов РФ</a:t>
              </a: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CBD4106A-E193-1E41-3CFD-A3A162671627}"/>
              </a:ext>
            </a:extLst>
          </p:cNvPr>
          <p:cNvGrpSpPr/>
          <p:nvPr/>
        </p:nvGrpSpPr>
        <p:grpSpPr>
          <a:xfrm>
            <a:off x="6302209" y="2533214"/>
            <a:ext cx="2671895" cy="2242920"/>
            <a:chOff x="6138495" y="2583162"/>
            <a:chExt cx="2671895" cy="2242920"/>
          </a:xfrm>
        </p:grpSpPr>
        <p:sp>
          <p:nvSpPr>
            <p:cNvPr id="54" name="CustomShape 22">
              <a:extLst>
                <a:ext uri="{FF2B5EF4-FFF2-40B4-BE49-F238E27FC236}">
                  <a16:creationId xmlns:a16="http://schemas.microsoft.com/office/drawing/2014/main" id="{3C5AB7C3-BD11-2050-1BB3-CA5E530AEDFE}"/>
                </a:ext>
              </a:extLst>
            </p:cNvPr>
            <p:cNvSpPr/>
            <p:nvPr/>
          </p:nvSpPr>
          <p:spPr>
            <a:xfrm>
              <a:off x="6138495" y="2632385"/>
              <a:ext cx="2671895" cy="2123561"/>
            </a:xfrm>
            <a:prstGeom prst="roundRect">
              <a:avLst>
                <a:gd name="adj" fmla="val 16667"/>
              </a:avLst>
            </a:prstGeom>
            <a:solidFill>
              <a:srgbClr val="10A1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CustomShape 29">
              <a:extLst>
                <a:ext uri="{FF2B5EF4-FFF2-40B4-BE49-F238E27FC236}">
                  <a16:creationId xmlns:a16="http://schemas.microsoft.com/office/drawing/2014/main" id="{9C44993C-3621-9760-695E-8D8D20542B94}"/>
                </a:ext>
              </a:extLst>
            </p:cNvPr>
            <p:cNvSpPr/>
            <p:nvPr/>
          </p:nvSpPr>
          <p:spPr>
            <a:xfrm>
              <a:off x="6138495" y="2583162"/>
              <a:ext cx="2671895" cy="5532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91440" tIns="45720" rIns="91440" bIns="45720" anchor="t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44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332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4C8708-F4BD-DA81-8430-069F307F3E26}"/>
                </a:ext>
              </a:extLst>
            </p:cNvPr>
            <p:cNvSpPr txBox="1"/>
            <p:nvPr/>
          </p:nvSpPr>
          <p:spPr>
            <a:xfrm>
              <a:off x="6465543" y="3035785"/>
              <a:ext cx="1920399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ru-RU" sz="20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тысячи</a:t>
              </a:r>
            </a:p>
          </p:txBody>
        </p:sp>
        <p:sp>
          <p:nvSpPr>
            <p:cNvPr id="74" name="CustomShape 21">
              <a:extLst>
                <a:ext uri="{FF2B5EF4-FFF2-40B4-BE49-F238E27FC236}">
                  <a16:creationId xmlns:a16="http://schemas.microsoft.com/office/drawing/2014/main" id="{CAED9124-0C6D-6ECC-0E63-379414F8ADB0}"/>
                </a:ext>
              </a:extLst>
            </p:cNvPr>
            <p:cNvSpPr/>
            <p:nvPr/>
          </p:nvSpPr>
          <p:spPr>
            <a:xfrm>
              <a:off x="6212497" y="3429000"/>
              <a:ext cx="2516792" cy="1239856"/>
            </a:xfrm>
            <a:prstGeom prst="roundRect">
              <a:avLst>
                <a:gd name="adj" fmla="val 230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57" name="CustomShape 35">
              <a:extLst>
                <a:ext uri="{FF2B5EF4-FFF2-40B4-BE49-F238E27FC236}">
                  <a16:creationId xmlns:a16="http://schemas.microsoft.com/office/drawing/2014/main" id="{E0D75BA5-0A18-E348-7701-08E8ADF57E81}"/>
                </a:ext>
              </a:extLst>
            </p:cNvPr>
            <p:cNvSpPr/>
            <p:nvPr/>
          </p:nvSpPr>
          <p:spPr>
            <a:xfrm>
              <a:off x="6254619" y="3512403"/>
              <a:ext cx="2437755" cy="131367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1400" spc="-1" dirty="0">
                  <a:latin typeface="Montserrat" panose="00000500000000000000" pitchFamily="2" charset="-52"/>
                </a:rPr>
                <a:t>секций</a:t>
              </a:r>
              <a:r>
                <a:rPr lang="ru-RU" sz="1400" b="0" strike="noStrike" spc="-1" dirty="0">
                  <a:latin typeface="Montserrat" panose="00000500000000000000" pitchFamily="2" charset="-52"/>
                </a:rPr>
                <a:t> электровозов, электропоездов, кол</a:t>
              </a:r>
              <a:r>
                <a:rPr lang="ru-RU" sz="1400" spc="-1" dirty="0">
                  <a:latin typeface="Montserrat" panose="00000500000000000000" pitchFamily="2" charset="-52"/>
                </a:rPr>
                <a:t>-</a:t>
              </a:r>
              <a:r>
                <a:rPr lang="ru-RU" sz="1400" b="0" strike="noStrike" spc="-1" dirty="0">
                  <a:latin typeface="Montserrat" panose="00000500000000000000" pitchFamily="2" charset="-52"/>
                </a:rPr>
                <a:t>во карьерной техники, городского рельсового транспорта РФ</a:t>
              </a:r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AB04CDF-E4FC-1559-0968-7FDEBC2DBD4B}"/>
              </a:ext>
            </a:extLst>
          </p:cNvPr>
          <p:cNvGrpSpPr/>
          <p:nvPr/>
        </p:nvGrpSpPr>
        <p:grpSpPr>
          <a:xfrm>
            <a:off x="5266571" y="541004"/>
            <a:ext cx="3699629" cy="1879565"/>
            <a:chOff x="5700337" y="541004"/>
            <a:chExt cx="3265863" cy="1879565"/>
          </a:xfrm>
        </p:grpSpPr>
        <p:sp>
          <p:nvSpPr>
            <p:cNvPr id="58" name="CustomShape 28">
              <a:extLst>
                <a:ext uri="{FF2B5EF4-FFF2-40B4-BE49-F238E27FC236}">
                  <a16:creationId xmlns:a16="http://schemas.microsoft.com/office/drawing/2014/main" id="{4E35971A-6EB9-33A5-EC46-1B4431744D31}"/>
                </a:ext>
              </a:extLst>
            </p:cNvPr>
            <p:cNvSpPr/>
            <p:nvPr/>
          </p:nvSpPr>
          <p:spPr>
            <a:xfrm>
              <a:off x="5700337" y="541010"/>
              <a:ext cx="3265863" cy="1879559"/>
            </a:xfrm>
            <a:prstGeom prst="roundRect">
              <a:avLst>
                <a:gd name="adj" fmla="val 16667"/>
              </a:avLst>
            </a:prstGeom>
            <a:solidFill>
              <a:srgbClr val="0B6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67" name="CustomShape 29">
              <a:extLst>
                <a:ext uri="{FF2B5EF4-FFF2-40B4-BE49-F238E27FC236}">
                  <a16:creationId xmlns:a16="http://schemas.microsoft.com/office/drawing/2014/main" id="{0CD8C365-C4E5-2E30-60CF-6C6026BA609E}"/>
                </a:ext>
              </a:extLst>
            </p:cNvPr>
            <p:cNvSpPr/>
            <p:nvPr/>
          </p:nvSpPr>
          <p:spPr>
            <a:xfrm>
              <a:off x="5700337" y="541004"/>
              <a:ext cx="3047421" cy="5532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91440" tIns="45720" rIns="91440" bIns="45720" anchor="t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44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860</a:t>
              </a:r>
              <a:endParaRPr lang="ru-RU" sz="4400" b="0" strike="noStrike" spc="-1" dirty="0">
                <a:solidFill>
                  <a:srgbClr val="FFFFFF"/>
                </a:solidFill>
                <a:latin typeface="Montserrat SemiBold" panose="00000700000000000000" pitchFamily="2" charset="-52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989BE99-A9BD-DBC6-FB5D-8D6132A987C3}"/>
                </a:ext>
              </a:extLst>
            </p:cNvPr>
            <p:cNvSpPr txBox="1"/>
            <p:nvPr/>
          </p:nvSpPr>
          <p:spPr>
            <a:xfrm>
              <a:off x="6256084" y="994577"/>
              <a:ext cx="187955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2000" spc="-1" dirty="0">
                  <a:solidFill>
                    <a:srgbClr val="FFFFFF"/>
                  </a:solidFill>
                  <a:latin typeface="Montserrat SemiBold" panose="00000700000000000000" pitchFamily="2" charset="-52"/>
                </a:rPr>
                <a:t>тысяч</a:t>
              </a:r>
            </a:p>
          </p:txBody>
        </p:sp>
        <p:sp>
          <p:nvSpPr>
            <p:cNvPr id="75" name="CustomShape 21">
              <a:extLst>
                <a:ext uri="{FF2B5EF4-FFF2-40B4-BE49-F238E27FC236}">
                  <a16:creationId xmlns:a16="http://schemas.microsoft.com/office/drawing/2014/main" id="{5E0D45BF-99DD-3FD1-3C83-064D48DBE36A}"/>
                </a:ext>
              </a:extLst>
            </p:cNvPr>
            <p:cNvSpPr/>
            <p:nvPr/>
          </p:nvSpPr>
          <p:spPr>
            <a:xfrm>
              <a:off x="5775735" y="1386842"/>
              <a:ext cx="3117268" cy="956676"/>
            </a:xfrm>
            <a:prstGeom prst="roundRect">
              <a:avLst>
                <a:gd name="adj" fmla="val 230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60" name="CustomShape 35">
              <a:extLst>
                <a:ext uri="{FF2B5EF4-FFF2-40B4-BE49-F238E27FC236}">
                  <a16:creationId xmlns:a16="http://schemas.microsoft.com/office/drawing/2014/main" id="{7EF739F8-2441-AA76-AE93-442BCFE03381}"/>
                </a:ext>
              </a:extLst>
            </p:cNvPr>
            <p:cNvSpPr/>
            <p:nvPr/>
          </p:nvSpPr>
          <p:spPr>
            <a:xfrm>
              <a:off x="5765866" y="1383726"/>
              <a:ext cx="3136318" cy="100127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ru-RU" sz="1400" spc="-1" dirty="0">
                  <a:latin typeface="Montserrat" panose="00000500000000000000" pitchFamily="2" charset="-52"/>
                </a:rPr>
                <a:t>с</a:t>
              </a:r>
              <a:r>
                <a:rPr lang="ru-RU" sz="1400" b="0" strike="noStrike" spc="-1" dirty="0">
                  <a:latin typeface="Montserrat" panose="00000500000000000000" pitchFamily="2" charset="-52"/>
                </a:rPr>
                <a:t>екций  электровозов, электропоездов, кол-во карьерной техники, городского рельсового транспорта РФ и стран БРИКС</a:t>
              </a:r>
            </a:p>
          </p:txBody>
        </p:sp>
      </p:grp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DEBDA73A-6BB4-C80B-D088-4FA49186FD9E}"/>
              </a:ext>
            </a:extLst>
          </p:cNvPr>
          <p:cNvSpPr/>
          <p:nvPr/>
        </p:nvSpPr>
        <p:spPr>
          <a:xfrm>
            <a:off x="9109804" y="563904"/>
            <a:ext cx="2867238" cy="6141695"/>
          </a:xfrm>
          <a:prstGeom prst="roundRect">
            <a:avLst>
              <a:gd name="adj" fmla="val 3645"/>
            </a:avLst>
          </a:prstGeom>
          <a:solidFill>
            <a:schemeClr val="bg1"/>
          </a:solidFill>
          <a:ln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A9A0C1-8667-7C07-E1D6-63D88EC1A1B6}"/>
              </a:ext>
            </a:extLst>
          </p:cNvPr>
          <p:cNvSpPr txBox="1"/>
          <p:nvPr/>
        </p:nvSpPr>
        <p:spPr>
          <a:xfrm>
            <a:off x="8819203" y="639203"/>
            <a:ext cx="3265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B5266B"/>
                </a:solidFill>
                <a:latin typeface="Montserrat ExtraBold" panose="00000900000000000000" pitchFamily="2" charset="-52"/>
              </a:rPr>
              <a:t>ПОТЕНЦИАЛЬНЫЕ ПОТРЕБИТЕЛИ</a:t>
            </a:r>
            <a:r>
              <a:rPr lang="ru-RU" sz="1800" b="0" strike="noStrike" spc="-1" dirty="0">
                <a:solidFill>
                  <a:srgbClr val="000000"/>
                </a:solidFill>
                <a:latin typeface="Montserrat ExtraBold" panose="00000900000000000000" pitchFamily="2" charset="-52"/>
              </a:rPr>
              <a:t>​</a:t>
            </a:r>
            <a:endParaRPr lang="ru-RU" sz="1800" b="0" strike="noStrike" spc="-1" dirty="0">
              <a:latin typeface="Montserrat ExtraBold" panose="00000900000000000000" pitchFamily="2" charset="-52"/>
            </a:endParaRPr>
          </a:p>
        </p:txBody>
      </p:sp>
      <p:cxnSp>
        <p:nvCxnSpPr>
          <p:cNvPr id="90" name="Соединитель: уступ 89">
            <a:extLst>
              <a:ext uri="{FF2B5EF4-FFF2-40B4-BE49-F238E27FC236}">
                <a16:creationId xmlns:a16="http://schemas.microsoft.com/office/drawing/2014/main" id="{2544DCCB-F43B-E2ED-937E-7BE7516195F3}"/>
              </a:ext>
            </a:extLst>
          </p:cNvPr>
          <p:cNvCxnSpPr>
            <a:cxnSpLocks/>
            <a:stCxn id="24" idx="2"/>
            <a:endCxn id="54" idx="1"/>
          </p:cNvCxnSpPr>
          <p:nvPr/>
        </p:nvCxnSpPr>
        <p:spPr>
          <a:xfrm flipV="1">
            <a:off x="4352274" y="3644218"/>
            <a:ext cx="1949935" cy="636595"/>
          </a:xfrm>
          <a:prstGeom prst="bentConnector3">
            <a:avLst>
              <a:gd name="adj1" fmla="val 39058"/>
            </a:avLst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: уступ 92">
            <a:extLst>
              <a:ext uri="{FF2B5EF4-FFF2-40B4-BE49-F238E27FC236}">
                <a16:creationId xmlns:a16="http://schemas.microsoft.com/office/drawing/2014/main" id="{3AD630BF-DF13-EA62-252C-ACA1C81BDAA0}"/>
              </a:ext>
            </a:extLst>
          </p:cNvPr>
          <p:cNvCxnSpPr>
            <a:cxnSpLocks/>
            <a:stCxn id="23" idx="0"/>
            <a:endCxn id="58" idx="1"/>
          </p:cNvCxnSpPr>
          <p:nvPr/>
        </p:nvCxnSpPr>
        <p:spPr>
          <a:xfrm rot="16200000" flipH="1">
            <a:off x="3955584" y="169804"/>
            <a:ext cx="386094" cy="2235879"/>
          </a:xfrm>
          <a:prstGeom prst="bentConnector4">
            <a:avLst>
              <a:gd name="adj1" fmla="val -44726"/>
              <a:gd name="adj2" fmla="val 73620"/>
            </a:avLst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ABB57E7-30E1-368F-EBFB-9682C85FD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4" t="34776" r="21704" b="30878"/>
          <a:stretch>
            <a:fillRect/>
          </a:stretch>
        </p:blipFill>
        <p:spPr bwMode="auto">
          <a:xfrm>
            <a:off x="9234263" y="1703022"/>
            <a:ext cx="1127549" cy="50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D487127-19A3-E08C-EA94-AB2E9E6BE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20498" r="12199" b="21473"/>
          <a:stretch>
            <a:fillRect/>
          </a:stretch>
        </p:blipFill>
        <p:spPr bwMode="auto">
          <a:xfrm>
            <a:off x="10585395" y="1688011"/>
            <a:ext cx="1179119" cy="50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2B36A950-CA29-A882-2A77-64DC42CF3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5" t="25958" r="25634" b="36779"/>
          <a:stretch>
            <a:fillRect/>
          </a:stretch>
        </p:blipFill>
        <p:spPr bwMode="auto">
          <a:xfrm>
            <a:off x="9215153" y="2761732"/>
            <a:ext cx="1357119" cy="51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191E8161-D938-7DDD-515E-3AB2A8D3F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5" t="34219" r="35283" b="34016"/>
          <a:stretch>
            <a:fillRect/>
          </a:stretch>
        </p:blipFill>
        <p:spPr bwMode="auto">
          <a:xfrm>
            <a:off x="10780036" y="2705582"/>
            <a:ext cx="984478" cy="56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6D1B96AD-775E-1B03-C8F0-238930290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0" r="9437"/>
          <a:stretch>
            <a:fillRect/>
          </a:stretch>
        </p:blipFill>
        <p:spPr bwMode="auto">
          <a:xfrm>
            <a:off x="9200700" y="3747401"/>
            <a:ext cx="1304367" cy="87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>
            <a:extLst>
              <a:ext uri="{FF2B5EF4-FFF2-40B4-BE49-F238E27FC236}">
                <a16:creationId xmlns:a16="http://schemas.microsoft.com/office/drawing/2014/main" id="{7705E585-A498-90B4-1203-247652D08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9" b="18073"/>
          <a:stretch>
            <a:fillRect/>
          </a:stretch>
        </p:blipFill>
        <p:spPr bwMode="auto">
          <a:xfrm>
            <a:off x="10532847" y="3747401"/>
            <a:ext cx="1358594" cy="87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2EBC216B-5C0E-D62C-5B8D-0598DA44A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 t="11376" r="4847" b="16202"/>
          <a:stretch>
            <a:fillRect/>
          </a:stretch>
        </p:blipFill>
        <p:spPr bwMode="auto">
          <a:xfrm>
            <a:off x="9194475" y="5120846"/>
            <a:ext cx="2520582" cy="6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2BDEC7F-E349-6E5B-89F1-D00C82B2C48A}"/>
              </a:ext>
            </a:extLst>
          </p:cNvPr>
          <p:cNvSpPr txBox="1"/>
          <p:nvPr/>
        </p:nvSpPr>
        <p:spPr>
          <a:xfrm>
            <a:off x="9146504" y="5933744"/>
            <a:ext cx="28515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latin typeface="Montserrat SemiBold" panose="00000700000000000000" pitchFamily="2" charset="-52"/>
                <a:ea typeface="Calibri" panose="020F0502020204030204"/>
              </a:rPr>
              <a:t>Муниципальный транспорт </a:t>
            </a:r>
            <a:endParaRPr lang="ru-RU" dirty="0">
              <a:latin typeface="Montserrat SemiBold" panose="00000700000000000000" pitchFamily="2" charset="-52"/>
            </a:endParaRPr>
          </a:p>
        </p:txBody>
      </p: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F6E6FA85-2190-0579-20D4-CF3EE583A0CC}"/>
              </a:ext>
            </a:extLst>
          </p:cNvPr>
          <p:cNvCxnSpPr/>
          <p:nvPr/>
        </p:nvCxnSpPr>
        <p:spPr>
          <a:xfrm>
            <a:off x="9234263" y="1383726"/>
            <a:ext cx="2480794" cy="0"/>
          </a:xfrm>
          <a:prstGeom prst="line">
            <a:avLst/>
          </a:prstGeom>
          <a:ln w="19050">
            <a:solidFill>
              <a:srgbClr val="0B6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281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E0314-8F85-BF6A-866F-C4AC2A076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A15341-49C5-5CD6-5902-5B8A67893AE5}"/>
              </a:ext>
            </a:extLst>
          </p:cNvPr>
          <p:cNvSpPr/>
          <p:nvPr/>
        </p:nvSpPr>
        <p:spPr>
          <a:xfrm>
            <a:off x="5610741" y="152399"/>
            <a:ext cx="6581259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BC21C0-BE9C-2E4D-3234-BBDE870082EC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КОНКУРЕНТНЫЙ АНАЛИЗ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6CB157CC-24E0-4D00-0A95-28B6602FA505}"/>
              </a:ext>
            </a:extLst>
          </p:cNvPr>
          <p:cNvSpPr/>
          <p:nvPr/>
        </p:nvSpPr>
        <p:spPr>
          <a:xfrm>
            <a:off x="105864" y="725779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4A7F886-768F-24F9-AA40-BD6625BD6D9F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07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922C260-B883-9965-323B-E0ADD042B8E9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BACA74B-1958-2016-3AC9-FEB13114E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457940"/>
              </p:ext>
            </p:extLst>
          </p:nvPr>
        </p:nvGraphicFramePr>
        <p:xfrm>
          <a:off x="155574" y="675619"/>
          <a:ext cx="11809413" cy="6023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1263">
                  <a:extLst>
                    <a:ext uri="{9D8B030D-6E8A-4147-A177-3AD203B41FA5}">
                      <a16:colId xmlns:a16="http://schemas.microsoft.com/office/drawing/2014/main" val="1584582105"/>
                    </a:ext>
                  </a:extLst>
                </a:gridCol>
                <a:gridCol w="2562095">
                  <a:extLst>
                    <a:ext uri="{9D8B030D-6E8A-4147-A177-3AD203B41FA5}">
                      <a16:colId xmlns:a16="http://schemas.microsoft.com/office/drawing/2014/main" val="1449087592"/>
                    </a:ext>
                  </a:extLst>
                </a:gridCol>
                <a:gridCol w="1377387">
                  <a:extLst>
                    <a:ext uri="{9D8B030D-6E8A-4147-A177-3AD203B41FA5}">
                      <a16:colId xmlns:a16="http://schemas.microsoft.com/office/drawing/2014/main" val="3088382185"/>
                    </a:ext>
                  </a:extLst>
                </a:gridCol>
                <a:gridCol w="2187615">
                  <a:extLst>
                    <a:ext uri="{9D8B030D-6E8A-4147-A177-3AD203B41FA5}">
                      <a16:colId xmlns:a16="http://schemas.microsoft.com/office/drawing/2014/main" val="2438616918"/>
                    </a:ext>
                  </a:extLst>
                </a:gridCol>
                <a:gridCol w="2139667">
                  <a:extLst>
                    <a:ext uri="{9D8B030D-6E8A-4147-A177-3AD203B41FA5}">
                      <a16:colId xmlns:a16="http://schemas.microsoft.com/office/drawing/2014/main" val="1761904594"/>
                    </a:ext>
                  </a:extLst>
                </a:gridCol>
                <a:gridCol w="1931386">
                  <a:extLst>
                    <a:ext uri="{9D8B030D-6E8A-4147-A177-3AD203B41FA5}">
                      <a16:colId xmlns:a16="http://schemas.microsoft.com/office/drawing/2014/main" val="3526515126"/>
                    </a:ext>
                  </a:extLst>
                </a:gridCol>
              </a:tblGrid>
              <a:tr h="14035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Параметр  </a:t>
                      </a:r>
                      <a:endParaRPr lang="ru-RU" sz="1400" b="1" strike="noStrike" spc="-1" dirty="0"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</a:rPr>
                        <a:t>Китайский аналог (аппарат обнаружения дуговых разломов) серии  CN115508673A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" lvl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i="0" u="none" strike="noStrike" spc="-1" noProof="0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</a:rPr>
                        <a:t>Карьерная техника </a:t>
                      </a:r>
                      <a:endParaRPr lang="en-US" sz="1400" b="0" i="0" u="none" strike="noStrike" spc="-1" noProof="0" dirty="0">
                        <a:solidFill>
                          <a:schemeClr val="tx1"/>
                        </a:solidFill>
                        <a:latin typeface="Montserrat SemiBold" panose="00000700000000000000" pitchFamily="2" charset="-52"/>
                      </a:endParaRPr>
                    </a:p>
                    <a:p>
                      <a:pPr marL="635"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1" i="0" u="none" strike="noStrike" spc="-1" noProof="0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</a:rPr>
                        <a:t>(АВК-ОК) </a:t>
                      </a:r>
                      <a:endParaRPr lang="ru-RU" sz="1800" dirty="0">
                        <a:solidFill>
                          <a:schemeClr val="tx1"/>
                        </a:solidFill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</a:rPr>
                        <a:t>«Устройство управления коммутацией коллекторного ТЭД с дополнительными полюсами»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</a:rPr>
                        <a:t>«Система мониторинга искрения щеточно-коллекторных узлов ТЭД подвижного ж/д состава»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Предлагаемый программно-аппаратный комплекс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0450441"/>
                  </a:ext>
                </a:extLst>
              </a:tr>
              <a:tr h="676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Изменение конструкции  ТЭД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596388"/>
                  </a:ext>
                </a:extLst>
              </a:tr>
              <a:tr h="676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Количество анализируемых параметров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7092410"/>
                  </a:ext>
                </a:extLst>
              </a:tr>
              <a:tr h="676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Точность прогноза</a:t>
                      </a:r>
                      <a:endParaRPr lang="ru-RU" sz="1200" b="1" strike="noStrike" spc="-1" dirty="0"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≤ 9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%</a:t>
                      </a:r>
                      <a:endParaRPr lang="ru-RU" sz="1400" b="0" i="0" u="none" strike="noStrike" noProof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u="none" strike="noStrike" spc="-1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≤ 9</a:t>
                      </a:r>
                      <a:r>
                        <a:rPr lang="en-US" sz="1400" b="0" i="0" u="none" strike="noStrike" spc="-1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  <a:r>
                        <a:rPr lang="ru-RU" sz="1400" b="0" i="0" u="none" strike="noStrike" spc="-1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en-US" sz="1400" b="0" i="0" u="none" strike="noStrike" spc="-1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≤ 9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%</a:t>
                      </a:r>
                      <a:endParaRPr lang="ru-RU" sz="1400" b="0" i="0" u="none" strike="noStrike" noProof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≤ 9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0</a:t>
                      </a: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%</a:t>
                      </a:r>
                      <a:endParaRPr lang="ru-RU" sz="1400" b="0" i="0" u="none" strike="noStrike" noProof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≤ </a:t>
                      </a: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95%</a:t>
                      </a:r>
                      <a:endParaRPr lang="ru-RU" sz="1400" b="0" i="0" u="none" strike="noStrike" noProof="0" dirty="0">
                        <a:solidFill>
                          <a:schemeClr val="tx1"/>
                        </a:solidFill>
                        <a:latin typeface="Montserrat ExtraBold" panose="00000900000000000000" pitchFamily="2" charset="-5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858778"/>
                  </a:ext>
                </a:extLst>
              </a:tr>
              <a:tr h="10910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Возможность автоматического уменьшения нагрузки при искрении</a:t>
                      </a:r>
                      <a:endParaRPr lang="ru-RU" sz="1200" b="1" strike="noStrike" spc="-1" dirty="0"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7943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Определение остаточного ресурса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Microsoft YaHei"/>
                        </a:rPr>
                        <a:t>Да 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0976463"/>
                  </a:ext>
                </a:extLst>
              </a:tr>
              <a:tr h="676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</a:rPr>
                        <a:t>Цена</a:t>
                      </a:r>
                      <a:endParaRPr lang="ru-RU" sz="1200" b="1" strike="noStrike" spc="-1" dirty="0">
                        <a:latin typeface="Montserrat SemiBold" panose="00000700000000000000" pitchFamily="2" charset="-5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Microsoft YaHei"/>
                        </a:rPr>
                        <a:t>       210 тыс. руб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Microsoft YaHei"/>
                        </a:rPr>
                        <a:t>135 тыс. руб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280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305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 ExtraBold" panose="00000900000000000000" pitchFamily="2" charset="-52"/>
                        </a:rPr>
                        <a:t>260 тыс. руб.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8341769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F07490-D1AD-AB81-2EAF-BED769BDD78B}"/>
              </a:ext>
            </a:extLst>
          </p:cNvPr>
          <p:cNvSpPr/>
          <p:nvPr/>
        </p:nvSpPr>
        <p:spPr>
          <a:xfrm>
            <a:off x="10023676" y="675619"/>
            <a:ext cx="1941311" cy="6023567"/>
          </a:xfrm>
          <a:prstGeom prst="rect">
            <a:avLst/>
          </a:prstGeom>
          <a:noFill/>
          <a:ln w="38100">
            <a:solidFill>
              <a:srgbClr val="0B6E5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80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7D6F7-700D-1BE3-0B1A-8CB1DCD49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A5ED19-2351-CC68-99D1-31C324F5DFDA}"/>
              </a:ext>
            </a:extLst>
          </p:cNvPr>
          <p:cNvSpPr/>
          <p:nvPr/>
        </p:nvSpPr>
        <p:spPr>
          <a:xfrm>
            <a:off x="3870961" y="152399"/>
            <a:ext cx="832104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85B02-A46A-8C1C-4CB0-499335C93ED8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БИЗНЕС МОДЕЛЬ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3604DD1-93C0-133F-A2F3-FBF84C7F9C59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08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814EF4-CC62-DBBB-3799-3A48B33101B0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FF97FC-1528-1F75-5F6D-638646392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69062"/>
              </p:ext>
            </p:extLst>
          </p:nvPr>
        </p:nvGraphicFramePr>
        <p:xfrm>
          <a:off x="155575" y="614065"/>
          <a:ext cx="11809415" cy="6133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4425">
                  <a:extLst>
                    <a:ext uri="{9D8B030D-6E8A-4147-A177-3AD203B41FA5}">
                      <a16:colId xmlns:a16="http://schemas.microsoft.com/office/drawing/2014/main" val="730002243"/>
                    </a:ext>
                  </a:extLst>
                </a:gridCol>
                <a:gridCol w="2339341">
                  <a:extLst>
                    <a:ext uri="{9D8B030D-6E8A-4147-A177-3AD203B41FA5}">
                      <a16:colId xmlns:a16="http://schemas.microsoft.com/office/drawing/2014/main" val="2508604134"/>
                    </a:ext>
                  </a:extLst>
                </a:gridCol>
                <a:gridCol w="2361883">
                  <a:extLst>
                    <a:ext uri="{9D8B030D-6E8A-4147-A177-3AD203B41FA5}">
                      <a16:colId xmlns:a16="http://schemas.microsoft.com/office/drawing/2014/main" val="1770285013"/>
                    </a:ext>
                  </a:extLst>
                </a:gridCol>
                <a:gridCol w="2361883">
                  <a:extLst>
                    <a:ext uri="{9D8B030D-6E8A-4147-A177-3AD203B41FA5}">
                      <a16:colId xmlns:a16="http://schemas.microsoft.com/office/drawing/2014/main" val="2530525686"/>
                    </a:ext>
                  </a:extLst>
                </a:gridCol>
                <a:gridCol w="2361883">
                  <a:extLst>
                    <a:ext uri="{9D8B030D-6E8A-4147-A177-3AD203B41FA5}">
                      <a16:colId xmlns:a16="http://schemas.microsoft.com/office/drawing/2014/main" val="1173854213"/>
                    </a:ext>
                  </a:extLst>
                </a:gridCol>
              </a:tblGrid>
              <a:tr h="2066335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Проблема и</a:t>
                      </a:r>
                      <a:r>
                        <a:rPr lang="en-US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альтернативы</a:t>
                      </a:r>
                    </a:p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50" b="0" i="0" u="none" strike="noStrike" kern="1200" noProof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</a:rPr>
                        <a:t>Половина отказов силового оборудования электровозов «Ермак» в 2024 году пришлась на тяговые электродвигатели 50%, преимущественно из-за переброса электрической дуги в коллекторно-щеточном аппарате.</a:t>
                      </a:r>
                      <a:endParaRPr lang="en-US" sz="1050" b="0" i="0" u="none" strike="noStrike" kern="1200" noProof="0" dirty="0">
                        <a:solidFill>
                          <a:srgbClr val="0F1115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</a:rPr>
                        <a:t>2. В настоящее время мониторинг возникающего искрения во время эксплуатации не производится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Наше</a:t>
                      </a:r>
                      <a:br>
                        <a:rPr lang="en-US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Решение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Предлагается разработать интеллектуальный программно-аппаратный комплекс на базе нейронных сетей для предиктивной диагностики и контроля коммутации коллекторного ТЭД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Ценностное предложение 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Сокращение простоя ЭПС на 30%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Снижение затрат на ремонт ТЭД на 20%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Уменьшение отказов ТЭД на 40%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Предиктивная диагностика с точностью 95%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Скрытое преимущество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Имеется предиктивная диагностика, которая позволяет спрогнозировать остаточный ресурс коллекторно-щеточного аппарата двигателя.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Сегменты клиентов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1. Холдинг ОАО «РЖД»;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2. Муниципальные транспортные организации;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3. Карьерные добывающие предприятия: СУЭК, Кузбассразрезуголь и т.д.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369969"/>
                  </a:ext>
                </a:extLst>
              </a:tr>
              <a:tr h="6366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Потоки доходов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 1. Прямые продажи: продажа программно-аппаратного комплекса транспортным компаниям. 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2. Оказание услуг: предоставление услуг по техническому обслуживанию и поддержке системы. 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3. Разработка и реализация проектов “под ключ”: предоставление комплексных решений для крупных заказчиков, включая разработку индивидуальных программно-аппаратных комплексов, интеграцию с существующими системами управления на электрическом транспорте.</a:t>
                      </a:r>
                      <a:b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4. Партнерские отношения: сотрудничество с поставщиками необходимых комплектующих с целью предложить наше решения в качестве части их услуг.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946631"/>
                  </a:ext>
                </a:extLst>
              </a:tr>
              <a:tr h="931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noProof="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Ключевые ресурсы</a:t>
                      </a:r>
                      <a:endParaRPr lang="en-US" sz="1800" b="1" kern="1200" noProof="0" dirty="0">
                        <a:solidFill>
                          <a:srgbClr val="B6266C"/>
                        </a:solidFill>
                        <a:effectLst/>
                        <a:latin typeface="Montserrat ExtraBold" panose="00000900000000000000" pitchFamily="2" charset="-52"/>
                        <a:ea typeface="+mn-ea"/>
                        <a:cs typeface="+mn-cs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Человеческие ресурсы: </a:t>
                      </a:r>
                      <a:endParaRPr lang="en-US" sz="1100" b="0" noProof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инженерный персонал, 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AI-</a:t>
                      </a: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тренеры, маркетологи, бухгалтера;</a:t>
                      </a: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Интеллектуальные: патент на алгоритм LSTM, обученные модели;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Материальные: Производственная линия 190 м²; Комплектующие и расходный материал: корпус, вычислительный блок, накопитель данных, блок питания, кабель и т.д.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Каналы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Прямые продажи 70%: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Участие в выставках "Экспорт-1520"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Презентации для технических директоров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Тендеры 20%: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Электронные аукционы РЖД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Государственные закупки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Партнерские сети 10%: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 Региональные интеграторы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78424"/>
                  </a:ext>
                </a:extLst>
              </a:tr>
              <a:tr h="24568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B6266C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Структура издержек</a:t>
                      </a: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Постоянные: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ФОТ: 510 000 руб/мес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Аренда: 185 000 руб/мес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Маркетинг: 100 000 руб/мес</a:t>
                      </a: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Переменные (на 1 комплекс):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Комплектующие: 80000руб</a:t>
                      </a:r>
                      <a:b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100" b="0" noProof="0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Монтаж: 35 000-75 000 руб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0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17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667CA-6ACF-3593-DB3D-E4ABA7D8B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A03240-7D98-A9BF-41F9-B2EBBB4524D6}"/>
              </a:ext>
            </a:extLst>
          </p:cNvPr>
          <p:cNvSpPr/>
          <p:nvPr/>
        </p:nvSpPr>
        <p:spPr>
          <a:xfrm>
            <a:off x="5021581" y="152399"/>
            <a:ext cx="717042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F490E2-43DA-1FC8-4627-06597DEEBCED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ЭКОНОМИКА ПРОЕКТА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BC5C11-8313-AED9-BAA6-32E74D5D3763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09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3AEBBF-4309-BC19-6348-4146C7AFF2E8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A9F0893-A413-DDB7-74A1-55801C815D66}"/>
              </a:ext>
            </a:extLst>
          </p:cNvPr>
          <p:cNvSpPr/>
          <p:nvPr/>
        </p:nvSpPr>
        <p:spPr>
          <a:xfrm>
            <a:off x="3002451" y="973573"/>
            <a:ext cx="2374181" cy="1028701"/>
          </a:xfrm>
          <a:prstGeom prst="roundRect">
            <a:avLst/>
          </a:prstGeom>
          <a:solidFill>
            <a:schemeClr val="bg1"/>
          </a:solidFill>
          <a:ln w="3175"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106226F-E541-7F02-9C57-8DBEF604F6B7}"/>
              </a:ext>
            </a:extLst>
          </p:cNvPr>
          <p:cNvSpPr/>
          <p:nvPr/>
        </p:nvSpPr>
        <p:spPr>
          <a:xfrm>
            <a:off x="480891" y="973573"/>
            <a:ext cx="2374181" cy="1028701"/>
          </a:xfrm>
          <a:prstGeom prst="roundRect">
            <a:avLst/>
          </a:prstGeom>
          <a:solidFill>
            <a:schemeClr val="bg1"/>
          </a:solidFill>
          <a:ln w="3175">
            <a:solidFill>
              <a:srgbClr val="0B6F52"/>
            </a:solidFill>
          </a:ln>
          <a:effectLst>
            <a:outerShdw blurRad="431800" sx="109000" sy="109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0E3072-88B3-0D1A-75D2-C413AA8FC7CE}"/>
              </a:ext>
            </a:extLst>
          </p:cNvPr>
          <p:cNvSpPr txBox="1"/>
          <p:nvPr/>
        </p:nvSpPr>
        <p:spPr>
          <a:xfrm>
            <a:off x="130808" y="483313"/>
            <a:ext cx="5832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strike="noStrike" spc="-1" dirty="0">
                <a:solidFill>
                  <a:srgbClr val="0B6E51"/>
                </a:solidFill>
                <a:latin typeface="Montserrat ExtraBold" panose="00000900000000000000" pitchFamily="2" charset="-52"/>
              </a:rPr>
              <a:t>ТОЧКА БЕЗУБЫТОЧНОСТИ НА </a:t>
            </a:r>
            <a:r>
              <a:rPr lang="en-US" b="0" strike="noStrike" spc="-1" dirty="0">
                <a:solidFill>
                  <a:srgbClr val="0B6E51"/>
                </a:solidFill>
                <a:latin typeface="Montserrat ExtraBold" panose="00000900000000000000" pitchFamily="2" charset="-52"/>
              </a:rPr>
              <a:t>4</a:t>
            </a:r>
            <a:r>
              <a:rPr lang="ru-RU" b="0" strike="noStrike" spc="-1" dirty="0">
                <a:solidFill>
                  <a:srgbClr val="0B6E51"/>
                </a:solidFill>
                <a:latin typeface="Montserrat ExtraBold" panose="00000900000000000000" pitchFamily="2" charset="-52"/>
              </a:rPr>
              <a:t> ГОД</a:t>
            </a:r>
            <a:endParaRPr lang="ru-RU" dirty="0">
              <a:solidFill>
                <a:srgbClr val="0B6E5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AF92A0-4C79-3DAB-AC07-A1AA8E15EA74}"/>
              </a:ext>
            </a:extLst>
          </p:cNvPr>
          <p:cNvSpPr txBox="1"/>
          <p:nvPr/>
        </p:nvSpPr>
        <p:spPr>
          <a:xfrm>
            <a:off x="480891" y="917837"/>
            <a:ext cx="2374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15</a:t>
            </a:r>
            <a:r>
              <a:rPr lang="ru-RU" sz="1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 шт.</a:t>
            </a:r>
            <a:r>
              <a:rPr lang="ru-RU" sz="3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 </a:t>
            </a:r>
            <a:endParaRPr lang="ru-RU" sz="3600" dirty="0">
              <a:solidFill>
                <a:srgbClr val="B6266C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C75347-8CA3-1B55-18FC-71C6E05951D1}"/>
              </a:ext>
            </a:extLst>
          </p:cNvPr>
          <p:cNvSpPr txBox="1"/>
          <p:nvPr/>
        </p:nvSpPr>
        <p:spPr>
          <a:xfrm>
            <a:off x="2905736" y="925154"/>
            <a:ext cx="2374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3,8 </a:t>
            </a:r>
            <a:r>
              <a:rPr lang="ru-RU" sz="1600" dirty="0">
                <a:solidFill>
                  <a:srgbClr val="B6266C"/>
                </a:solidFill>
                <a:latin typeface="Montserrat ExtraBold" panose="00000900000000000000" pitchFamily="2" charset="-52"/>
              </a:rPr>
              <a:t>млн. руб</a:t>
            </a:r>
            <a:endParaRPr lang="ru-RU" sz="3600" dirty="0">
              <a:solidFill>
                <a:srgbClr val="B6266C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8D310-6B37-0185-F8B8-F9C0C2EDA4AB}"/>
              </a:ext>
            </a:extLst>
          </p:cNvPr>
          <p:cNvSpPr txBox="1"/>
          <p:nvPr/>
        </p:nvSpPr>
        <p:spPr>
          <a:xfrm>
            <a:off x="480891" y="1479054"/>
            <a:ext cx="2496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latin typeface="Montserrat" panose="00000500000000000000" pitchFamily="2" charset="-52"/>
              </a:rPr>
              <a:t>в натуральном выражении</a:t>
            </a:r>
            <a:endParaRPr lang="ru-RU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42AAA4-E193-4832-8860-462EA2FE2244}"/>
              </a:ext>
            </a:extLst>
          </p:cNvPr>
          <p:cNvSpPr txBox="1"/>
          <p:nvPr/>
        </p:nvSpPr>
        <p:spPr>
          <a:xfrm>
            <a:off x="2905734" y="1487923"/>
            <a:ext cx="2470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latin typeface="Montserrat" panose="00000500000000000000" pitchFamily="2" charset="-52"/>
              </a:rPr>
              <a:t>в денежном</a:t>
            </a:r>
            <a:br>
              <a:rPr lang="ru-RU" sz="1400" spc="-1" dirty="0">
                <a:latin typeface="Montserrat" panose="00000500000000000000" pitchFamily="2" charset="-52"/>
              </a:rPr>
            </a:br>
            <a:r>
              <a:rPr lang="ru-RU" sz="1400" spc="-1" dirty="0">
                <a:latin typeface="Montserrat" panose="00000500000000000000" pitchFamily="2" charset="-52"/>
              </a:rPr>
              <a:t>выражении</a:t>
            </a:r>
            <a:endParaRPr lang="ru-RU" sz="1400" dirty="0"/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5D27B581-F0D6-2306-A626-9435E77E3984}"/>
              </a:ext>
              <a:ext uri="{147F2762-F138-4A5C-976F-8EAC2B608ADB}">
                <a16:predDERef xmlns:a16="http://schemas.microsoft.com/office/drawing/2014/main" pred="{343518F0-AB22-7CE4-9991-4B598B8FCC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1505612"/>
              </p:ext>
            </p:extLst>
          </p:nvPr>
        </p:nvGraphicFramePr>
        <p:xfrm>
          <a:off x="155575" y="2183081"/>
          <a:ext cx="5832475" cy="4325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4009AC0C-C88C-D83E-618F-FF085B5E9692}"/>
              </a:ext>
            </a:extLst>
          </p:cNvPr>
          <p:cNvGrpSpPr/>
          <p:nvPr/>
        </p:nvGrpSpPr>
        <p:grpSpPr>
          <a:xfrm>
            <a:off x="6106498" y="955054"/>
            <a:ext cx="2854040" cy="1356198"/>
            <a:chOff x="5963284" y="3461987"/>
            <a:chExt cx="2854040" cy="1356198"/>
          </a:xfrm>
        </p:grpSpPr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97F807C5-1F1D-7433-B33D-147F1B718633}"/>
                </a:ext>
              </a:extLst>
            </p:cNvPr>
            <p:cNvSpPr/>
            <p:nvPr/>
          </p:nvSpPr>
          <p:spPr>
            <a:xfrm>
              <a:off x="5963284" y="3461987"/>
              <a:ext cx="2854040" cy="1356198"/>
            </a:xfrm>
            <a:prstGeom prst="roundRect">
              <a:avLst>
                <a:gd name="adj" fmla="val 9256"/>
              </a:avLst>
            </a:prstGeom>
            <a:solidFill>
              <a:srgbClr val="0B6E5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7604CB95-4655-C503-03CE-6F748537BAD3}"/>
                </a:ext>
              </a:extLst>
            </p:cNvPr>
            <p:cNvSpPr/>
            <p:nvPr/>
          </p:nvSpPr>
          <p:spPr>
            <a:xfrm>
              <a:off x="6436561" y="3461987"/>
              <a:ext cx="2374181" cy="1356198"/>
            </a:xfrm>
            <a:prstGeom prst="roundRect">
              <a:avLst>
                <a:gd name="adj" fmla="val 9256"/>
              </a:avLst>
            </a:prstGeom>
            <a:solidFill>
              <a:schemeClr val="bg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FF6FF478-CDCF-E797-700C-EAD2394F9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6504" y="3587241"/>
              <a:ext cx="755426" cy="75542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33C899B-1EB9-2C0C-0FA1-D4B92F36B83D}"/>
                </a:ext>
              </a:extLst>
            </p:cNvPr>
            <p:cNvSpPr txBox="1"/>
            <p:nvPr/>
          </p:nvSpPr>
          <p:spPr>
            <a:xfrm rot="16200000">
              <a:off x="5553771" y="3960343"/>
              <a:ext cx="1346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CAPEX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A2D6C22-6F41-0F8A-CF04-F9176EA48CBB}"/>
                </a:ext>
              </a:extLst>
            </p:cNvPr>
            <p:cNvSpPr txBox="1"/>
            <p:nvPr/>
          </p:nvSpPr>
          <p:spPr>
            <a:xfrm>
              <a:off x="6392756" y="4342637"/>
              <a:ext cx="237536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2,650 </a:t>
              </a:r>
              <a:r>
                <a:rPr lang="ru-RU" sz="12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млн. руб</a:t>
              </a:r>
              <a:endParaRPr lang="ru-RU" sz="4400" dirty="0">
                <a:solidFill>
                  <a:srgbClr val="B6266C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64DF51E3-2A35-FA20-7EB1-B7EE608DB731}"/>
              </a:ext>
            </a:extLst>
          </p:cNvPr>
          <p:cNvGrpSpPr/>
          <p:nvPr/>
        </p:nvGrpSpPr>
        <p:grpSpPr>
          <a:xfrm>
            <a:off x="9125011" y="958115"/>
            <a:ext cx="2854040" cy="1356198"/>
            <a:chOff x="5963284" y="3461987"/>
            <a:chExt cx="2854040" cy="1356198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F07A6F67-94A6-FE06-0C88-46E4FE4F1515}"/>
                </a:ext>
              </a:extLst>
            </p:cNvPr>
            <p:cNvSpPr/>
            <p:nvPr/>
          </p:nvSpPr>
          <p:spPr>
            <a:xfrm>
              <a:off x="5963284" y="3461987"/>
              <a:ext cx="2854040" cy="1356198"/>
            </a:xfrm>
            <a:prstGeom prst="roundRect">
              <a:avLst>
                <a:gd name="adj" fmla="val 9256"/>
              </a:avLst>
            </a:prstGeom>
            <a:solidFill>
              <a:srgbClr val="0B6E5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E969BC43-CB0F-6446-4E94-65BE317EDC62}"/>
                </a:ext>
              </a:extLst>
            </p:cNvPr>
            <p:cNvSpPr/>
            <p:nvPr/>
          </p:nvSpPr>
          <p:spPr>
            <a:xfrm>
              <a:off x="6436561" y="3461987"/>
              <a:ext cx="2374181" cy="1356198"/>
            </a:xfrm>
            <a:prstGeom prst="roundRect">
              <a:avLst>
                <a:gd name="adj" fmla="val 9256"/>
              </a:avLst>
            </a:prstGeom>
            <a:solidFill>
              <a:schemeClr val="bg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AADC2E61-F947-C3E6-0115-02E206144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1452" y="3587241"/>
              <a:ext cx="730477" cy="730477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6855F0D-72F6-219F-010F-3916A9FDB2DD}"/>
                </a:ext>
              </a:extLst>
            </p:cNvPr>
            <p:cNvSpPr txBox="1"/>
            <p:nvPr/>
          </p:nvSpPr>
          <p:spPr>
            <a:xfrm rot="16200000">
              <a:off x="5553771" y="3960343"/>
              <a:ext cx="1346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О</a:t>
              </a:r>
              <a:r>
                <a:rPr lang="en-US" dirty="0">
                  <a:solidFill>
                    <a:schemeClr val="bg1"/>
                  </a:solidFill>
                  <a:latin typeface="Montserrat ExtraBold" panose="00000900000000000000" pitchFamily="2" charset="-52"/>
                </a:rPr>
                <a:t>PEX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78B0C9-4043-B2B1-8EED-6FAA4B0A3DB9}"/>
                </a:ext>
              </a:extLst>
            </p:cNvPr>
            <p:cNvSpPr txBox="1"/>
            <p:nvPr/>
          </p:nvSpPr>
          <p:spPr>
            <a:xfrm>
              <a:off x="6392756" y="4342637"/>
              <a:ext cx="237536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13,364 </a:t>
              </a:r>
              <a:r>
                <a:rPr lang="ru-RU" sz="12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млн</a:t>
              </a:r>
              <a:r>
                <a:rPr lang="en-US" sz="12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.</a:t>
              </a:r>
              <a:r>
                <a:rPr lang="ru-RU" sz="12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 руб</a:t>
              </a:r>
              <a:endParaRPr lang="ru-RU" sz="2000" dirty="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63B1F2C-8479-326E-90ED-683BD7C894C9}"/>
              </a:ext>
            </a:extLst>
          </p:cNvPr>
          <p:cNvSpPr txBox="1"/>
          <p:nvPr/>
        </p:nvSpPr>
        <p:spPr>
          <a:xfrm>
            <a:off x="5852325" y="486028"/>
            <a:ext cx="6216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B6E51"/>
                </a:solidFill>
                <a:latin typeface="Montserrat ExtraBold" panose="00000900000000000000" pitchFamily="2" charset="-52"/>
              </a:rPr>
              <a:t>ПАРАМЕРЫ ЭФФЕКТИВНОСТИ</a:t>
            </a: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ADCB88C5-137F-FE72-99EA-C50202DCD1EB}"/>
              </a:ext>
            </a:extLst>
          </p:cNvPr>
          <p:cNvGrpSpPr/>
          <p:nvPr/>
        </p:nvGrpSpPr>
        <p:grpSpPr>
          <a:xfrm>
            <a:off x="6133156" y="2503955"/>
            <a:ext cx="2820802" cy="1356198"/>
            <a:chOff x="6436561" y="3461987"/>
            <a:chExt cx="2374181" cy="1356198"/>
          </a:xfrm>
        </p:grpSpPr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87910285-E1A1-64E6-864B-5551175797AD}"/>
                </a:ext>
              </a:extLst>
            </p:cNvPr>
            <p:cNvSpPr/>
            <p:nvPr/>
          </p:nvSpPr>
          <p:spPr>
            <a:xfrm>
              <a:off x="6436561" y="3461987"/>
              <a:ext cx="2374181" cy="1356198"/>
            </a:xfrm>
            <a:prstGeom prst="roundRect">
              <a:avLst>
                <a:gd name="adj" fmla="val 9256"/>
              </a:avLst>
            </a:prstGeom>
            <a:solidFill>
              <a:schemeClr val="bg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6EC5A42-3E49-1144-696C-777F41F5D4BD}"/>
                </a:ext>
              </a:extLst>
            </p:cNvPr>
            <p:cNvSpPr txBox="1"/>
            <p:nvPr/>
          </p:nvSpPr>
          <p:spPr>
            <a:xfrm>
              <a:off x="7308509" y="3487577"/>
              <a:ext cx="13463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B6E51"/>
                  </a:solidFill>
                  <a:latin typeface="Montserrat ExtraBold" panose="00000900000000000000" pitchFamily="2" charset="-52"/>
                </a:rPr>
                <a:t>NPV</a:t>
              </a:r>
              <a:endParaRPr lang="ru-RU" sz="2400" dirty="0">
                <a:solidFill>
                  <a:srgbClr val="0B6E5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8AA7BAF-1FE3-705C-1AA2-9D3D759DF069}"/>
                </a:ext>
              </a:extLst>
            </p:cNvPr>
            <p:cNvSpPr txBox="1"/>
            <p:nvPr/>
          </p:nvSpPr>
          <p:spPr>
            <a:xfrm>
              <a:off x="7235428" y="3799105"/>
              <a:ext cx="1539443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8,579</a:t>
              </a:r>
              <a:r>
                <a:rPr lang="ru-RU" sz="3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 </a:t>
              </a:r>
              <a:r>
                <a:rPr lang="ru-RU" sz="1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млн. руб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C23D8FA4-ABE6-B2CA-C86E-19F8CB301DB8}"/>
              </a:ext>
            </a:extLst>
          </p:cNvPr>
          <p:cNvGrpSpPr/>
          <p:nvPr/>
        </p:nvGrpSpPr>
        <p:grpSpPr>
          <a:xfrm>
            <a:off x="9137312" y="2507016"/>
            <a:ext cx="3068753" cy="1356198"/>
            <a:chOff x="6436561" y="3461987"/>
            <a:chExt cx="2569795" cy="1356198"/>
          </a:xfrm>
        </p:grpSpPr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4E253D0F-F77C-FBCC-FFED-19C9B278B6BF}"/>
                </a:ext>
              </a:extLst>
            </p:cNvPr>
            <p:cNvSpPr/>
            <p:nvPr/>
          </p:nvSpPr>
          <p:spPr>
            <a:xfrm>
              <a:off x="6436561" y="3461987"/>
              <a:ext cx="2374181" cy="1356198"/>
            </a:xfrm>
            <a:prstGeom prst="roundRect">
              <a:avLst>
                <a:gd name="adj" fmla="val 9256"/>
              </a:avLst>
            </a:prstGeom>
            <a:solidFill>
              <a:schemeClr val="bg1"/>
            </a:solidFill>
            <a:ln w="3175">
              <a:solidFill>
                <a:srgbClr val="0B6F52"/>
              </a:solidFill>
            </a:ln>
            <a:effectLst>
              <a:outerShdw blurRad="431800" sx="109000" sy="109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AFAE6B9-F9C9-F827-EC56-37A4E7E31FA9}"/>
                </a:ext>
              </a:extLst>
            </p:cNvPr>
            <p:cNvSpPr txBox="1"/>
            <p:nvPr/>
          </p:nvSpPr>
          <p:spPr>
            <a:xfrm>
              <a:off x="7117466" y="3469265"/>
              <a:ext cx="13463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B6E51"/>
                  </a:solidFill>
                  <a:latin typeface="Montserrat ExtraBold" panose="00000900000000000000" pitchFamily="2" charset="-52"/>
                </a:rPr>
                <a:t>DPP</a:t>
              </a:r>
              <a:endParaRPr lang="ru-RU" sz="2400" dirty="0">
                <a:solidFill>
                  <a:srgbClr val="0B6E51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4D6ACAE-E871-4B3D-0AC5-596B4CB8A33A}"/>
                </a:ext>
              </a:extLst>
            </p:cNvPr>
            <p:cNvSpPr txBox="1"/>
            <p:nvPr/>
          </p:nvSpPr>
          <p:spPr>
            <a:xfrm>
              <a:off x="6630987" y="3836451"/>
              <a:ext cx="2375369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2,6</a:t>
              </a:r>
              <a:br>
                <a:rPr lang="ru-RU" sz="3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</a:br>
              <a:r>
                <a:rPr lang="ru-RU" sz="1600" dirty="0">
                  <a:solidFill>
                    <a:srgbClr val="B6266C"/>
                  </a:solidFill>
                  <a:latin typeface="Montserrat ExtraBold" panose="00000900000000000000" pitchFamily="2" charset="-52"/>
                </a:rPr>
                <a:t>года</a:t>
              </a:r>
            </a:p>
          </p:txBody>
        </p:sp>
      </p:grp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D0460EB-C33A-C53F-4E82-6EF393E4F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748" y="2780074"/>
            <a:ext cx="867405" cy="86740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953BD59-75A0-372F-E975-247D1E38C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022" y="2745127"/>
            <a:ext cx="785527" cy="7855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96842F-729F-7758-C5A9-09A8B2F04E98}"/>
              </a:ext>
            </a:extLst>
          </p:cNvPr>
          <p:cNvSpPr txBox="1"/>
          <p:nvPr/>
        </p:nvSpPr>
        <p:spPr>
          <a:xfrm>
            <a:off x="6073549" y="4153539"/>
            <a:ext cx="59769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B6E51"/>
                </a:solidFill>
                <a:latin typeface="Montserrat ExtraBold" panose="00000900000000000000" pitchFamily="2" charset="-52"/>
              </a:rPr>
              <a:t>ЭФФЕКТИВНОСТЬ ДЛЯ ОАО «РЖД»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D8535-6456-2347-0FC4-0793CBDC3EB9}"/>
              </a:ext>
            </a:extLst>
          </p:cNvPr>
          <p:cNvSpPr txBox="1"/>
          <p:nvPr/>
        </p:nvSpPr>
        <p:spPr>
          <a:xfrm>
            <a:off x="9121335" y="3832582"/>
            <a:ext cx="28208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Light" panose="00000400000000000000" pitchFamily="2" charset="-52"/>
              </a:rPr>
              <a:t>* Ставка дисконтирования 17%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DF3FF8C-5775-5D43-F6B1-77EE3F302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059941"/>
              </p:ext>
            </p:extLst>
          </p:nvPr>
        </p:nvGraphicFramePr>
        <p:xfrm>
          <a:off x="6133156" y="4543363"/>
          <a:ext cx="5832475" cy="14902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816">
                  <a:extLst>
                    <a:ext uri="{9D8B030D-6E8A-4147-A177-3AD203B41FA5}">
                      <a16:colId xmlns:a16="http://schemas.microsoft.com/office/drawing/2014/main" val="2218185298"/>
                    </a:ext>
                  </a:extLst>
                </a:gridCol>
                <a:gridCol w="643609">
                  <a:extLst>
                    <a:ext uri="{9D8B030D-6E8A-4147-A177-3AD203B41FA5}">
                      <a16:colId xmlns:a16="http://schemas.microsoft.com/office/drawing/2014/main" val="2229758665"/>
                    </a:ext>
                  </a:extLst>
                </a:gridCol>
                <a:gridCol w="898833">
                  <a:extLst>
                    <a:ext uri="{9D8B030D-6E8A-4147-A177-3AD203B41FA5}">
                      <a16:colId xmlns:a16="http://schemas.microsoft.com/office/drawing/2014/main" val="189871415"/>
                    </a:ext>
                  </a:extLst>
                </a:gridCol>
                <a:gridCol w="1289217">
                  <a:extLst>
                    <a:ext uri="{9D8B030D-6E8A-4147-A177-3AD203B41FA5}">
                      <a16:colId xmlns:a16="http://schemas.microsoft.com/office/drawing/2014/main" val="919232668"/>
                    </a:ext>
                  </a:extLst>
                </a:gridCol>
              </a:tblGrid>
              <a:tr h="114498">
                <a:tc>
                  <a:txBody>
                    <a:bodyPr/>
                    <a:lstStyle/>
                    <a:p>
                      <a:pPr marR="1206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200" dirty="0">
                          <a:solidFill>
                            <a:srgbClr val="B6266C"/>
                          </a:solidFill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Показатели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200" dirty="0">
                          <a:solidFill>
                            <a:srgbClr val="B6266C"/>
                          </a:solidFill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До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200">
                          <a:solidFill>
                            <a:srgbClr val="B6266C"/>
                          </a:solidFill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После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200" dirty="0">
                          <a:solidFill>
                            <a:srgbClr val="B6266C"/>
                          </a:solidFill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Экономия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783344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R="1206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0" strike="noStrike" kern="1200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Простой электровоза серии «Ермак» по вине переброса эл. Дуги, часы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2008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401,6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1606,4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31007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R="1206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0" strike="noStrike" kern="1200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Внеплановые ремонты, </a:t>
                      </a:r>
                      <a:r>
                        <a:rPr lang="ru-RU" sz="1200" b="0" strike="noStrike" kern="1200" spc="-1" dirty="0" err="1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шт</a:t>
                      </a:r>
                      <a:r>
                        <a:rPr lang="en-US" sz="1200" b="0" strike="noStrike" kern="1200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.</a:t>
                      </a:r>
                      <a:endParaRPr lang="ru-RU" sz="1200" b="0" strike="noStrike" kern="1200" spc="-1" dirty="0">
                        <a:solidFill>
                          <a:schemeClr val="tx1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114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672857"/>
                  </a:ext>
                </a:extLst>
              </a:tr>
              <a:tr h="85019">
                <a:tc>
                  <a:txBody>
                    <a:bodyPr/>
                    <a:lstStyle/>
                    <a:p>
                      <a:pPr marR="1206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0" strike="noStrike" kern="1200" spc="-1" dirty="0">
                          <a:solidFill>
                            <a:schemeClr val="tx1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Вспомогательный локомотив, часы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68,4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273,6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49874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9113E33-01E6-E73C-2801-B2EA66EC814D}"/>
              </a:ext>
            </a:extLst>
          </p:cNvPr>
          <p:cNvSpPr txBox="1"/>
          <p:nvPr/>
        </p:nvSpPr>
        <p:spPr>
          <a:xfrm>
            <a:off x="6106498" y="6049504"/>
            <a:ext cx="6004785" cy="657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Light" panose="00000400000000000000" pitchFamily="2" charset="-52"/>
              </a:rPr>
              <a:t>При внедрении предлагаемого технического решения на электровозы серии «Ермак» приписки к Красноярской дирекции тяги (432 шт. электровозов) получим </a:t>
            </a:r>
            <a:r>
              <a:rPr lang="en-US" sz="1200" dirty="0">
                <a:solidFill>
                  <a:srgbClr val="B6266C"/>
                </a:solidFill>
                <a:latin typeface="Montserrat SemiBold" panose="00000700000000000000" pitchFamily="2" charset="-52"/>
              </a:rPr>
              <a:t>CAPEX =</a:t>
            </a:r>
            <a:r>
              <a:rPr lang="ru-RU" sz="1200" dirty="0">
                <a:solidFill>
                  <a:srgbClr val="B6266C"/>
                </a:solidFill>
                <a:latin typeface="Montserrat SemiBold" panose="00000700000000000000" pitchFamily="2" charset="-52"/>
              </a:rPr>
              <a:t> 22 976 528,256 руб</a:t>
            </a:r>
            <a:r>
              <a:rPr lang="ru-RU" sz="1200" dirty="0">
                <a:latin typeface="Montserrat Light" panose="00000400000000000000" pitchFamily="2" charset="-52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ED0F2DC-B1AE-5808-FDF7-A949737B4249}"/>
              </a:ext>
            </a:extLst>
          </p:cNvPr>
          <p:cNvSpPr/>
          <p:nvPr/>
        </p:nvSpPr>
        <p:spPr>
          <a:xfrm>
            <a:off x="10691446" y="4543363"/>
            <a:ext cx="1273541" cy="1490219"/>
          </a:xfrm>
          <a:prstGeom prst="rect">
            <a:avLst/>
          </a:prstGeom>
          <a:noFill/>
          <a:ln w="38100">
            <a:solidFill>
              <a:srgbClr val="0B6E5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50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45502-E055-6DA0-7216-92747701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BA7685-6E7A-BEB9-04C8-296EBC06429E}"/>
              </a:ext>
            </a:extLst>
          </p:cNvPr>
          <p:cNvSpPr/>
          <p:nvPr/>
        </p:nvSpPr>
        <p:spPr>
          <a:xfrm>
            <a:off x="3764280" y="152399"/>
            <a:ext cx="8427721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3D47E-3FCB-CAE9-DBBB-E54A3812CF08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ЗАДЕЛ ПРОЕКТА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7D4294A-5D2B-8912-49BA-D03E3444CA4E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10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EC4255-D547-E80E-0FA5-03B2CA4C9F4D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622CD1D-B2A6-D880-7D51-3A80B5C61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93CA93F4-D4F1-24BA-5F1E-FCC78A88D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8E487004-F025-99AE-FE17-02BC4473B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DE4DB5-F620-A49C-8679-69D0D3273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050" y="631854"/>
            <a:ext cx="5463170" cy="3434083"/>
          </a:xfrm>
          <a:prstGeom prst="roundRect">
            <a:avLst>
              <a:gd name="adj" fmla="val 7378"/>
            </a:avLst>
          </a:prstGeom>
          <a:solidFill>
            <a:schemeClr val="bg1"/>
          </a:solidFill>
          <a:ln w="38100">
            <a:solidFill>
              <a:srgbClr val="18F2B2"/>
            </a:solidFill>
          </a:ln>
          <a:effectLst>
            <a:outerShdw blurRad="419100" sx="102000" sy="102000" algn="ctr" rotWithShape="0">
              <a:prstClr val="black">
                <a:alpha val="21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0B99A9-77F2-C531-CC82-FC0CD1E82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48" y="670616"/>
            <a:ext cx="4121698" cy="5804912"/>
          </a:xfrm>
          <a:prstGeom prst="roundRect">
            <a:avLst>
              <a:gd name="adj" fmla="val 7378"/>
            </a:avLst>
          </a:prstGeom>
          <a:solidFill>
            <a:schemeClr val="bg1"/>
          </a:solidFill>
          <a:ln w="38100">
            <a:solidFill>
              <a:srgbClr val="18F2B2"/>
            </a:solidFill>
          </a:ln>
          <a:effectLst>
            <a:outerShdw blurRad="419100" sx="102000" sy="102000" algn="ctr" rotWithShape="0">
              <a:prstClr val="black">
                <a:alpha val="21000"/>
              </a:prstClr>
            </a:outerShdw>
          </a:effec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3A52804-5D5D-5F55-C71D-E03B746E0218}"/>
              </a:ext>
            </a:extLst>
          </p:cNvPr>
          <p:cNvGrpSpPr/>
          <p:nvPr/>
        </p:nvGrpSpPr>
        <p:grpSpPr>
          <a:xfrm>
            <a:off x="6027228" y="4234200"/>
            <a:ext cx="5542532" cy="1378975"/>
            <a:chOff x="5988050" y="4755607"/>
            <a:chExt cx="5581709" cy="13789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81215B-9B14-E238-2368-33CA98E026D2}"/>
                </a:ext>
              </a:extLst>
            </p:cNvPr>
            <p:cNvSpPr txBox="1"/>
            <p:nvPr/>
          </p:nvSpPr>
          <p:spPr>
            <a:xfrm>
              <a:off x="6106589" y="4844929"/>
              <a:ext cx="546317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i="0" dirty="0">
                  <a:effectLst/>
                  <a:latin typeface="Montserrat SemiBold" panose="00000700000000000000" pitchFamily="2" charset="-52"/>
                </a:rPr>
                <a:t>Зарегистрировано предприятие </a:t>
              </a:r>
              <a:br>
                <a:rPr lang="ru-RU" b="1" i="0" dirty="0">
                  <a:effectLst/>
                  <a:latin typeface="Montserrat SemiBold" panose="00000700000000000000" pitchFamily="2" charset="-52"/>
                </a:rPr>
              </a:br>
              <a:r>
                <a:rPr lang="ru-RU" b="1" i="0" dirty="0">
                  <a:effectLst/>
                  <a:latin typeface="Montserrat SemiBold" panose="00000700000000000000" pitchFamily="2" charset="-52"/>
                </a:rPr>
                <a:t>ООО «Искра-инжиниринг</a:t>
              </a:r>
              <a:r>
                <a:rPr lang="ru-RU" b="1" dirty="0">
                  <a:latin typeface="Montserrat SemiBold" panose="00000700000000000000" pitchFamily="2" charset="-52"/>
                </a:rPr>
                <a:t>»</a:t>
              </a:r>
              <a:r>
                <a:rPr lang="ru-RU" dirty="0">
                  <a:latin typeface="Montserrat SemiBold" panose="00000700000000000000" pitchFamily="2" charset="-52"/>
                </a:rPr>
                <a:t>, для реализации коммерческих инициатив в рамках проекта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58DFA66-29E3-4E6B-B229-9F63909ECA1D}"/>
                </a:ext>
              </a:extLst>
            </p:cNvPr>
            <p:cNvSpPr/>
            <p:nvPr/>
          </p:nvSpPr>
          <p:spPr>
            <a:xfrm>
              <a:off x="5988050" y="4755607"/>
              <a:ext cx="5463170" cy="1378975"/>
            </a:xfrm>
            <a:prstGeom prst="roundRect">
              <a:avLst/>
            </a:prstGeom>
            <a:noFill/>
            <a:ln w="38100">
              <a:solidFill>
                <a:srgbClr val="18F2B2"/>
              </a:solidFill>
            </a:ln>
            <a:effectLst>
              <a:outerShdw blurRad="4191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2FC7BBA-F0FF-35C3-E136-28AF9F4CD117}"/>
              </a:ext>
            </a:extLst>
          </p:cNvPr>
          <p:cNvGrpSpPr/>
          <p:nvPr/>
        </p:nvGrpSpPr>
        <p:grpSpPr>
          <a:xfrm>
            <a:off x="4642573" y="4902504"/>
            <a:ext cx="2131160" cy="1757863"/>
            <a:chOff x="455713" y="1419744"/>
            <a:chExt cx="2131160" cy="1757863"/>
          </a:xfrm>
        </p:grpSpPr>
        <p:grpSp>
          <p:nvGrpSpPr>
            <p:cNvPr id="4" name="Group 47">
              <a:extLst>
                <a:ext uri="{FF2B5EF4-FFF2-40B4-BE49-F238E27FC236}">
                  <a16:creationId xmlns:a16="http://schemas.microsoft.com/office/drawing/2014/main" id="{A43F89A8-2D92-47D3-F1D8-6C82F3BBC536}"/>
                </a:ext>
              </a:extLst>
            </p:cNvPr>
            <p:cNvGrpSpPr/>
            <p:nvPr/>
          </p:nvGrpSpPr>
          <p:grpSpPr>
            <a:xfrm>
              <a:off x="455713" y="1419744"/>
              <a:ext cx="2131160" cy="1757863"/>
              <a:chOff x="319983" y="2929926"/>
              <a:chExt cx="4649999" cy="3928073"/>
            </a:xfrm>
          </p:grpSpPr>
          <p:grpSp>
            <p:nvGrpSpPr>
              <p:cNvPr id="6" name="Graphic 60">
                <a:extLst>
                  <a:ext uri="{FF2B5EF4-FFF2-40B4-BE49-F238E27FC236}">
                    <a16:creationId xmlns:a16="http://schemas.microsoft.com/office/drawing/2014/main" id="{B3944F5A-34FC-F30D-17D7-C5F30E66C70A}"/>
                  </a:ext>
                </a:extLst>
              </p:cNvPr>
              <p:cNvGrpSpPr/>
              <p:nvPr/>
            </p:nvGrpSpPr>
            <p:grpSpPr>
              <a:xfrm>
                <a:off x="1454391" y="2930354"/>
                <a:ext cx="1089732" cy="1378053"/>
                <a:chOff x="3487745" y="1253233"/>
                <a:chExt cx="1555735" cy="1967347"/>
              </a:xfrm>
              <a:solidFill>
                <a:srgbClr val="EB494B"/>
              </a:solidFill>
            </p:grpSpPr>
            <p:sp>
              <p:nvSpPr>
                <p:cNvPr id="29" name="Freeform: Shape 23">
                  <a:extLst>
                    <a:ext uri="{FF2B5EF4-FFF2-40B4-BE49-F238E27FC236}">
                      <a16:creationId xmlns:a16="http://schemas.microsoft.com/office/drawing/2014/main" id="{F8B83E7A-2278-A6F3-E280-C9A3B7916D8F}"/>
                    </a:ext>
                  </a:extLst>
                </p:cNvPr>
                <p:cNvSpPr/>
                <p:nvPr/>
              </p:nvSpPr>
              <p:spPr>
                <a:xfrm>
                  <a:off x="3487745" y="1253233"/>
                  <a:ext cx="1555735" cy="1967347"/>
                </a:xfrm>
                <a:custGeom>
                  <a:avLst/>
                  <a:gdLst>
                    <a:gd name="connsiteX0" fmla="*/ 1458429 w 1555737"/>
                    <a:gd name="connsiteY0" fmla="*/ 1078087 h 1967353"/>
                    <a:gd name="connsiteX1" fmla="*/ 1550177 w 1555737"/>
                    <a:gd name="connsiteY1" fmla="*/ 976438 h 1967353"/>
                    <a:gd name="connsiteX2" fmla="*/ 1515854 w 1555737"/>
                    <a:gd name="connsiteY2" fmla="*/ 910432 h 1967353"/>
                    <a:gd name="connsiteX3" fmla="*/ 1395724 w 1555737"/>
                    <a:gd name="connsiteY3" fmla="*/ 845746 h 1967353"/>
                    <a:gd name="connsiteX4" fmla="*/ 1263712 w 1555737"/>
                    <a:gd name="connsiteY4" fmla="*/ 590964 h 1967353"/>
                    <a:gd name="connsiteX5" fmla="*/ 1230049 w 1555737"/>
                    <a:gd name="connsiteY5" fmla="*/ 478094 h 1967353"/>
                    <a:gd name="connsiteX6" fmla="*/ 1111239 w 1555737"/>
                    <a:gd name="connsiteY6" fmla="*/ 338822 h 1967353"/>
                    <a:gd name="connsiteX7" fmla="*/ 1111239 w 1555737"/>
                    <a:gd name="connsiteY7" fmla="*/ 338822 h 1967353"/>
                    <a:gd name="connsiteX8" fmla="*/ 1091437 w 1555737"/>
                    <a:gd name="connsiteY8" fmla="*/ 319680 h 1967353"/>
                    <a:gd name="connsiteX9" fmla="*/ 1113879 w 1555737"/>
                    <a:gd name="connsiteY9" fmla="*/ 270176 h 1967353"/>
                    <a:gd name="connsiteX10" fmla="*/ 1146222 w 1555737"/>
                    <a:gd name="connsiteY10" fmla="*/ 218031 h 1967353"/>
                    <a:gd name="connsiteX11" fmla="*/ 1195066 w 1555737"/>
                    <a:gd name="connsiteY11" fmla="*/ 124303 h 1967353"/>
                    <a:gd name="connsiteX12" fmla="*/ 1107939 w 1555737"/>
                    <a:gd name="connsiteY12" fmla="*/ 56977 h 1967353"/>
                    <a:gd name="connsiteX13" fmla="*/ 1098038 w 1555737"/>
                    <a:gd name="connsiteY13" fmla="*/ 54337 h 1967353"/>
                    <a:gd name="connsiteX14" fmla="*/ 806292 w 1555737"/>
                    <a:gd name="connsiteY14" fmla="*/ 2852 h 1967353"/>
                    <a:gd name="connsiteX15" fmla="*/ 507286 w 1555737"/>
                    <a:gd name="connsiteY15" fmla="*/ 72159 h 1967353"/>
                    <a:gd name="connsiteX16" fmla="*/ 173957 w 1555737"/>
                    <a:gd name="connsiteY16" fmla="*/ 314400 h 1967353"/>
                    <a:gd name="connsiteX17" fmla="*/ 4322 w 1555737"/>
                    <a:gd name="connsiteY17" fmla="*/ 766539 h 1967353"/>
                    <a:gd name="connsiteX18" fmla="*/ 142934 w 1555737"/>
                    <a:gd name="connsiteY18" fmla="*/ 1175775 h 1967353"/>
                    <a:gd name="connsiteX19" fmla="*/ 333031 w 1555737"/>
                    <a:gd name="connsiteY19" fmla="*/ 1418676 h 1967353"/>
                    <a:gd name="connsiteX20" fmla="*/ 371974 w 1555737"/>
                    <a:gd name="connsiteY20" fmla="*/ 1416696 h 1967353"/>
                    <a:gd name="connsiteX21" fmla="*/ 378575 w 1555737"/>
                    <a:gd name="connsiteY21" fmla="*/ 1470821 h 1967353"/>
                    <a:gd name="connsiteX22" fmla="*/ 432699 w 1555737"/>
                    <a:gd name="connsiteY22" fmla="*/ 1596232 h 1967353"/>
                    <a:gd name="connsiteX23" fmla="*/ 459102 w 1555737"/>
                    <a:gd name="connsiteY23" fmla="*/ 1706461 h 1967353"/>
                    <a:gd name="connsiteX24" fmla="*/ 449861 w 1555737"/>
                    <a:gd name="connsiteY24" fmla="*/ 1810751 h 1967353"/>
                    <a:gd name="connsiteX25" fmla="*/ 487484 w 1555737"/>
                    <a:gd name="connsiteY25" fmla="*/ 1893918 h 1967353"/>
                    <a:gd name="connsiteX26" fmla="*/ 598374 w 1555737"/>
                    <a:gd name="connsiteY26" fmla="*/ 1946063 h 1967353"/>
                    <a:gd name="connsiteX27" fmla="*/ 853156 w 1555737"/>
                    <a:gd name="connsiteY27" fmla="*/ 1959924 h 1967353"/>
                    <a:gd name="connsiteX28" fmla="*/ 1198366 w 1555737"/>
                    <a:gd name="connsiteY28" fmla="*/ 1875436 h 1967353"/>
                    <a:gd name="connsiteX29" fmla="*/ 1180545 w 1555737"/>
                    <a:gd name="connsiteY29" fmla="*/ 1729564 h 1967353"/>
                    <a:gd name="connsiteX30" fmla="*/ 1169324 w 1555737"/>
                    <a:gd name="connsiteY30" fmla="*/ 1632535 h 1967353"/>
                    <a:gd name="connsiteX31" fmla="*/ 1453149 w 1555737"/>
                    <a:gd name="connsiteY31" fmla="*/ 1616034 h 1967353"/>
                    <a:gd name="connsiteX32" fmla="*/ 1516514 w 1555737"/>
                    <a:gd name="connsiteY32" fmla="*/ 1543427 h 1967353"/>
                    <a:gd name="connsiteX33" fmla="*/ 1493412 w 1555737"/>
                    <a:gd name="connsiteY33" fmla="*/ 1276104 h 1967353"/>
                    <a:gd name="connsiteX34" fmla="*/ 1493412 w 1555737"/>
                    <a:gd name="connsiteY34" fmla="*/ 1276104 h 1967353"/>
                    <a:gd name="connsiteX35" fmla="*/ 1467670 w 1555737"/>
                    <a:gd name="connsiteY35" fmla="*/ 1308447 h 1967353"/>
                    <a:gd name="connsiteX36" fmla="*/ 1269653 w 1555737"/>
                    <a:gd name="connsiteY36" fmla="*/ 1249702 h 1967353"/>
                    <a:gd name="connsiteX37" fmla="*/ 1472290 w 1555737"/>
                    <a:gd name="connsiteY37" fmla="*/ 1217359 h 1967353"/>
                    <a:gd name="connsiteX38" fmla="*/ 1438627 w 1555737"/>
                    <a:gd name="connsiteY38" fmla="*/ 1134851 h 1967353"/>
                    <a:gd name="connsiteX39" fmla="*/ 1458429 w 1555737"/>
                    <a:gd name="connsiteY39" fmla="*/ 1078087 h 1967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55737" h="1967353">
                      <a:moveTo>
                        <a:pt x="1458429" y="1078087"/>
                      </a:moveTo>
                      <a:cubicBezTo>
                        <a:pt x="1501993" y="1057625"/>
                        <a:pt x="1536316" y="1025282"/>
                        <a:pt x="1550177" y="976438"/>
                      </a:cubicBezTo>
                      <a:cubicBezTo>
                        <a:pt x="1562058" y="933534"/>
                        <a:pt x="1556778" y="924953"/>
                        <a:pt x="1515854" y="910432"/>
                      </a:cubicBezTo>
                      <a:cubicBezTo>
                        <a:pt x="1472290" y="894590"/>
                        <a:pt x="1430707" y="879409"/>
                        <a:pt x="1395724" y="845746"/>
                      </a:cubicBezTo>
                      <a:cubicBezTo>
                        <a:pt x="1321797" y="775780"/>
                        <a:pt x="1278894" y="690633"/>
                        <a:pt x="1263712" y="590964"/>
                      </a:cubicBezTo>
                      <a:cubicBezTo>
                        <a:pt x="1257772" y="552021"/>
                        <a:pt x="1251831" y="513077"/>
                        <a:pt x="1230049" y="478094"/>
                      </a:cubicBezTo>
                      <a:cubicBezTo>
                        <a:pt x="1197046" y="425949"/>
                        <a:pt x="1156783" y="379745"/>
                        <a:pt x="1111239" y="338822"/>
                      </a:cubicBezTo>
                      <a:lnTo>
                        <a:pt x="1111239" y="338822"/>
                      </a:lnTo>
                      <a:cubicBezTo>
                        <a:pt x="1104638" y="332221"/>
                        <a:pt x="1098038" y="325621"/>
                        <a:pt x="1091437" y="319680"/>
                      </a:cubicBezTo>
                      <a:cubicBezTo>
                        <a:pt x="1109919" y="308459"/>
                        <a:pt x="1109259" y="287337"/>
                        <a:pt x="1113879" y="270176"/>
                      </a:cubicBezTo>
                      <a:cubicBezTo>
                        <a:pt x="1119820" y="249054"/>
                        <a:pt x="1129720" y="232553"/>
                        <a:pt x="1146222" y="218031"/>
                      </a:cubicBezTo>
                      <a:cubicBezTo>
                        <a:pt x="1173944" y="192949"/>
                        <a:pt x="1206287" y="167867"/>
                        <a:pt x="1195066" y="124303"/>
                      </a:cubicBezTo>
                      <a:cubicBezTo>
                        <a:pt x="1183845" y="81399"/>
                        <a:pt x="1144242" y="70178"/>
                        <a:pt x="1107939" y="56977"/>
                      </a:cubicBezTo>
                      <a:cubicBezTo>
                        <a:pt x="1104638" y="55657"/>
                        <a:pt x="1101338" y="55657"/>
                        <a:pt x="1098038" y="54337"/>
                      </a:cubicBezTo>
                      <a:cubicBezTo>
                        <a:pt x="1002989" y="26614"/>
                        <a:pt x="904641" y="12753"/>
                        <a:pt x="806292" y="2852"/>
                      </a:cubicBezTo>
                      <a:cubicBezTo>
                        <a:pt x="698703" y="-7709"/>
                        <a:pt x="598374" y="10113"/>
                        <a:pt x="507286" y="72159"/>
                      </a:cubicBezTo>
                      <a:cubicBezTo>
                        <a:pt x="393756" y="149385"/>
                        <a:pt x="278246" y="223972"/>
                        <a:pt x="173957" y="314400"/>
                      </a:cubicBezTo>
                      <a:cubicBezTo>
                        <a:pt x="35345" y="434530"/>
                        <a:pt x="-16140" y="586344"/>
                        <a:pt x="4322" y="766539"/>
                      </a:cubicBezTo>
                      <a:cubicBezTo>
                        <a:pt x="20823" y="913072"/>
                        <a:pt x="72968" y="1047724"/>
                        <a:pt x="142934" y="1175775"/>
                      </a:cubicBezTo>
                      <a:cubicBezTo>
                        <a:pt x="192438" y="1267523"/>
                        <a:pt x="255144" y="1349370"/>
                        <a:pt x="333031" y="1418676"/>
                      </a:cubicBezTo>
                      <a:cubicBezTo>
                        <a:pt x="346892" y="1431218"/>
                        <a:pt x="360753" y="1443098"/>
                        <a:pt x="371974" y="1416696"/>
                      </a:cubicBezTo>
                      <a:cubicBezTo>
                        <a:pt x="372634" y="1435178"/>
                        <a:pt x="366033" y="1455640"/>
                        <a:pt x="378575" y="1470821"/>
                      </a:cubicBezTo>
                      <a:cubicBezTo>
                        <a:pt x="408277" y="1507784"/>
                        <a:pt x="418178" y="1552668"/>
                        <a:pt x="432699" y="1596232"/>
                      </a:cubicBezTo>
                      <a:cubicBezTo>
                        <a:pt x="444580" y="1631875"/>
                        <a:pt x="465042" y="1668178"/>
                        <a:pt x="459102" y="1706461"/>
                      </a:cubicBezTo>
                      <a:cubicBezTo>
                        <a:pt x="453821" y="1741445"/>
                        <a:pt x="450521" y="1775768"/>
                        <a:pt x="449861" y="1810751"/>
                      </a:cubicBezTo>
                      <a:cubicBezTo>
                        <a:pt x="453821" y="1840453"/>
                        <a:pt x="452501" y="1879397"/>
                        <a:pt x="487484" y="1893918"/>
                      </a:cubicBezTo>
                      <a:cubicBezTo>
                        <a:pt x="517847" y="1903819"/>
                        <a:pt x="554150" y="1928241"/>
                        <a:pt x="598374" y="1946063"/>
                      </a:cubicBezTo>
                      <a:cubicBezTo>
                        <a:pt x="742927" y="1973785"/>
                        <a:pt x="680221" y="1969824"/>
                        <a:pt x="853156" y="1959924"/>
                      </a:cubicBezTo>
                      <a:cubicBezTo>
                        <a:pt x="913881" y="1953323"/>
                        <a:pt x="1146882" y="1917020"/>
                        <a:pt x="1198366" y="1875436"/>
                      </a:cubicBezTo>
                      <a:cubicBezTo>
                        <a:pt x="1206947" y="1868176"/>
                        <a:pt x="1182525" y="1748045"/>
                        <a:pt x="1180545" y="1729564"/>
                      </a:cubicBezTo>
                      <a:cubicBezTo>
                        <a:pt x="1177245" y="1697221"/>
                        <a:pt x="1162063" y="1666198"/>
                        <a:pt x="1169324" y="1632535"/>
                      </a:cubicBezTo>
                      <a:cubicBezTo>
                        <a:pt x="1265032" y="1650357"/>
                        <a:pt x="1359420" y="1636495"/>
                        <a:pt x="1453149" y="1616034"/>
                      </a:cubicBezTo>
                      <a:cubicBezTo>
                        <a:pt x="1489452" y="1608113"/>
                        <a:pt x="1512554" y="1579731"/>
                        <a:pt x="1516514" y="1543427"/>
                      </a:cubicBezTo>
                      <a:cubicBezTo>
                        <a:pt x="1526415" y="1452999"/>
                        <a:pt x="1514534" y="1363892"/>
                        <a:pt x="1493412" y="1276104"/>
                      </a:cubicBezTo>
                      <a:cubicBezTo>
                        <a:pt x="1493412" y="1276104"/>
                        <a:pt x="1493412" y="1276104"/>
                        <a:pt x="1493412" y="1276104"/>
                      </a:cubicBezTo>
                      <a:cubicBezTo>
                        <a:pt x="1492092" y="1292605"/>
                        <a:pt x="1492092" y="1311747"/>
                        <a:pt x="1467670" y="1308447"/>
                      </a:cubicBezTo>
                      <a:cubicBezTo>
                        <a:pt x="1399684" y="1299866"/>
                        <a:pt x="1333018" y="1283364"/>
                        <a:pt x="1269653" y="1249702"/>
                      </a:cubicBezTo>
                      <a:cubicBezTo>
                        <a:pt x="1338959" y="1247721"/>
                        <a:pt x="1406285" y="1234520"/>
                        <a:pt x="1472290" y="1217359"/>
                      </a:cubicBezTo>
                      <a:cubicBezTo>
                        <a:pt x="1461070" y="1189636"/>
                        <a:pt x="1451829" y="1161914"/>
                        <a:pt x="1438627" y="1134851"/>
                      </a:cubicBezTo>
                      <a:cubicBezTo>
                        <a:pt x="1426746" y="1107789"/>
                        <a:pt x="1429387" y="1091948"/>
                        <a:pt x="1458429" y="1078087"/>
                      </a:cubicBezTo>
                      <a:close/>
                    </a:path>
                  </a:pathLst>
                </a:custGeom>
                <a:solidFill>
                  <a:srgbClr val="FEC88A"/>
                </a:solidFill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 Unicode MS"/>
                  </a:endParaRPr>
                </a:p>
              </p:txBody>
            </p:sp>
            <p:sp>
              <p:nvSpPr>
                <p:cNvPr id="30" name="Freeform: Shape 24">
                  <a:extLst>
                    <a:ext uri="{FF2B5EF4-FFF2-40B4-BE49-F238E27FC236}">
                      <a16:creationId xmlns:a16="http://schemas.microsoft.com/office/drawing/2014/main" id="{2DBAA73A-9963-0FBD-613D-AA5F88C83938}"/>
                    </a:ext>
                  </a:extLst>
                </p:cNvPr>
                <p:cNvSpPr/>
                <p:nvPr/>
              </p:nvSpPr>
              <p:spPr>
                <a:xfrm>
                  <a:off x="4960694" y="2470582"/>
                  <a:ext cx="6600" cy="6600"/>
                </a:xfrm>
                <a:custGeom>
                  <a:avLst/>
                  <a:gdLst>
                    <a:gd name="connsiteX0" fmla="*/ 0 w 6600"/>
                    <a:gd name="connsiteY0" fmla="*/ 0 h 6600"/>
                    <a:gd name="connsiteX1" fmla="*/ 0 w 6600"/>
                    <a:gd name="connsiteY1" fmla="*/ 0 h 6600"/>
                    <a:gd name="connsiteX2" fmla="*/ 0 w 6600"/>
                    <a:gd name="connsiteY2" fmla="*/ 0 h 6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00" h="660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EC88A"/>
                </a:solidFill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 Unicode MS"/>
                  </a:endParaRPr>
                </a:p>
              </p:txBody>
            </p:sp>
          </p:grpSp>
          <p:sp>
            <p:nvSpPr>
              <p:cNvPr id="13" name="Freeform: Shape 7">
                <a:extLst>
                  <a:ext uri="{FF2B5EF4-FFF2-40B4-BE49-F238E27FC236}">
                    <a16:creationId xmlns:a16="http://schemas.microsoft.com/office/drawing/2014/main" id="{57A6FFEB-32F9-3071-7B29-6838D1CD8F50}"/>
                  </a:ext>
                </a:extLst>
              </p:cNvPr>
              <p:cNvSpPr/>
              <p:nvPr/>
            </p:nvSpPr>
            <p:spPr>
              <a:xfrm>
                <a:off x="2177904" y="3433410"/>
                <a:ext cx="119863" cy="94469"/>
              </a:xfrm>
              <a:custGeom>
                <a:avLst/>
                <a:gdLst>
                  <a:gd name="connsiteX0" fmla="*/ 158197 w 171122"/>
                  <a:gd name="connsiteY0" fmla="*/ 47786 h 134866"/>
                  <a:gd name="connsiteX1" fmla="*/ 98487 w 171122"/>
                  <a:gd name="connsiteY1" fmla="*/ 115220 h 134866"/>
                  <a:gd name="connsiteX2" fmla="*/ 12926 w 171122"/>
                  <a:gd name="connsiteY2" fmla="*/ 87080 h 134866"/>
                  <a:gd name="connsiteX3" fmla="*/ 72636 w 171122"/>
                  <a:gd name="connsiteY3" fmla="*/ 19647 h 134866"/>
                  <a:gd name="connsiteX4" fmla="*/ 158197 w 171122"/>
                  <a:gd name="connsiteY4" fmla="*/ 47786 h 13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22" h="134866">
                    <a:moveTo>
                      <a:pt x="158197" y="47786"/>
                    </a:moveTo>
                    <a:cubicBezTo>
                      <a:pt x="165335" y="74178"/>
                      <a:pt x="138602" y="104369"/>
                      <a:pt x="98487" y="115220"/>
                    </a:cubicBezTo>
                    <a:cubicBezTo>
                      <a:pt x="58371" y="126071"/>
                      <a:pt x="20064" y="113472"/>
                      <a:pt x="12926" y="87080"/>
                    </a:cubicBezTo>
                    <a:cubicBezTo>
                      <a:pt x="5787" y="60688"/>
                      <a:pt x="32520" y="30497"/>
                      <a:pt x="72636" y="19647"/>
                    </a:cubicBezTo>
                    <a:cubicBezTo>
                      <a:pt x="112751" y="8796"/>
                      <a:pt x="151058" y="21395"/>
                      <a:pt x="158197" y="47786"/>
                    </a:cubicBezTo>
                    <a:close/>
                  </a:path>
                </a:pathLst>
              </a:custGeom>
              <a:solidFill>
                <a:srgbClr val="F0F0F0"/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6" name="Freeform: Shape 8">
                <a:extLst>
                  <a:ext uri="{FF2B5EF4-FFF2-40B4-BE49-F238E27FC236}">
                    <a16:creationId xmlns:a16="http://schemas.microsoft.com/office/drawing/2014/main" id="{7AD7A3E2-EF03-97A6-1D70-FBF0FE657F58}"/>
                  </a:ext>
                </a:extLst>
              </p:cNvPr>
              <p:cNvSpPr/>
              <p:nvPr/>
            </p:nvSpPr>
            <p:spPr>
              <a:xfrm>
                <a:off x="319983" y="4128435"/>
                <a:ext cx="4005356" cy="2729564"/>
              </a:xfrm>
              <a:custGeom>
                <a:avLst/>
                <a:gdLst>
                  <a:gd name="connsiteX0" fmla="*/ 5627749 w 5718176"/>
                  <a:gd name="connsiteY0" fmla="*/ 1295693 h 3896816"/>
                  <a:gd name="connsiteX1" fmla="*/ 5718177 w 5718176"/>
                  <a:gd name="connsiteY1" fmla="*/ 1192724 h 3896816"/>
                  <a:gd name="connsiteX2" fmla="*/ 5493097 w 5718176"/>
                  <a:gd name="connsiteY2" fmla="*/ 941242 h 3896816"/>
                  <a:gd name="connsiteX3" fmla="*/ 5475935 w 5718176"/>
                  <a:gd name="connsiteY3" fmla="*/ 945203 h 3896816"/>
                  <a:gd name="connsiteX4" fmla="*/ 5396069 w 5718176"/>
                  <a:gd name="connsiteY4" fmla="*/ 992727 h 3896816"/>
                  <a:gd name="connsiteX5" fmla="*/ 5342604 w 5718176"/>
                  <a:gd name="connsiteY5" fmla="*/ 994047 h 3896816"/>
                  <a:gd name="connsiteX6" fmla="*/ 4660104 w 5718176"/>
                  <a:gd name="connsiteY6" fmla="*/ 1592719 h 3896816"/>
                  <a:gd name="connsiteX7" fmla="*/ 4602679 w 5718176"/>
                  <a:gd name="connsiteY7" fmla="*/ 1596020 h 3896816"/>
                  <a:gd name="connsiteX8" fmla="*/ 4407302 w 5718176"/>
                  <a:gd name="connsiteY8" fmla="*/ 1438926 h 3896816"/>
                  <a:gd name="connsiteX9" fmla="*/ 4003347 w 5718176"/>
                  <a:gd name="connsiteY9" fmla="*/ 919460 h 3896816"/>
                  <a:gd name="connsiteX10" fmla="*/ 3658796 w 5718176"/>
                  <a:gd name="connsiteY10" fmla="*/ 269964 h 3896816"/>
                  <a:gd name="connsiteX11" fmla="*/ 3607972 w 5718176"/>
                  <a:gd name="connsiteY11" fmla="*/ 225080 h 3896816"/>
                  <a:gd name="connsiteX12" fmla="*/ 2860787 w 5718176"/>
                  <a:gd name="connsiteY12" fmla="*/ 45544 h 3896816"/>
                  <a:gd name="connsiteX13" fmla="*/ 2800721 w 5718176"/>
                  <a:gd name="connsiteY13" fmla="*/ 19802 h 3896816"/>
                  <a:gd name="connsiteX14" fmla="*/ 2817883 w 5718176"/>
                  <a:gd name="connsiteY14" fmla="*/ 163034 h 3896816"/>
                  <a:gd name="connsiteX15" fmla="*/ 2472673 w 5718176"/>
                  <a:gd name="connsiteY15" fmla="*/ 247522 h 3896816"/>
                  <a:gd name="connsiteX16" fmla="*/ 2217890 w 5718176"/>
                  <a:gd name="connsiteY16" fmla="*/ 233660 h 3896816"/>
                  <a:gd name="connsiteX17" fmla="*/ 2107001 w 5718176"/>
                  <a:gd name="connsiteY17" fmla="*/ 181516 h 3896816"/>
                  <a:gd name="connsiteX18" fmla="*/ 2069377 w 5718176"/>
                  <a:gd name="connsiteY18" fmla="*/ 98349 h 3896816"/>
                  <a:gd name="connsiteX19" fmla="*/ 2077958 w 5718176"/>
                  <a:gd name="connsiteY19" fmla="*/ 0 h 3896816"/>
                  <a:gd name="connsiteX20" fmla="*/ 2023833 w 5718176"/>
                  <a:gd name="connsiteY20" fmla="*/ 81187 h 3896816"/>
                  <a:gd name="connsiteX21" fmla="*/ 1936046 w 5718176"/>
                  <a:gd name="connsiteY21" fmla="*/ 139932 h 3896816"/>
                  <a:gd name="connsiteX22" fmla="*/ 1936046 w 5718176"/>
                  <a:gd name="connsiteY22" fmla="*/ 139932 h 3896816"/>
                  <a:gd name="connsiteX23" fmla="*/ 1844298 w 5718176"/>
                  <a:gd name="connsiteY23" fmla="*/ 190757 h 3896816"/>
                  <a:gd name="connsiteX24" fmla="*/ 1085231 w 5718176"/>
                  <a:gd name="connsiteY24" fmla="*/ 495703 h 3896816"/>
                  <a:gd name="connsiteX25" fmla="*/ 1044968 w 5718176"/>
                  <a:gd name="connsiteY25" fmla="*/ 532006 h 3896816"/>
                  <a:gd name="connsiteX26" fmla="*/ 837709 w 5718176"/>
                  <a:gd name="connsiteY26" fmla="*/ 896358 h 3896816"/>
                  <a:gd name="connsiteX27" fmla="*/ 621210 w 5718176"/>
                  <a:gd name="connsiteY27" fmla="*/ 1177543 h 3896816"/>
                  <a:gd name="connsiteX28" fmla="*/ 98445 w 5718176"/>
                  <a:gd name="connsiteY28" fmla="*/ 1822419 h 3896816"/>
                  <a:gd name="connsiteX29" fmla="*/ 15277 w 5718176"/>
                  <a:gd name="connsiteY29" fmla="*/ 2244856 h 3896816"/>
                  <a:gd name="connsiteX30" fmla="*/ 209334 w 5718176"/>
                  <a:gd name="connsiteY30" fmla="*/ 2624390 h 3896816"/>
                  <a:gd name="connsiteX31" fmla="*/ 964441 w 5718176"/>
                  <a:gd name="connsiteY31" fmla="*/ 3531969 h 3896816"/>
                  <a:gd name="connsiteX32" fmla="*/ 1007344 w 5718176"/>
                  <a:gd name="connsiteY32" fmla="*/ 3531969 h 3896816"/>
                  <a:gd name="connsiteX33" fmla="*/ 1052888 w 5718176"/>
                  <a:gd name="connsiteY33" fmla="*/ 3480485 h 3896816"/>
                  <a:gd name="connsiteX34" fmla="*/ 1052888 w 5718176"/>
                  <a:gd name="connsiteY34" fmla="*/ 3480485 h 3896816"/>
                  <a:gd name="connsiteX35" fmla="*/ 1143976 w 5718176"/>
                  <a:gd name="connsiteY35" fmla="*/ 3476524 h 3896816"/>
                  <a:gd name="connsiteX36" fmla="*/ 1227144 w 5718176"/>
                  <a:gd name="connsiteY36" fmla="*/ 3467944 h 3896816"/>
                  <a:gd name="connsiteX37" fmla="*/ 1356515 w 5718176"/>
                  <a:gd name="connsiteY37" fmla="*/ 3502927 h 3896816"/>
                  <a:gd name="connsiteX38" fmla="*/ 1356515 w 5718176"/>
                  <a:gd name="connsiteY38" fmla="*/ 3502927 h 3896816"/>
                  <a:gd name="connsiteX39" fmla="*/ 1629119 w 5718176"/>
                  <a:gd name="connsiteY39" fmla="*/ 3615136 h 3896816"/>
                  <a:gd name="connsiteX40" fmla="*/ 1629119 w 5718176"/>
                  <a:gd name="connsiteY40" fmla="*/ 3896321 h 3896816"/>
                  <a:gd name="connsiteX41" fmla="*/ 4352517 w 5718176"/>
                  <a:gd name="connsiteY41" fmla="*/ 3896321 h 3896816"/>
                  <a:gd name="connsiteX42" fmla="*/ 3776947 w 5718176"/>
                  <a:gd name="connsiteY42" fmla="*/ 1702949 h 3896816"/>
                  <a:gd name="connsiteX43" fmla="*/ 3777607 w 5718176"/>
                  <a:gd name="connsiteY43" fmla="*/ 1681167 h 3896816"/>
                  <a:gd name="connsiteX44" fmla="*/ 3800709 w 5718176"/>
                  <a:gd name="connsiteY44" fmla="*/ 1686448 h 3896816"/>
                  <a:gd name="connsiteX45" fmla="*/ 3858794 w 5718176"/>
                  <a:gd name="connsiteY45" fmla="*/ 1730011 h 3896816"/>
                  <a:gd name="connsiteX46" fmla="*/ 4361098 w 5718176"/>
                  <a:gd name="connsiteY46" fmla="*/ 2186771 h 3896816"/>
                  <a:gd name="connsiteX47" fmla="*/ 4448226 w 5718176"/>
                  <a:gd name="connsiteY47" fmla="*/ 2234955 h 3896816"/>
                  <a:gd name="connsiteX48" fmla="*/ 4589478 w 5718176"/>
                  <a:gd name="connsiteY48" fmla="*/ 2267298 h 3896816"/>
                  <a:gd name="connsiteX49" fmla="*/ 4652844 w 5718176"/>
                  <a:gd name="connsiteY49" fmla="*/ 2253437 h 3896816"/>
                  <a:gd name="connsiteX50" fmla="*/ 5448213 w 5718176"/>
                  <a:gd name="connsiteY50" fmla="*/ 1617142 h 3896816"/>
                  <a:gd name="connsiteX51" fmla="*/ 5667352 w 5718176"/>
                  <a:gd name="connsiteY51" fmla="*/ 1407903 h 3896816"/>
                  <a:gd name="connsiteX52" fmla="*/ 5666692 w 5718176"/>
                  <a:gd name="connsiteY52" fmla="*/ 1349158 h 3896816"/>
                  <a:gd name="connsiteX53" fmla="*/ 5627749 w 5718176"/>
                  <a:gd name="connsiteY53" fmla="*/ 1295693 h 3896816"/>
                  <a:gd name="connsiteX54" fmla="*/ 1495787 w 5718176"/>
                  <a:gd name="connsiteY54" fmla="*/ 3179498 h 3896816"/>
                  <a:gd name="connsiteX55" fmla="*/ 1381597 w 5718176"/>
                  <a:gd name="connsiteY55" fmla="*/ 3196660 h 3896816"/>
                  <a:gd name="connsiteX56" fmla="*/ 1347934 w 5718176"/>
                  <a:gd name="connsiteY56" fmla="*/ 3180158 h 3896816"/>
                  <a:gd name="connsiteX57" fmla="*/ 1291829 w 5718176"/>
                  <a:gd name="connsiteY57" fmla="*/ 3173558 h 3896816"/>
                  <a:gd name="connsiteX58" fmla="*/ 1331433 w 5718176"/>
                  <a:gd name="connsiteY58" fmla="*/ 3123393 h 3896816"/>
                  <a:gd name="connsiteX59" fmla="*/ 1328132 w 5718176"/>
                  <a:gd name="connsiteY59" fmla="*/ 3091711 h 3896816"/>
                  <a:gd name="connsiteX60" fmla="*/ 1105693 w 5718176"/>
                  <a:gd name="connsiteY60" fmla="*/ 2922736 h 3896816"/>
                  <a:gd name="connsiteX61" fmla="*/ 830449 w 5718176"/>
                  <a:gd name="connsiteY61" fmla="*/ 2616469 h 3896816"/>
                  <a:gd name="connsiteX62" fmla="*/ 671375 w 5718176"/>
                  <a:gd name="connsiteY62" fmla="*/ 2377528 h 3896816"/>
                  <a:gd name="connsiteX63" fmla="*/ 578967 w 5718176"/>
                  <a:gd name="connsiteY63" fmla="*/ 2236936 h 3896816"/>
                  <a:gd name="connsiteX64" fmla="*/ 585567 w 5718176"/>
                  <a:gd name="connsiteY64" fmla="*/ 2173570 h 3896816"/>
                  <a:gd name="connsiteX65" fmla="*/ 1142656 w 5718176"/>
                  <a:gd name="connsiteY65" fmla="*/ 1513512 h 3896816"/>
                  <a:gd name="connsiteX66" fmla="*/ 1181600 w 5718176"/>
                  <a:gd name="connsiteY66" fmla="*/ 1479189 h 3896816"/>
                  <a:gd name="connsiteX67" fmla="*/ 1202721 w 5718176"/>
                  <a:gd name="connsiteY67" fmla="*/ 1528034 h 3896816"/>
                  <a:gd name="connsiteX68" fmla="*/ 1561133 w 5718176"/>
                  <a:gd name="connsiteY68" fmla="*/ 3176198 h 3896816"/>
                  <a:gd name="connsiteX69" fmla="*/ 1495787 w 5718176"/>
                  <a:gd name="connsiteY69" fmla="*/ 3179498 h 389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718176" h="3896816">
                    <a:moveTo>
                      <a:pt x="5627749" y="1295693"/>
                    </a:moveTo>
                    <a:cubicBezTo>
                      <a:pt x="5667352" y="1269291"/>
                      <a:pt x="5691115" y="1229688"/>
                      <a:pt x="5718177" y="1192724"/>
                    </a:cubicBezTo>
                    <a:lnTo>
                      <a:pt x="5493097" y="941242"/>
                    </a:lnTo>
                    <a:cubicBezTo>
                      <a:pt x="5487156" y="942562"/>
                      <a:pt x="5481876" y="943883"/>
                      <a:pt x="5475935" y="945203"/>
                    </a:cubicBezTo>
                    <a:cubicBezTo>
                      <a:pt x="5447553" y="958404"/>
                      <a:pt x="5413890" y="962364"/>
                      <a:pt x="5396069" y="992727"/>
                    </a:cubicBezTo>
                    <a:cubicBezTo>
                      <a:pt x="5377587" y="970945"/>
                      <a:pt x="5363066" y="976226"/>
                      <a:pt x="5342604" y="994047"/>
                    </a:cubicBezTo>
                    <a:cubicBezTo>
                      <a:pt x="5115544" y="1194705"/>
                      <a:pt x="4887164" y="1392722"/>
                      <a:pt x="4660104" y="1592719"/>
                    </a:cubicBezTo>
                    <a:cubicBezTo>
                      <a:pt x="4639643" y="1610541"/>
                      <a:pt x="4624461" y="1611201"/>
                      <a:pt x="4602679" y="1596020"/>
                    </a:cubicBezTo>
                    <a:cubicBezTo>
                      <a:pt x="4533373" y="1549156"/>
                      <a:pt x="4468028" y="1497671"/>
                      <a:pt x="4407302" y="1438926"/>
                    </a:cubicBezTo>
                    <a:cubicBezTo>
                      <a:pt x="4247568" y="1285133"/>
                      <a:pt x="4120177" y="1106257"/>
                      <a:pt x="4003347" y="919460"/>
                    </a:cubicBezTo>
                    <a:cubicBezTo>
                      <a:pt x="3873315" y="710882"/>
                      <a:pt x="3761766" y="492403"/>
                      <a:pt x="3658796" y="269964"/>
                    </a:cubicBezTo>
                    <a:cubicBezTo>
                      <a:pt x="3648236" y="246201"/>
                      <a:pt x="3635034" y="231680"/>
                      <a:pt x="3607972" y="225080"/>
                    </a:cubicBezTo>
                    <a:cubicBezTo>
                      <a:pt x="3359130" y="163694"/>
                      <a:pt x="3110289" y="102309"/>
                      <a:pt x="2860787" y="45544"/>
                    </a:cubicBezTo>
                    <a:cubicBezTo>
                      <a:pt x="2833064" y="39603"/>
                      <a:pt x="2804022" y="36303"/>
                      <a:pt x="2800721" y="19802"/>
                    </a:cubicBezTo>
                    <a:cubicBezTo>
                      <a:pt x="2804022" y="44884"/>
                      <a:pt x="2826464" y="156434"/>
                      <a:pt x="2817883" y="163034"/>
                    </a:cubicBezTo>
                    <a:cubicBezTo>
                      <a:pt x="2766398" y="204618"/>
                      <a:pt x="2532738" y="240261"/>
                      <a:pt x="2472673" y="247522"/>
                    </a:cubicBezTo>
                    <a:cubicBezTo>
                      <a:pt x="2299077" y="257423"/>
                      <a:pt x="2362443" y="261383"/>
                      <a:pt x="2217890" y="233660"/>
                    </a:cubicBezTo>
                    <a:cubicBezTo>
                      <a:pt x="2173666" y="215179"/>
                      <a:pt x="2136703" y="190757"/>
                      <a:pt x="2107001" y="181516"/>
                    </a:cubicBezTo>
                    <a:cubicBezTo>
                      <a:pt x="2072017" y="166995"/>
                      <a:pt x="2073998" y="128051"/>
                      <a:pt x="2069377" y="98349"/>
                    </a:cubicBezTo>
                    <a:cubicBezTo>
                      <a:pt x="2070037" y="65346"/>
                      <a:pt x="2072678" y="33003"/>
                      <a:pt x="2077958" y="0"/>
                    </a:cubicBezTo>
                    <a:cubicBezTo>
                      <a:pt x="2072017" y="32343"/>
                      <a:pt x="2060137" y="57425"/>
                      <a:pt x="2023833" y="81187"/>
                    </a:cubicBezTo>
                    <a:cubicBezTo>
                      <a:pt x="1994791" y="100329"/>
                      <a:pt x="1965748" y="120131"/>
                      <a:pt x="1936046" y="139932"/>
                    </a:cubicBezTo>
                    <a:cubicBezTo>
                      <a:pt x="1936046" y="139932"/>
                      <a:pt x="1936046" y="139932"/>
                      <a:pt x="1936046" y="139932"/>
                    </a:cubicBezTo>
                    <a:cubicBezTo>
                      <a:pt x="1905683" y="157094"/>
                      <a:pt x="1875980" y="178216"/>
                      <a:pt x="1844298" y="190757"/>
                    </a:cubicBezTo>
                    <a:cubicBezTo>
                      <a:pt x="1591495" y="293066"/>
                      <a:pt x="1338693" y="394714"/>
                      <a:pt x="1085231" y="495703"/>
                    </a:cubicBezTo>
                    <a:cubicBezTo>
                      <a:pt x="1066750" y="502964"/>
                      <a:pt x="1054869" y="514845"/>
                      <a:pt x="1044968" y="532006"/>
                    </a:cubicBezTo>
                    <a:cubicBezTo>
                      <a:pt x="976322" y="653457"/>
                      <a:pt x="907676" y="774908"/>
                      <a:pt x="837709" y="896358"/>
                    </a:cubicBezTo>
                    <a:cubicBezTo>
                      <a:pt x="817908" y="930681"/>
                      <a:pt x="672695" y="1117478"/>
                      <a:pt x="621210" y="1177543"/>
                    </a:cubicBezTo>
                    <a:cubicBezTo>
                      <a:pt x="440355" y="1387442"/>
                      <a:pt x="254878" y="1592719"/>
                      <a:pt x="98445" y="1822419"/>
                    </a:cubicBezTo>
                    <a:cubicBezTo>
                      <a:pt x="9337" y="1953771"/>
                      <a:pt x="-21686" y="2091723"/>
                      <a:pt x="15277" y="2244856"/>
                    </a:cubicBezTo>
                    <a:cubicBezTo>
                      <a:pt x="49600" y="2386769"/>
                      <a:pt x="126827" y="2506899"/>
                      <a:pt x="209334" y="2624390"/>
                    </a:cubicBezTo>
                    <a:cubicBezTo>
                      <a:pt x="338706" y="2807886"/>
                      <a:pt x="852891" y="3403918"/>
                      <a:pt x="964441" y="3531969"/>
                    </a:cubicBezTo>
                    <a:cubicBezTo>
                      <a:pt x="980282" y="3550451"/>
                      <a:pt x="991503" y="3553751"/>
                      <a:pt x="1007344" y="3531969"/>
                    </a:cubicBezTo>
                    <a:cubicBezTo>
                      <a:pt x="1020545" y="3513487"/>
                      <a:pt x="1033747" y="3493686"/>
                      <a:pt x="1052888" y="3480485"/>
                    </a:cubicBezTo>
                    <a:lnTo>
                      <a:pt x="1052888" y="3480485"/>
                    </a:lnTo>
                    <a:cubicBezTo>
                      <a:pt x="1083911" y="3493026"/>
                      <a:pt x="1114934" y="3494346"/>
                      <a:pt x="1143976" y="3476524"/>
                    </a:cubicBezTo>
                    <a:cubicBezTo>
                      <a:pt x="1171039" y="3459363"/>
                      <a:pt x="1196781" y="3457383"/>
                      <a:pt x="1227144" y="3467944"/>
                    </a:cubicBezTo>
                    <a:cubicBezTo>
                      <a:pt x="1269387" y="3482465"/>
                      <a:pt x="1313611" y="3491706"/>
                      <a:pt x="1356515" y="3502927"/>
                    </a:cubicBezTo>
                    <a:cubicBezTo>
                      <a:pt x="1356515" y="3502927"/>
                      <a:pt x="1356515" y="3502927"/>
                      <a:pt x="1356515" y="3502927"/>
                    </a:cubicBezTo>
                    <a:cubicBezTo>
                      <a:pt x="1361135" y="3511507"/>
                      <a:pt x="1545291" y="3582793"/>
                      <a:pt x="1629119" y="3615136"/>
                    </a:cubicBezTo>
                    <a:cubicBezTo>
                      <a:pt x="1639680" y="3708865"/>
                      <a:pt x="1633739" y="3802593"/>
                      <a:pt x="1629119" y="3896321"/>
                    </a:cubicBezTo>
                    <a:cubicBezTo>
                      <a:pt x="1642320" y="3896981"/>
                      <a:pt x="4339316" y="3896981"/>
                      <a:pt x="4352517" y="3896321"/>
                    </a:cubicBezTo>
                    <a:cubicBezTo>
                      <a:pt x="4266710" y="3566952"/>
                      <a:pt x="3792128" y="1761034"/>
                      <a:pt x="3776947" y="1702949"/>
                    </a:cubicBezTo>
                    <a:cubicBezTo>
                      <a:pt x="3774967" y="1695689"/>
                      <a:pt x="3770346" y="1687108"/>
                      <a:pt x="3777607" y="1681167"/>
                    </a:cubicBezTo>
                    <a:cubicBezTo>
                      <a:pt x="3786848" y="1673906"/>
                      <a:pt x="3794108" y="1681827"/>
                      <a:pt x="3800709" y="1686448"/>
                    </a:cubicBezTo>
                    <a:cubicBezTo>
                      <a:pt x="3820511" y="1700309"/>
                      <a:pt x="3840312" y="1714170"/>
                      <a:pt x="3858794" y="1730011"/>
                    </a:cubicBezTo>
                    <a:cubicBezTo>
                      <a:pt x="4033049" y="1875224"/>
                      <a:pt x="4196744" y="2030998"/>
                      <a:pt x="4361098" y="2186771"/>
                    </a:cubicBezTo>
                    <a:cubicBezTo>
                      <a:pt x="4386840" y="2211194"/>
                      <a:pt x="4411923" y="2229015"/>
                      <a:pt x="4448226" y="2234955"/>
                    </a:cubicBezTo>
                    <a:cubicBezTo>
                      <a:pt x="4495750" y="2242876"/>
                      <a:pt x="4542614" y="2254757"/>
                      <a:pt x="4589478" y="2267298"/>
                    </a:cubicBezTo>
                    <a:cubicBezTo>
                      <a:pt x="4613900" y="2273899"/>
                      <a:pt x="4633042" y="2269279"/>
                      <a:pt x="4652844" y="2253437"/>
                    </a:cubicBezTo>
                    <a:cubicBezTo>
                      <a:pt x="4922147" y="2046839"/>
                      <a:pt x="5190791" y="1838921"/>
                      <a:pt x="5448213" y="1617142"/>
                    </a:cubicBezTo>
                    <a:cubicBezTo>
                      <a:pt x="5524780" y="1551136"/>
                      <a:pt x="5600027" y="1483810"/>
                      <a:pt x="5667352" y="1407903"/>
                    </a:cubicBezTo>
                    <a:cubicBezTo>
                      <a:pt x="5687154" y="1386121"/>
                      <a:pt x="5686494" y="1369620"/>
                      <a:pt x="5666692" y="1349158"/>
                    </a:cubicBezTo>
                    <a:cubicBezTo>
                      <a:pt x="5652171" y="1332657"/>
                      <a:pt x="5637650" y="1316155"/>
                      <a:pt x="5627749" y="1295693"/>
                    </a:cubicBezTo>
                    <a:close/>
                    <a:moveTo>
                      <a:pt x="1495787" y="3179498"/>
                    </a:moveTo>
                    <a:cubicBezTo>
                      <a:pt x="1458164" y="3185439"/>
                      <a:pt x="1419880" y="3194020"/>
                      <a:pt x="1381597" y="3196660"/>
                    </a:cubicBezTo>
                    <a:cubicBezTo>
                      <a:pt x="1374336" y="3187419"/>
                      <a:pt x="1363776" y="3181478"/>
                      <a:pt x="1347934" y="3180158"/>
                    </a:cubicBezTo>
                    <a:cubicBezTo>
                      <a:pt x="1329452" y="3175538"/>
                      <a:pt x="1310971" y="3172898"/>
                      <a:pt x="1291829" y="3173558"/>
                    </a:cubicBezTo>
                    <a:cubicBezTo>
                      <a:pt x="1303050" y="3155736"/>
                      <a:pt x="1318892" y="3140555"/>
                      <a:pt x="1331433" y="3123393"/>
                    </a:cubicBezTo>
                    <a:cubicBezTo>
                      <a:pt x="1340674" y="3110192"/>
                      <a:pt x="1343974" y="3101612"/>
                      <a:pt x="1328132" y="3091711"/>
                    </a:cubicBezTo>
                    <a:cubicBezTo>
                      <a:pt x="1285229" y="3065968"/>
                      <a:pt x="1122854" y="2941878"/>
                      <a:pt x="1105693" y="2922736"/>
                    </a:cubicBezTo>
                    <a:cubicBezTo>
                      <a:pt x="1044968" y="2856730"/>
                      <a:pt x="856851" y="2655412"/>
                      <a:pt x="830449" y="2616469"/>
                    </a:cubicBezTo>
                    <a:cubicBezTo>
                      <a:pt x="776984" y="2537262"/>
                      <a:pt x="723519" y="2458055"/>
                      <a:pt x="671375" y="2377528"/>
                    </a:cubicBezTo>
                    <a:cubicBezTo>
                      <a:pt x="641012" y="2330664"/>
                      <a:pt x="606689" y="2285780"/>
                      <a:pt x="578967" y="2236936"/>
                    </a:cubicBezTo>
                    <a:cubicBezTo>
                      <a:pt x="565766" y="2213834"/>
                      <a:pt x="567746" y="2193372"/>
                      <a:pt x="585567" y="2173570"/>
                    </a:cubicBezTo>
                    <a:cubicBezTo>
                      <a:pt x="678636" y="2066641"/>
                      <a:pt x="1053548" y="1629683"/>
                      <a:pt x="1142656" y="1513512"/>
                    </a:cubicBezTo>
                    <a:cubicBezTo>
                      <a:pt x="1153217" y="1499651"/>
                      <a:pt x="1160478" y="1473249"/>
                      <a:pt x="1181600" y="1479189"/>
                    </a:cubicBezTo>
                    <a:cubicBezTo>
                      <a:pt x="1200081" y="1484470"/>
                      <a:pt x="1198761" y="1510212"/>
                      <a:pt x="1202721" y="1528034"/>
                    </a:cubicBezTo>
                    <a:cubicBezTo>
                      <a:pt x="1249586" y="1761034"/>
                      <a:pt x="1548592" y="3166957"/>
                      <a:pt x="1561133" y="3176198"/>
                    </a:cubicBezTo>
                    <a:cubicBezTo>
                      <a:pt x="1538691" y="3178178"/>
                      <a:pt x="1516909" y="3176198"/>
                      <a:pt x="1495787" y="3179498"/>
                    </a:cubicBez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7" name="Freeform: Shape 9">
                <a:extLst>
                  <a:ext uri="{FF2B5EF4-FFF2-40B4-BE49-F238E27FC236}">
                    <a16:creationId xmlns:a16="http://schemas.microsoft.com/office/drawing/2014/main" id="{CA54AC34-56BF-E5CB-677B-E1EAD86CA004}"/>
                  </a:ext>
                </a:extLst>
              </p:cNvPr>
              <p:cNvSpPr/>
              <p:nvPr/>
            </p:nvSpPr>
            <p:spPr>
              <a:xfrm>
                <a:off x="4168141" y="4711753"/>
                <a:ext cx="801841" cy="240142"/>
              </a:xfrm>
              <a:custGeom>
                <a:avLst/>
                <a:gdLst>
                  <a:gd name="connsiteX0" fmla="*/ 1143880 w 1144734"/>
                  <a:gd name="connsiteY0" fmla="*/ 41154 h 342834"/>
                  <a:gd name="connsiteX1" fmla="*/ 717483 w 1144734"/>
                  <a:gd name="connsiteY1" fmla="*/ 47094 h 342834"/>
                  <a:gd name="connsiteX2" fmla="*/ 161054 w 1144734"/>
                  <a:gd name="connsiteY2" fmla="*/ 34553 h 342834"/>
                  <a:gd name="connsiteX3" fmla="*/ 0 w 1144734"/>
                  <a:gd name="connsiteY3" fmla="*/ 108480 h 342834"/>
                  <a:gd name="connsiteX4" fmla="*/ 227720 w 1144734"/>
                  <a:gd name="connsiteY4" fmla="*/ 342800 h 342834"/>
                  <a:gd name="connsiteX5" fmla="*/ 718803 w 1144734"/>
                  <a:gd name="connsiteY5" fmla="*/ 197587 h 342834"/>
                  <a:gd name="connsiteX6" fmla="*/ 1100316 w 1144734"/>
                  <a:gd name="connsiteY6" fmla="*/ 97919 h 342834"/>
                  <a:gd name="connsiteX7" fmla="*/ 1143880 w 1144734"/>
                  <a:gd name="connsiteY7" fmla="*/ 41154 h 34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4734" h="342834">
                    <a:moveTo>
                      <a:pt x="1143880" y="41154"/>
                    </a:moveTo>
                    <a:cubicBezTo>
                      <a:pt x="1144540" y="18712"/>
                      <a:pt x="836293" y="47094"/>
                      <a:pt x="717483" y="47094"/>
                    </a:cubicBezTo>
                    <a:cubicBezTo>
                      <a:pt x="508244" y="47094"/>
                      <a:pt x="264023" y="-49934"/>
                      <a:pt x="161054" y="34553"/>
                    </a:cubicBezTo>
                    <a:cubicBezTo>
                      <a:pt x="109570" y="64256"/>
                      <a:pt x="57425" y="93298"/>
                      <a:pt x="0" y="108480"/>
                    </a:cubicBezTo>
                    <a:cubicBezTo>
                      <a:pt x="0" y="108480"/>
                      <a:pt x="214519" y="346100"/>
                      <a:pt x="227720" y="342800"/>
                    </a:cubicBezTo>
                    <a:cubicBezTo>
                      <a:pt x="382174" y="301217"/>
                      <a:pt x="564349" y="239171"/>
                      <a:pt x="718803" y="197587"/>
                    </a:cubicBezTo>
                    <a:cubicBezTo>
                      <a:pt x="845534" y="163925"/>
                      <a:pt x="972265" y="127621"/>
                      <a:pt x="1100316" y="97919"/>
                    </a:cubicBezTo>
                    <a:cubicBezTo>
                      <a:pt x="1142560" y="88678"/>
                      <a:pt x="1147180" y="74817"/>
                      <a:pt x="1143880" y="41154"/>
                    </a:cubicBezTo>
                    <a:close/>
                  </a:path>
                </a:pathLst>
              </a:custGeom>
              <a:solidFill>
                <a:srgbClr val="FEC88A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8" name="Freeform: Shape 11">
                <a:extLst>
                  <a:ext uri="{FF2B5EF4-FFF2-40B4-BE49-F238E27FC236}">
                    <a16:creationId xmlns:a16="http://schemas.microsoft.com/office/drawing/2014/main" id="{4E2AC6F5-CF78-CF18-75F0-49B282B60037}"/>
                  </a:ext>
                </a:extLst>
              </p:cNvPr>
              <p:cNvSpPr/>
              <p:nvPr/>
            </p:nvSpPr>
            <p:spPr>
              <a:xfrm>
                <a:off x="1454391" y="2929926"/>
                <a:ext cx="838695" cy="1003577"/>
              </a:xfrm>
              <a:custGeom>
                <a:avLst/>
                <a:gdLst>
                  <a:gd name="connsiteX0" fmla="*/ 371974 w 1197349"/>
                  <a:gd name="connsiteY0" fmla="*/ 1416646 h 1432740"/>
                  <a:gd name="connsiteX1" fmla="*/ 333031 w 1197349"/>
                  <a:gd name="connsiteY1" fmla="*/ 1418626 h 1432740"/>
                  <a:gd name="connsiteX2" fmla="*/ 142934 w 1197349"/>
                  <a:gd name="connsiteY2" fmla="*/ 1175725 h 1432740"/>
                  <a:gd name="connsiteX3" fmla="*/ 4322 w 1197349"/>
                  <a:gd name="connsiteY3" fmla="*/ 766489 h 1432740"/>
                  <a:gd name="connsiteX4" fmla="*/ 173957 w 1197349"/>
                  <a:gd name="connsiteY4" fmla="*/ 314349 h 1432740"/>
                  <a:gd name="connsiteX5" fmla="*/ 507286 w 1197349"/>
                  <a:gd name="connsiteY5" fmla="*/ 72108 h 1432740"/>
                  <a:gd name="connsiteX6" fmla="*/ 806292 w 1197349"/>
                  <a:gd name="connsiteY6" fmla="*/ 2802 h 1432740"/>
                  <a:gd name="connsiteX7" fmla="*/ 1098038 w 1197349"/>
                  <a:gd name="connsiteY7" fmla="*/ 54286 h 1432740"/>
                  <a:gd name="connsiteX8" fmla="*/ 1107939 w 1197349"/>
                  <a:gd name="connsiteY8" fmla="*/ 56927 h 1432740"/>
                  <a:gd name="connsiteX9" fmla="*/ 1195066 w 1197349"/>
                  <a:gd name="connsiteY9" fmla="*/ 124253 h 1432740"/>
                  <a:gd name="connsiteX10" fmla="*/ 1146222 w 1197349"/>
                  <a:gd name="connsiteY10" fmla="*/ 217981 h 1432740"/>
                  <a:gd name="connsiteX11" fmla="*/ 1113879 w 1197349"/>
                  <a:gd name="connsiteY11" fmla="*/ 270125 h 1432740"/>
                  <a:gd name="connsiteX12" fmla="*/ 1091437 w 1197349"/>
                  <a:gd name="connsiteY12" fmla="*/ 319630 h 1432740"/>
                  <a:gd name="connsiteX13" fmla="*/ 1051834 w 1197349"/>
                  <a:gd name="connsiteY13" fmla="*/ 334811 h 1432740"/>
                  <a:gd name="connsiteX14" fmla="*/ 851836 w 1197349"/>
                  <a:gd name="connsiteY14" fmla="*/ 426559 h 1432740"/>
                  <a:gd name="connsiteX15" fmla="*/ 832034 w 1197349"/>
                  <a:gd name="connsiteY15" fmla="*/ 475403 h 1432740"/>
                  <a:gd name="connsiteX16" fmla="*/ 743587 w 1197349"/>
                  <a:gd name="connsiteY16" fmla="*/ 610055 h 1432740"/>
                  <a:gd name="connsiteX17" fmla="*/ 660419 w 1197349"/>
                  <a:gd name="connsiteY17" fmla="*/ 642398 h 1432740"/>
                  <a:gd name="connsiteX18" fmla="*/ 577252 w 1197349"/>
                  <a:gd name="connsiteY18" fmla="*/ 792891 h 1432740"/>
                  <a:gd name="connsiteX19" fmla="*/ 623456 w 1197349"/>
                  <a:gd name="connsiteY19" fmla="*/ 1028532 h 1432740"/>
                  <a:gd name="connsiteX20" fmla="*/ 649858 w 1197349"/>
                  <a:gd name="connsiteY20" fmla="*/ 1140742 h 1432740"/>
                  <a:gd name="connsiteX21" fmla="*/ 637977 w 1197349"/>
                  <a:gd name="connsiteY21" fmla="*/ 1204767 h 1432740"/>
                  <a:gd name="connsiteX22" fmla="*/ 569331 w 1197349"/>
                  <a:gd name="connsiteY22" fmla="*/ 1188266 h 1432740"/>
                  <a:gd name="connsiteX23" fmla="*/ 538969 w 1197349"/>
                  <a:gd name="connsiteY23" fmla="*/ 1136781 h 1432740"/>
                  <a:gd name="connsiteX24" fmla="*/ 533688 w 1197349"/>
                  <a:gd name="connsiteY24" fmla="*/ 1104438 h 1432740"/>
                  <a:gd name="connsiteX25" fmla="*/ 461742 w 1197349"/>
                  <a:gd name="connsiteY25" fmla="*/ 1021271 h 1432740"/>
                  <a:gd name="connsiteX26" fmla="*/ 343592 w 1197349"/>
                  <a:gd name="connsiteY26" fmla="*/ 1052294 h 1432740"/>
                  <a:gd name="connsiteX27" fmla="*/ 331711 w 1197349"/>
                  <a:gd name="connsiteY27" fmla="*/ 1130181 h 1432740"/>
                  <a:gd name="connsiteX28" fmla="*/ 426759 w 1197349"/>
                  <a:gd name="connsiteY28" fmla="*/ 1340079 h 1432740"/>
                  <a:gd name="connsiteX29" fmla="*/ 433359 w 1197349"/>
                  <a:gd name="connsiteY29" fmla="*/ 1385623 h 1432740"/>
                  <a:gd name="connsiteX30" fmla="*/ 371974 w 1197349"/>
                  <a:gd name="connsiteY30" fmla="*/ 1416646 h 1432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97349" h="1432740">
                    <a:moveTo>
                      <a:pt x="371974" y="1416646"/>
                    </a:moveTo>
                    <a:cubicBezTo>
                      <a:pt x="360753" y="1443708"/>
                      <a:pt x="346892" y="1431167"/>
                      <a:pt x="333031" y="1418626"/>
                    </a:cubicBezTo>
                    <a:cubicBezTo>
                      <a:pt x="254484" y="1349320"/>
                      <a:pt x="192438" y="1267473"/>
                      <a:pt x="142934" y="1175725"/>
                    </a:cubicBezTo>
                    <a:cubicBezTo>
                      <a:pt x="72968" y="1047013"/>
                      <a:pt x="20823" y="913022"/>
                      <a:pt x="4322" y="766489"/>
                    </a:cubicBezTo>
                    <a:cubicBezTo>
                      <a:pt x="-16140" y="586293"/>
                      <a:pt x="35345" y="434480"/>
                      <a:pt x="173957" y="314349"/>
                    </a:cubicBezTo>
                    <a:cubicBezTo>
                      <a:pt x="278246" y="223921"/>
                      <a:pt x="393756" y="149335"/>
                      <a:pt x="507286" y="72108"/>
                    </a:cubicBezTo>
                    <a:cubicBezTo>
                      <a:pt x="597714" y="10723"/>
                      <a:pt x="698703" y="-7759"/>
                      <a:pt x="806292" y="2802"/>
                    </a:cubicBezTo>
                    <a:cubicBezTo>
                      <a:pt x="904641" y="12703"/>
                      <a:pt x="1002329" y="26564"/>
                      <a:pt x="1098038" y="54286"/>
                    </a:cubicBezTo>
                    <a:cubicBezTo>
                      <a:pt x="1101338" y="54947"/>
                      <a:pt x="1104638" y="55607"/>
                      <a:pt x="1107939" y="56927"/>
                    </a:cubicBezTo>
                    <a:cubicBezTo>
                      <a:pt x="1144242" y="70128"/>
                      <a:pt x="1183845" y="81349"/>
                      <a:pt x="1195066" y="124253"/>
                    </a:cubicBezTo>
                    <a:cubicBezTo>
                      <a:pt x="1206287" y="167816"/>
                      <a:pt x="1173944" y="192899"/>
                      <a:pt x="1146222" y="217981"/>
                    </a:cubicBezTo>
                    <a:cubicBezTo>
                      <a:pt x="1130381" y="232502"/>
                      <a:pt x="1119820" y="249003"/>
                      <a:pt x="1113879" y="270125"/>
                    </a:cubicBezTo>
                    <a:cubicBezTo>
                      <a:pt x="1109259" y="287287"/>
                      <a:pt x="1109259" y="307749"/>
                      <a:pt x="1091437" y="319630"/>
                    </a:cubicBezTo>
                    <a:cubicBezTo>
                      <a:pt x="1080216" y="329531"/>
                      <a:pt x="1065695" y="331511"/>
                      <a:pt x="1051834" y="334811"/>
                    </a:cubicBezTo>
                    <a:cubicBezTo>
                      <a:pt x="979227" y="352633"/>
                      <a:pt x="917182" y="393556"/>
                      <a:pt x="851836" y="426559"/>
                    </a:cubicBezTo>
                    <a:cubicBezTo>
                      <a:pt x="832694" y="436460"/>
                      <a:pt x="830714" y="455601"/>
                      <a:pt x="832034" y="475403"/>
                    </a:cubicBezTo>
                    <a:cubicBezTo>
                      <a:pt x="837315" y="548010"/>
                      <a:pt x="812233" y="586293"/>
                      <a:pt x="743587" y="610055"/>
                    </a:cubicBezTo>
                    <a:cubicBezTo>
                      <a:pt x="715864" y="619956"/>
                      <a:pt x="687482" y="628537"/>
                      <a:pt x="660419" y="642398"/>
                    </a:cubicBezTo>
                    <a:cubicBezTo>
                      <a:pt x="597714" y="675401"/>
                      <a:pt x="573952" y="721605"/>
                      <a:pt x="577252" y="792891"/>
                    </a:cubicBezTo>
                    <a:cubicBezTo>
                      <a:pt x="581212" y="874078"/>
                      <a:pt x="605635" y="950645"/>
                      <a:pt x="623456" y="1028532"/>
                    </a:cubicBezTo>
                    <a:cubicBezTo>
                      <a:pt x="632037" y="1066155"/>
                      <a:pt x="643918" y="1103118"/>
                      <a:pt x="649858" y="1140742"/>
                    </a:cubicBezTo>
                    <a:cubicBezTo>
                      <a:pt x="653159" y="1162523"/>
                      <a:pt x="660419" y="1190246"/>
                      <a:pt x="637977" y="1204767"/>
                    </a:cubicBezTo>
                    <a:cubicBezTo>
                      <a:pt x="612235" y="1221269"/>
                      <a:pt x="590453" y="1203447"/>
                      <a:pt x="569331" y="1188266"/>
                    </a:cubicBezTo>
                    <a:cubicBezTo>
                      <a:pt x="550850" y="1175064"/>
                      <a:pt x="540289" y="1159883"/>
                      <a:pt x="538969" y="1136781"/>
                    </a:cubicBezTo>
                    <a:cubicBezTo>
                      <a:pt x="538309" y="1126220"/>
                      <a:pt x="535008" y="1114999"/>
                      <a:pt x="533688" y="1104438"/>
                    </a:cubicBezTo>
                    <a:cubicBezTo>
                      <a:pt x="529728" y="1059554"/>
                      <a:pt x="505306" y="1031832"/>
                      <a:pt x="461742" y="1021271"/>
                    </a:cubicBezTo>
                    <a:cubicBezTo>
                      <a:pt x="416198" y="1010050"/>
                      <a:pt x="375934" y="1019951"/>
                      <a:pt x="343592" y="1052294"/>
                    </a:cubicBezTo>
                    <a:cubicBezTo>
                      <a:pt x="322470" y="1073416"/>
                      <a:pt x="324450" y="1101798"/>
                      <a:pt x="331711" y="1130181"/>
                    </a:cubicBezTo>
                    <a:cubicBezTo>
                      <a:pt x="352172" y="1205427"/>
                      <a:pt x="390456" y="1272093"/>
                      <a:pt x="426759" y="1340079"/>
                    </a:cubicBezTo>
                    <a:cubicBezTo>
                      <a:pt x="434680" y="1354600"/>
                      <a:pt x="446561" y="1371102"/>
                      <a:pt x="433359" y="1385623"/>
                    </a:cubicBezTo>
                    <a:cubicBezTo>
                      <a:pt x="417518" y="1403444"/>
                      <a:pt x="401017" y="1423906"/>
                      <a:pt x="371974" y="141664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9" name="Freeform: Shape 12">
                <a:extLst>
                  <a:ext uri="{FF2B5EF4-FFF2-40B4-BE49-F238E27FC236}">
                    <a16:creationId xmlns:a16="http://schemas.microsoft.com/office/drawing/2014/main" id="{89A86CBF-6670-E650-3855-8FEE777ABB23}"/>
                  </a:ext>
                </a:extLst>
              </p:cNvPr>
              <p:cNvSpPr/>
              <p:nvPr/>
            </p:nvSpPr>
            <p:spPr>
              <a:xfrm>
                <a:off x="1670458" y="3151115"/>
                <a:ext cx="626004" cy="1156829"/>
              </a:xfrm>
              <a:custGeom>
                <a:avLst/>
                <a:gdLst>
                  <a:gd name="connsiteX0" fmla="*/ 47668 w 893702"/>
                  <a:gd name="connsiteY0" fmla="*/ 1116711 h 1651527"/>
                  <a:gd name="connsiteX1" fmla="*/ 75390 w 893702"/>
                  <a:gd name="connsiteY1" fmla="*/ 1088989 h 1651527"/>
                  <a:gd name="connsiteX2" fmla="*/ 89912 w 893702"/>
                  <a:gd name="connsiteY2" fmla="*/ 1009122 h 1651527"/>
                  <a:gd name="connsiteX3" fmla="*/ 8064 w 893702"/>
                  <a:gd name="connsiteY3" fmla="*/ 828926 h 1651527"/>
                  <a:gd name="connsiteX4" fmla="*/ 105753 w 893702"/>
                  <a:gd name="connsiteY4" fmla="*/ 687014 h 1651527"/>
                  <a:gd name="connsiteX5" fmla="*/ 241725 w 893702"/>
                  <a:gd name="connsiteY5" fmla="*/ 795923 h 1651527"/>
                  <a:gd name="connsiteX6" fmla="*/ 292549 w 893702"/>
                  <a:gd name="connsiteY6" fmla="*/ 876450 h 1651527"/>
                  <a:gd name="connsiteX7" fmla="*/ 328852 w 893702"/>
                  <a:gd name="connsiteY7" fmla="*/ 855328 h 1651527"/>
                  <a:gd name="connsiteX8" fmla="*/ 319612 w 893702"/>
                  <a:gd name="connsiteY8" fmla="*/ 803844 h 1651527"/>
                  <a:gd name="connsiteX9" fmla="*/ 258886 w 893702"/>
                  <a:gd name="connsiteY9" fmla="*/ 550382 h 1651527"/>
                  <a:gd name="connsiteX10" fmla="*/ 252286 w 893702"/>
                  <a:gd name="connsiteY10" fmla="*/ 438832 h 1651527"/>
                  <a:gd name="connsiteX11" fmla="*/ 335453 w 893702"/>
                  <a:gd name="connsiteY11" fmla="*/ 316721 h 1651527"/>
                  <a:gd name="connsiteX12" fmla="*/ 439082 w 893702"/>
                  <a:gd name="connsiteY12" fmla="*/ 275137 h 1651527"/>
                  <a:gd name="connsiteX13" fmla="*/ 506408 w 893702"/>
                  <a:gd name="connsiteY13" fmla="*/ 162268 h 1651527"/>
                  <a:gd name="connsiteX14" fmla="*/ 546011 w 893702"/>
                  <a:gd name="connsiteY14" fmla="*/ 89001 h 1651527"/>
                  <a:gd name="connsiteX15" fmla="*/ 688584 w 893702"/>
                  <a:gd name="connsiteY15" fmla="*/ 19695 h 1651527"/>
                  <a:gd name="connsiteX16" fmla="*/ 782972 w 893702"/>
                  <a:gd name="connsiteY16" fmla="*/ 4514 h 1651527"/>
                  <a:gd name="connsiteX17" fmla="*/ 802774 w 893702"/>
                  <a:gd name="connsiteY17" fmla="*/ 23655 h 1651527"/>
                  <a:gd name="connsiteX18" fmla="*/ 786273 w 893702"/>
                  <a:gd name="connsiteY18" fmla="*/ 62599 h 1651527"/>
                  <a:gd name="connsiteX19" fmla="*/ 657561 w 893702"/>
                  <a:gd name="connsiteY19" fmla="*/ 202531 h 1651527"/>
                  <a:gd name="connsiteX20" fmla="*/ 528190 w 893702"/>
                  <a:gd name="connsiteY20" fmla="*/ 591965 h 1651527"/>
                  <a:gd name="connsiteX21" fmla="*/ 546672 w 893702"/>
                  <a:gd name="connsiteY21" fmla="*/ 872490 h 1651527"/>
                  <a:gd name="connsiteX22" fmla="*/ 662842 w 893702"/>
                  <a:gd name="connsiteY22" fmla="*/ 1091629 h 1651527"/>
                  <a:gd name="connsiteX23" fmla="*/ 831156 w 893702"/>
                  <a:gd name="connsiteY23" fmla="*/ 1262584 h 1651527"/>
                  <a:gd name="connsiteX24" fmla="*/ 862839 w 893702"/>
                  <a:gd name="connsiteY24" fmla="*/ 1316709 h 1651527"/>
                  <a:gd name="connsiteX25" fmla="*/ 874060 w 893702"/>
                  <a:gd name="connsiteY25" fmla="*/ 1413737 h 1651527"/>
                  <a:gd name="connsiteX26" fmla="*/ 891882 w 893702"/>
                  <a:gd name="connsiteY26" fmla="*/ 1559610 h 1651527"/>
                  <a:gd name="connsiteX27" fmla="*/ 546672 w 893702"/>
                  <a:gd name="connsiteY27" fmla="*/ 1644097 h 1651527"/>
                  <a:gd name="connsiteX28" fmla="*/ 291889 w 893702"/>
                  <a:gd name="connsiteY28" fmla="*/ 1630236 h 1651527"/>
                  <a:gd name="connsiteX29" fmla="*/ 181000 w 893702"/>
                  <a:gd name="connsiteY29" fmla="*/ 1578092 h 1651527"/>
                  <a:gd name="connsiteX30" fmla="*/ 143376 w 893702"/>
                  <a:gd name="connsiteY30" fmla="*/ 1494924 h 1651527"/>
                  <a:gd name="connsiteX31" fmla="*/ 152617 w 893702"/>
                  <a:gd name="connsiteY31" fmla="*/ 1390635 h 1651527"/>
                  <a:gd name="connsiteX32" fmla="*/ 126215 w 893702"/>
                  <a:gd name="connsiteY32" fmla="*/ 1280406 h 1651527"/>
                  <a:gd name="connsiteX33" fmla="*/ 47668 w 893702"/>
                  <a:gd name="connsiteY33" fmla="*/ 1116711 h 1651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893702" h="1651527">
                    <a:moveTo>
                      <a:pt x="47668" y="1116711"/>
                    </a:moveTo>
                    <a:cubicBezTo>
                      <a:pt x="51628" y="1112751"/>
                      <a:pt x="70770" y="1092289"/>
                      <a:pt x="75390" y="1088989"/>
                    </a:cubicBezTo>
                    <a:cubicBezTo>
                      <a:pt x="115654" y="1056646"/>
                      <a:pt x="115654" y="1056646"/>
                      <a:pt x="89912" y="1009122"/>
                    </a:cubicBezTo>
                    <a:cubicBezTo>
                      <a:pt x="58889" y="951037"/>
                      <a:pt x="27206" y="892952"/>
                      <a:pt x="8064" y="828926"/>
                    </a:cubicBezTo>
                    <a:cubicBezTo>
                      <a:pt x="-17018" y="743778"/>
                      <a:pt x="16645" y="692294"/>
                      <a:pt x="105753" y="687014"/>
                    </a:cubicBezTo>
                    <a:cubicBezTo>
                      <a:pt x="192221" y="681073"/>
                      <a:pt x="238425" y="712756"/>
                      <a:pt x="241725" y="795923"/>
                    </a:cubicBezTo>
                    <a:cubicBezTo>
                      <a:pt x="243045" y="834867"/>
                      <a:pt x="258226" y="859949"/>
                      <a:pt x="292549" y="876450"/>
                    </a:cubicBezTo>
                    <a:cubicBezTo>
                      <a:pt x="316971" y="887671"/>
                      <a:pt x="327532" y="881071"/>
                      <a:pt x="328852" y="855328"/>
                    </a:cubicBezTo>
                    <a:cubicBezTo>
                      <a:pt x="329513" y="837507"/>
                      <a:pt x="324232" y="820345"/>
                      <a:pt x="319612" y="803844"/>
                    </a:cubicBezTo>
                    <a:cubicBezTo>
                      <a:pt x="298490" y="719356"/>
                      <a:pt x="274728" y="636189"/>
                      <a:pt x="258886" y="550382"/>
                    </a:cubicBezTo>
                    <a:cubicBezTo>
                      <a:pt x="252286" y="513418"/>
                      <a:pt x="249645" y="476455"/>
                      <a:pt x="252286" y="438832"/>
                    </a:cubicBezTo>
                    <a:cubicBezTo>
                      <a:pt x="256246" y="382067"/>
                      <a:pt x="285289" y="341143"/>
                      <a:pt x="335453" y="316721"/>
                    </a:cubicBezTo>
                    <a:cubicBezTo>
                      <a:pt x="369116" y="300220"/>
                      <a:pt x="404759" y="288339"/>
                      <a:pt x="439082" y="275137"/>
                    </a:cubicBezTo>
                    <a:cubicBezTo>
                      <a:pt x="493207" y="254676"/>
                      <a:pt x="513669" y="220353"/>
                      <a:pt x="506408" y="162268"/>
                    </a:cubicBezTo>
                    <a:cubicBezTo>
                      <a:pt x="498487" y="101542"/>
                      <a:pt x="493867" y="115404"/>
                      <a:pt x="546011" y="89001"/>
                    </a:cubicBezTo>
                    <a:cubicBezTo>
                      <a:pt x="592876" y="65239"/>
                      <a:pt x="640400" y="40817"/>
                      <a:pt x="688584" y="19695"/>
                    </a:cubicBezTo>
                    <a:cubicBezTo>
                      <a:pt x="718287" y="6494"/>
                      <a:pt x="748649" y="-7367"/>
                      <a:pt x="782972" y="4514"/>
                    </a:cubicBezTo>
                    <a:cubicBezTo>
                      <a:pt x="789573" y="11114"/>
                      <a:pt x="796173" y="17715"/>
                      <a:pt x="802774" y="23655"/>
                    </a:cubicBezTo>
                    <a:cubicBezTo>
                      <a:pt x="808715" y="41477"/>
                      <a:pt x="798154" y="51378"/>
                      <a:pt x="786273" y="62599"/>
                    </a:cubicBezTo>
                    <a:cubicBezTo>
                      <a:pt x="739408" y="105503"/>
                      <a:pt x="691884" y="147746"/>
                      <a:pt x="657561" y="202531"/>
                    </a:cubicBezTo>
                    <a:cubicBezTo>
                      <a:pt x="583635" y="322002"/>
                      <a:pt x="539411" y="450713"/>
                      <a:pt x="528190" y="591965"/>
                    </a:cubicBezTo>
                    <a:cubicBezTo>
                      <a:pt x="520269" y="687014"/>
                      <a:pt x="522909" y="779422"/>
                      <a:pt x="546672" y="872490"/>
                    </a:cubicBezTo>
                    <a:cubicBezTo>
                      <a:pt x="568454" y="955657"/>
                      <a:pt x="608717" y="1026943"/>
                      <a:pt x="662842" y="1091629"/>
                    </a:cubicBezTo>
                    <a:cubicBezTo>
                      <a:pt x="714326" y="1153014"/>
                      <a:pt x="771751" y="1209119"/>
                      <a:pt x="831156" y="1262584"/>
                    </a:cubicBezTo>
                    <a:cubicBezTo>
                      <a:pt x="846338" y="1276445"/>
                      <a:pt x="873400" y="1286346"/>
                      <a:pt x="862839" y="1316709"/>
                    </a:cubicBezTo>
                    <a:cubicBezTo>
                      <a:pt x="855579" y="1350372"/>
                      <a:pt x="870760" y="1381394"/>
                      <a:pt x="874060" y="1413737"/>
                    </a:cubicBezTo>
                    <a:cubicBezTo>
                      <a:pt x="876040" y="1432219"/>
                      <a:pt x="900463" y="1553009"/>
                      <a:pt x="891882" y="1559610"/>
                    </a:cubicBezTo>
                    <a:cubicBezTo>
                      <a:pt x="840397" y="1601194"/>
                      <a:pt x="606737" y="1636837"/>
                      <a:pt x="546672" y="1644097"/>
                    </a:cubicBezTo>
                    <a:cubicBezTo>
                      <a:pt x="373076" y="1653998"/>
                      <a:pt x="436442" y="1657958"/>
                      <a:pt x="291889" y="1630236"/>
                    </a:cubicBezTo>
                    <a:cubicBezTo>
                      <a:pt x="247665" y="1611754"/>
                      <a:pt x="210702" y="1587332"/>
                      <a:pt x="181000" y="1578092"/>
                    </a:cubicBezTo>
                    <a:cubicBezTo>
                      <a:pt x="146017" y="1563570"/>
                      <a:pt x="147997" y="1524627"/>
                      <a:pt x="143376" y="1494924"/>
                    </a:cubicBezTo>
                    <a:cubicBezTo>
                      <a:pt x="144036" y="1459941"/>
                      <a:pt x="146676" y="1425618"/>
                      <a:pt x="152617" y="1390635"/>
                    </a:cubicBezTo>
                    <a:cubicBezTo>
                      <a:pt x="158558" y="1352352"/>
                      <a:pt x="138096" y="1316709"/>
                      <a:pt x="126215" y="1280406"/>
                    </a:cubicBezTo>
                    <a:cubicBezTo>
                      <a:pt x="110373" y="1236842"/>
                      <a:pt x="47668" y="1116711"/>
                      <a:pt x="47668" y="1116711"/>
                    </a:cubicBezTo>
                    <a:close/>
                  </a:path>
                </a:pathLst>
              </a:custGeom>
              <a:solidFill>
                <a:srgbClr val="FEAB77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0" name="Freeform: Shape 14">
                <a:extLst>
                  <a:ext uri="{FF2B5EF4-FFF2-40B4-BE49-F238E27FC236}">
                    <a16:creationId xmlns:a16="http://schemas.microsoft.com/office/drawing/2014/main" id="{46E3F2B2-D917-2781-F815-9E9F5803D7E4}"/>
                  </a:ext>
                </a:extLst>
              </p:cNvPr>
              <p:cNvSpPr/>
              <p:nvPr/>
            </p:nvSpPr>
            <p:spPr>
              <a:xfrm>
                <a:off x="4099252" y="4769707"/>
                <a:ext cx="232685" cy="265849"/>
              </a:xfrm>
              <a:custGeom>
                <a:avLst/>
                <a:gdLst>
                  <a:gd name="connsiteX0" fmla="*/ 90428 w 332189"/>
                  <a:gd name="connsiteY0" fmla="*/ 0 h 379533"/>
                  <a:gd name="connsiteX1" fmla="*/ 325408 w 332189"/>
                  <a:gd name="connsiteY1" fmla="*/ 260723 h 379533"/>
                  <a:gd name="connsiteX2" fmla="*/ 330689 w 332189"/>
                  <a:gd name="connsiteY2" fmla="*/ 274584 h 379533"/>
                  <a:gd name="connsiteX3" fmla="*/ 238941 w 332189"/>
                  <a:gd name="connsiteY3" fmla="*/ 379533 h 379533"/>
                  <a:gd name="connsiteX4" fmla="*/ 0 w 332189"/>
                  <a:gd name="connsiteY4" fmla="*/ 70626 h 379533"/>
                  <a:gd name="connsiteX5" fmla="*/ 90428 w 332189"/>
                  <a:gd name="connsiteY5" fmla="*/ 0 h 3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2189" h="379533">
                    <a:moveTo>
                      <a:pt x="90428" y="0"/>
                    </a:moveTo>
                    <a:cubicBezTo>
                      <a:pt x="123430" y="26402"/>
                      <a:pt x="310227" y="254782"/>
                      <a:pt x="325408" y="260723"/>
                    </a:cubicBezTo>
                    <a:cubicBezTo>
                      <a:pt x="330029" y="264023"/>
                      <a:pt x="334649" y="269963"/>
                      <a:pt x="330689" y="274584"/>
                    </a:cubicBezTo>
                    <a:cubicBezTo>
                      <a:pt x="302966" y="312207"/>
                      <a:pt x="278544" y="352471"/>
                      <a:pt x="238941" y="379533"/>
                    </a:cubicBezTo>
                    <a:cubicBezTo>
                      <a:pt x="154453" y="284485"/>
                      <a:pt x="74586" y="173595"/>
                      <a:pt x="0" y="70626"/>
                    </a:cubicBezTo>
                    <a:cubicBezTo>
                      <a:pt x="35643" y="33003"/>
                      <a:pt x="62045" y="13201"/>
                      <a:pt x="90428" y="0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1" name="Freeform: Shape 15">
                <a:extLst>
                  <a:ext uri="{FF2B5EF4-FFF2-40B4-BE49-F238E27FC236}">
                    <a16:creationId xmlns:a16="http://schemas.microsoft.com/office/drawing/2014/main" id="{DC1FA5EF-C009-243A-082F-3DE4E528530E}"/>
                  </a:ext>
                </a:extLst>
              </p:cNvPr>
              <p:cNvSpPr/>
              <p:nvPr/>
            </p:nvSpPr>
            <p:spPr>
              <a:xfrm>
                <a:off x="2152321" y="3379137"/>
                <a:ext cx="115586" cy="53931"/>
              </a:xfrm>
              <a:custGeom>
                <a:avLst/>
                <a:gdLst>
                  <a:gd name="connsiteX0" fmla="*/ 0 w 165014"/>
                  <a:gd name="connsiteY0" fmla="*/ 76996 h 76995"/>
                  <a:gd name="connsiteX1" fmla="*/ 165014 w 165014"/>
                  <a:gd name="connsiteY1" fmla="*/ 34752 h 76995"/>
                  <a:gd name="connsiteX2" fmla="*/ 0 w 165014"/>
                  <a:gd name="connsiteY2" fmla="*/ 76996 h 76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014" h="76995">
                    <a:moveTo>
                      <a:pt x="0" y="76996"/>
                    </a:moveTo>
                    <a:cubicBezTo>
                      <a:pt x="31683" y="-6172"/>
                      <a:pt x="108250" y="-24653"/>
                      <a:pt x="165014" y="34752"/>
                    </a:cubicBezTo>
                    <a:cubicBezTo>
                      <a:pt x="110230" y="48613"/>
                      <a:pt x="57425" y="62474"/>
                      <a:pt x="0" y="7699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2" name="Freeform: Shape 16">
                <a:extLst>
                  <a:ext uri="{FF2B5EF4-FFF2-40B4-BE49-F238E27FC236}">
                    <a16:creationId xmlns:a16="http://schemas.microsoft.com/office/drawing/2014/main" id="{F6E4103D-A980-2FCF-09D3-1C091D558C13}"/>
                  </a:ext>
                </a:extLst>
              </p:cNvPr>
              <p:cNvSpPr/>
              <p:nvPr/>
            </p:nvSpPr>
            <p:spPr>
              <a:xfrm>
                <a:off x="2490757" y="3619856"/>
                <a:ext cx="27278" cy="26353"/>
              </a:xfrm>
              <a:custGeom>
                <a:avLst/>
                <a:gdLst>
                  <a:gd name="connsiteX0" fmla="*/ 38943 w 38943"/>
                  <a:gd name="connsiteY0" fmla="*/ 0 h 37623"/>
                  <a:gd name="connsiteX1" fmla="*/ 0 w 38943"/>
                  <a:gd name="connsiteY1" fmla="*/ 37623 h 37623"/>
                  <a:gd name="connsiteX2" fmla="*/ 38943 w 38943"/>
                  <a:gd name="connsiteY2" fmla="*/ 0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943" h="37623">
                    <a:moveTo>
                      <a:pt x="38943" y="0"/>
                    </a:moveTo>
                    <a:cubicBezTo>
                      <a:pt x="32343" y="25742"/>
                      <a:pt x="19802" y="32343"/>
                      <a:pt x="0" y="37623"/>
                    </a:cubicBezTo>
                    <a:cubicBezTo>
                      <a:pt x="7261" y="19142"/>
                      <a:pt x="17822" y="10561"/>
                      <a:pt x="38943" y="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3" name="Freeform: Shape 17">
                <a:extLst>
                  <a:ext uri="{FF2B5EF4-FFF2-40B4-BE49-F238E27FC236}">
                    <a16:creationId xmlns:a16="http://schemas.microsoft.com/office/drawing/2014/main" id="{DAB4B29F-6C7F-1525-B2FA-2609B9E67242}"/>
                  </a:ext>
                </a:extLst>
              </p:cNvPr>
              <p:cNvSpPr/>
              <p:nvPr/>
            </p:nvSpPr>
            <p:spPr>
              <a:xfrm>
                <a:off x="1738454" y="4113179"/>
                <a:ext cx="1081064" cy="2434268"/>
              </a:xfrm>
              <a:custGeom>
                <a:avLst/>
                <a:gdLst>
                  <a:gd name="connsiteX0" fmla="*/ 248940 w 1543364"/>
                  <a:gd name="connsiteY0" fmla="*/ 2975540 h 3475242"/>
                  <a:gd name="connsiteX1" fmla="*/ 72704 w 1543364"/>
                  <a:gd name="connsiteY1" fmla="*/ 2116805 h 3475242"/>
                  <a:gd name="connsiteX2" fmla="*/ 48942 w 1543364"/>
                  <a:gd name="connsiteY2" fmla="*/ 1867963 h 3475242"/>
                  <a:gd name="connsiteX3" fmla="*/ 1418 w 1543364"/>
                  <a:gd name="connsiteY3" fmla="*/ 1180843 h 3475242"/>
                  <a:gd name="connsiteX4" fmla="*/ 23860 w 1543364"/>
                  <a:gd name="connsiteY4" fmla="*/ 419137 h 3475242"/>
                  <a:gd name="connsiteX5" fmla="*/ 43002 w 1543364"/>
                  <a:gd name="connsiteY5" fmla="*/ 146533 h 3475242"/>
                  <a:gd name="connsiteX6" fmla="*/ 54223 w 1543364"/>
                  <a:gd name="connsiteY6" fmla="*/ 0 h 3475242"/>
                  <a:gd name="connsiteX7" fmla="*/ 148611 w 1543364"/>
                  <a:gd name="connsiteY7" fmla="*/ 158414 h 3475242"/>
                  <a:gd name="connsiteX8" fmla="*/ 447617 w 1543364"/>
                  <a:gd name="connsiteY8" fmla="*/ 269964 h 3475242"/>
                  <a:gd name="connsiteX9" fmla="*/ 674017 w 1543364"/>
                  <a:gd name="connsiteY9" fmla="*/ 201318 h 3475242"/>
                  <a:gd name="connsiteX10" fmla="*/ 758505 w 1543364"/>
                  <a:gd name="connsiteY10" fmla="*/ 108910 h 3475242"/>
                  <a:gd name="connsiteX11" fmla="*/ 775006 w 1543364"/>
                  <a:gd name="connsiteY11" fmla="*/ 40923 h 3475242"/>
                  <a:gd name="connsiteX12" fmla="*/ 823190 w 1543364"/>
                  <a:gd name="connsiteY12" fmla="*/ 262703 h 3475242"/>
                  <a:gd name="connsiteX13" fmla="*/ 1099754 w 1543364"/>
                  <a:gd name="connsiteY13" fmla="*/ 1077214 h 3475242"/>
                  <a:gd name="connsiteX14" fmla="*/ 1366418 w 1543364"/>
                  <a:gd name="connsiteY14" fmla="*/ 2444854 h 3475242"/>
                  <a:gd name="connsiteX15" fmla="*/ 1514271 w 1543364"/>
                  <a:gd name="connsiteY15" fmla="*/ 3205901 h 3475242"/>
                  <a:gd name="connsiteX16" fmla="*/ 1540673 w 1543364"/>
                  <a:gd name="connsiteY16" fmla="*/ 3344513 h 3475242"/>
                  <a:gd name="connsiteX17" fmla="*/ 1511630 w 1543364"/>
                  <a:gd name="connsiteY17" fmla="*/ 3387417 h 3475242"/>
                  <a:gd name="connsiteX18" fmla="*/ 1224505 w 1543364"/>
                  <a:gd name="connsiteY18" fmla="*/ 3428340 h 3475242"/>
                  <a:gd name="connsiteX19" fmla="*/ 503062 w 1543364"/>
                  <a:gd name="connsiteY19" fmla="*/ 3463323 h 3475242"/>
                  <a:gd name="connsiteX20" fmla="*/ 309005 w 1543364"/>
                  <a:gd name="connsiteY20" fmla="*/ 3475204 h 3475242"/>
                  <a:gd name="connsiteX21" fmla="*/ 248940 w 1543364"/>
                  <a:gd name="connsiteY21" fmla="*/ 2975540 h 347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43364" h="3475242">
                    <a:moveTo>
                      <a:pt x="248940" y="2975540"/>
                    </a:moveTo>
                    <a:cubicBezTo>
                      <a:pt x="189535" y="2689735"/>
                      <a:pt x="132110" y="2402610"/>
                      <a:pt x="72704" y="2116805"/>
                    </a:cubicBezTo>
                    <a:cubicBezTo>
                      <a:pt x="55543" y="2034298"/>
                      <a:pt x="54883" y="1951131"/>
                      <a:pt x="48942" y="1867963"/>
                    </a:cubicBezTo>
                    <a:cubicBezTo>
                      <a:pt x="31781" y="1638923"/>
                      <a:pt x="14619" y="1409883"/>
                      <a:pt x="1418" y="1180843"/>
                    </a:cubicBezTo>
                    <a:cubicBezTo>
                      <a:pt x="-6503" y="1042231"/>
                      <a:pt x="21220" y="517485"/>
                      <a:pt x="23860" y="419137"/>
                    </a:cubicBezTo>
                    <a:cubicBezTo>
                      <a:pt x="25840" y="349831"/>
                      <a:pt x="36401" y="215839"/>
                      <a:pt x="43002" y="146533"/>
                    </a:cubicBezTo>
                    <a:cubicBezTo>
                      <a:pt x="41022" y="83827"/>
                      <a:pt x="43002" y="91088"/>
                      <a:pt x="54223" y="0"/>
                    </a:cubicBezTo>
                    <a:cubicBezTo>
                      <a:pt x="91846" y="134652"/>
                      <a:pt x="108348" y="122111"/>
                      <a:pt x="148611" y="158414"/>
                    </a:cubicBezTo>
                    <a:cubicBezTo>
                      <a:pt x="270722" y="235641"/>
                      <a:pt x="314946" y="260723"/>
                      <a:pt x="447617" y="269964"/>
                    </a:cubicBezTo>
                    <a:cubicBezTo>
                      <a:pt x="563787" y="252142"/>
                      <a:pt x="617252" y="239601"/>
                      <a:pt x="674017" y="201318"/>
                    </a:cubicBezTo>
                    <a:cubicBezTo>
                      <a:pt x="731442" y="150493"/>
                      <a:pt x="735403" y="145213"/>
                      <a:pt x="758505" y="108910"/>
                    </a:cubicBezTo>
                    <a:cubicBezTo>
                      <a:pt x="771706" y="71286"/>
                      <a:pt x="763785" y="20462"/>
                      <a:pt x="775006" y="40923"/>
                    </a:cubicBezTo>
                    <a:cubicBezTo>
                      <a:pt x="788207" y="54785"/>
                      <a:pt x="802068" y="219139"/>
                      <a:pt x="823190" y="262703"/>
                    </a:cubicBezTo>
                    <a:cubicBezTo>
                      <a:pt x="910318" y="542568"/>
                      <a:pt x="1018567" y="796030"/>
                      <a:pt x="1099754" y="1077214"/>
                    </a:cubicBezTo>
                    <a:cubicBezTo>
                      <a:pt x="1136718" y="1204605"/>
                      <a:pt x="1303712" y="2119445"/>
                      <a:pt x="1366418" y="2444854"/>
                    </a:cubicBezTo>
                    <a:cubicBezTo>
                      <a:pt x="1415262" y="2698316"/>
                      <a:pt x="1465426" y="2952438"/>
                      <a:pt x="1514271" y="3205901"/>
                    </a:cubicBezTo>
                    <a:cubicBezTo>
                      <a:pt x="1523511" y="3252105"/>
                      <a:pt x="1528792" y="3299629"/>
                      <a:pt x="1540673" y="3344513"/>
                    </a:cubicBezTo>
                    <a:cubicBezTo>
                      <a:pt x="1549254" y="3375535"/>
                      <a:pt x="1536712" y="3382136"/>
                      <a:pt x="1511630" y="3387417"/>
                    </a:cubicBezTo>
                    <a:cubicBezTo>
                      <a:pt x="1417242" y="3408538"/>
                      <a:pt x="1320874" y="3419759"/>
                      <a:pt x="1224505" y="3428340"/>
                    </a:cubicBezTo>
                    <a:cubicBezTo>
                      <a:pt x="984244" y="3449462"/>
                      <a:pt x="743983" y="3458042"/>
                      <a:pt x="503062" y="3463323"/>
                    </a:cubicBezTo>
                    <a:cubicBezTo>
                      <a:pt x="438376" y="3464643"/>
                      <a:pt x="373691" y="3471244"/>
                      <a:pt x="309005" y="3475204"/>
                    </a:cubicBezTo>
                    <a:cubicBezTo>
                      <a:pt x="290523" y="3479825"/>
                      <a:pt x="268081" y="3069269"/>
                      <a:pt x="248940" y="2975540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4" name="Freeform: Shape 18">
                <a:extLst>
                  <a:ext uri="{FF2B5EF4-FFF2-40B4-BE49-F238E27FC236}">
                    <a16:creationId xmlns:a16="http://schemas.microsoft.com/office/drawing/2014/main" id="{1CDD9CDF-1328-C8FE-1A92-641BF68C1CE9}"/>
                  </a:ext>
                </a:extLst>
              </p:cNvPr>
              <p:cNvSpPr/>
              <p:nvPr/>
            </p:nvSpPr>
            <p:spPr>
              <a:xfrm>
                <a:off x="1985919" y="4302558"/>
                <a:ext cx="516684" cy="2099406"/>
              </a:xfrm>
              <a:custGeom>
                <a:avLst/>
                <a:gdLst>
                  <a:gd name="connsiteX0" fmla="*/ 221061 w 737634"/>
                  <a:gd name="connsiteY0" fmla="*/ 100587 h 2997181"/>
                  <a:gd name="connsiteX1" fmla="*/ 215121 w 737634"/>
                  <a:gd name="connsiteY1" fmla="*/ 139530 h 2997181"/>
                  <a:gd name="connsiteX2" fmla="*/ 218421 w 737634"/>
                  <a:gd name="connsiteY2" fmla="*/ 344148 h 2997181"/>
                  <a:gd name="connsiteX3" fmla="*/ 734586 w 737634"/>
                  <a:gd name="connsiteY3" fmla="*/ 2748078 h 2997181"/>
                  <a:gd name="connsiteX4" fmla="*/ 708844 w 737634"/>
                  <a:gd name="connsiteY4" fmla="*/ 2823325 h 2997181"/>
                  <a:gd name="connsiteX5" fmla="*/ 553070 w 737634"/>
                  <a:gd name="connsiteY5" fmla="*/ 2988340 h 2997181"/>
                  <a:gd name="connsiteX6" fmla="*/ 519407 w 737634"/>
                  <a:gd name="connsiteY6" fmla="*/ 2985699 h 2997181"/>
                  <a:gd name="connsiteX7" fmla="*/ 342512 w 737634"/>
                  <a:gd name="connsiteY7" fmla="*/ 2772501 h 2997181"/>
                  <a:gd name="connsiteX8" fmla="*/ 325350 w 737634"/>
                  <a:gd name="connsiteY8" fmla="*/ 2730917 h 2997181"/>
                  <a:gd name="connsiteX9" fmla="*/ 92350 w 737634"/>
                  <a:gd name="connsiteY9" fmla="*/ 335567 h 2997181"/>
                  <a:gd name="connsiteX10" fmla="*/ 16443 w 737634"/>
                  <a:gd name="connsiteY10" fmla="*/ 175173 h 2997181"/>
                  <a:gd name="connsiteX11" fmla="*/ 11163 w 737634"/>
                  <a:gd name="connsiteY11" fmla="*/ 115108 h 2997181"/>
                  <a:gd name="connsiteX12" fmla="*/ 73208 w 737634"/>
                  <a:gd name="connsiteY12" fmla="*/ 14119 h 2997181"/>
                  <a:gd name="connsiteX13" fmla="*/ 106211 w 737634"/>
                  <a:gd name="connsiteY13" fmla="*/ 7518 h 2997181"/>
                  <a:gd name="connsiteX14" fmla="*/ 203240 w 737634"/>
                  <a:gd name="connsiteY14" fmla="*/ 75504 h 2997181"/>
                  <a:gd name="connsiteX15" fmla="*/ 221061 w 737634"/>
                  <a:gd name="connsiteY15" fmla="*/ 100587 h 2997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37634" h="2997181">
                    <a:moveTo>
                      <a:pt x="221061" y="100587"/>
                    </a:moveTo>
                    <a:cubicBezTo>
                      <a:pt x="219081" y="113788"/>
                      <a:pt x="218421" y="126989"/>
                      <a:pt x="215121" y="139530"/>
                    </a:cubicBezTo>
                    <a:cubicBezTo>
                      <a:pt x="197299" y="208176"/>
                      <a:pt x="203240" y="274842"/>
                      <a:pt x="218421" y="344148"/>
                    </a:cubicBezTo>
                    <a:cubicBezTo>
                      <a:pt x="306869" y="738862"/>
                      <a:pt x="642178" y="2334882"/>
                      <a:pt x="734586" y="2748078"/>
                    </a:cubicBezTo>
                    <a:cubicBezTo>
                      <a:pt x="741847" y="2781081"/>
                      <a:pt x="737226" y="2801543"/>
                      <a:pt x="708844" y="2823325"/>
                    </a:cubicBezTo>
                    <a:cubicBezTo>
                      <a:pt x="648779" y="2868869"/>
                      <a:pt x="611155" y="2938835"/>
                      <a:pt x="553070" y="2988340"/>
                    </a:cubicBezTo>
                    <a:cubicBezTo>
                      <a:pt x="539209" y="3000221"/>
                      <a:pt x="531288" y="3000880"/>
                      <a:pt x="519407" y="2985699"/>
                    </a:cubicBezTo>
                    <a:cubicBezTo>
                      <a:pt x="461322" y="2913753"/>
                      <a:pt x="401917" y="2843127"/>
                      <a:pt x="342512" y="2772501"/>
                    </a:cubicBezTo>
                    <a:cubicBezTo>
                      <a:pt x="331951" y="2759959"/>
                      <a:pt x="326670" y="2746758"/>
                      <a:pt x="325350" y="2730917"/>
                    </a:cubicBezTo>
                    <a:cubicBezTo>
                      <a:pt x="298948" y="2461613"/>
                      <a:pt x="102911" y="503882"/>
                      <a:pt x="92350" y="335567"/>
                    </a:cubicBezTo>
                    <a:cubicBezTo>
                      <a:pt x="88390" y="267581"/>
                      <a:pt x="60007" y="219397"/>
                      <a:pt x="16443" y="175173"/>
                    </a:cubicBezTo>
                    <a:cubicBezTo>
                      <a:pt x="-2699" y="156031"/>
                      <a:pt x="-5999" y="138870"/>
                      <a:pt x="11163" y="115108"/>
                    </a:cubicBezTo>
                    <a:cubicBezTo>
                      <a:pt x="34265" y="83425"/>
                      <a:pt x="54066" y="48442"/>
                      <a:pt x="73208" y="14119"/>
                    </a:cubicBezTo>
                    <a:cubicBezTo>
                      <a:pt x="83109" y="-3042"/>
                      <a:pt x="91030" y="-3702"/>
                      <a:pt x="106211" y="7518"/>
                    </a:cubicBezTo>
                    <a:cubicBezTo>
                      <a:pt x="137894" y="31281"/>
                      <a:pt x="170897" y="53063"/>
                      <a:pt x="203240" y="75504"/>
                    </a:cubicBezTo>
                    <a:cubicBezTo>
                      <a:pt x="213140" y="81445"/>
                      <a:pt x="225021" y="86065"/>
                      <a:pt x="221061" y="100587"/>
                    </a:cubicBezTo>
                    <a:close/>
                  </a:path>
                </a:pathLst>
              </a:custGeom>
              <a:solidFill>
                <a:srgbClr val="FF0000"/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5" name="Freeform: Shape 19">
                <a:extLst>
                  <a:ext uri="{FF2B5EF4-FFF2-40B4-BE49-F238E27FC236}">
                    <a16:creationId xmlns:a16="http://schemas.microsoft.com/office/drawing/2014/main" id="{3B01BFD5-E760-62E7-9A37-71EEC04EDC74}"/>
                  </a:ext>
                </a:extLst>
              </p:cNvPr>
              <p:cNvSpPr/>
              <p:nvPr/>
            </p:nvSpPr>
            <p:spPr>
              <a:xfrm>
                <a:off x="2200219" y="3439447"/>
                <a:ext cx="75234" cy="82396"/>
              </a:xfrm>
              <a:custGeom>
                <a:avLst/>
                <a:gdLst>
                  <a:gd name="connsiteX0" fmla="*/ 94481 w 107406"/>
                  <a:gd name="connsiteY0" fmla="*/ 47786 h 117632"/>
                  <a:gd name="connsiteX1" fmla="*/ 66629 w 107406"/>
                  <a:gd name="connsiteY1" fmla="*/ 106603 h 117632"/>
                  <a:gd name="connsiteX2" fmla="*/ 12926 w 107406"/>
                  <a:gd name="connsiteY2" fmla="*/ 69846 h 117632"/>
                  <a:gd name="connsiteX3" fmla="*/ 40778 w 107406"/>
                  <a:gd name="connsiteY3" fmla="*/ 11030 h 117632"/>
                  <a:gd name="connsiteX4" fmla="*/ 94481 w 107406"/>
                  <a:gd name="connsiteY4" fmla="*/ 47786 h 11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406" h="117632">
                    <a:moveTo>
                      <a:pt x="94481" y="47786"/>
                    </a:moveTo>
                    <a:cubicBezTo>
                      <a:pt x="101620" y="74178"/>
                      <a:pt x="89150" y="100511"/>
                      <a:pt x="66629" y="106603"/>
                    </a:cubicBezTo>
                    <a:cubicBezTo>
                      <a:pt x="44108" y="112694"/>
                      <a:pt x="20064" y="96238"/>
                      <a:pt x="12926" y="69846"/>
                    </a:cubicBezTo>
                    <a:cubicBezTo>
                      <a:pt x="5787" y="43454"/>
                      <a:pt x="18257" y="17121"/>
                      <a:pt x="40778" y="11030"/>
                    </a:cubicBezTo>
                    <a:cubicBezTo>
                      <a:pt x="63299" y="4938"/>
                      <a:pt x="87343" y="21395"/>
                      <a:pt x="94481" y="4778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6" name="Freeform: Shape 20">
                <a:extLst>
                  <a:ext uri="{FF2B5EF4-FFF2-40B4-BE49-F238E27FC236}">
                    <a16:creationId xmlns:a16="http://schemas.microsoft.com/office/drawing/2014/main" id="{003B5E18-E7BA-E366-9478-40B4DA67862B}"/>
                  </a:ext>
                </a:extLst>
              </p:cNvPr>
              <p:cNvSpPr/>
              <p:nvPr/>
            </p:nvSpPr>
            <p:spPr>
              <a:xfrm>
                <a:off x="1047318" y="6344363"/>
                <a:ext cx="234871" cy="237908"/>
              </a:xfrm>
              <a:custGeom>
                <a:avLst/>
                <a:gdLst>
                  <a:gd name="connsiteX0" fmla="*/ 335309 w 335309"/>
                  <a:gd name="connsiteY0" fmla="*/ 24549 h 339646"/>
                  <a:gd name="connsiteX1" fmla="*/ 260723 w 335309"/>
                  <a:gd name="connsiteY1" fmla="*/ 127 h 339646"/>
                  <a:gd name="connsiteX2" fmla="*/ 168315 w 335309"/>
                  <a:gd name="connsiteY2" fmla="*/ 96496 h 339646"/>
                  <a:gd name="connsiteX3" fmla="*/ 0 w 335309"/>
                  <a:gd name="connsiteY3" fmla="*/ 328176 h 339646"/>
                  <a:gd name="connsiteX4" fmla="*/ 95048 w 335309"/>
                  <a:gd name="connsiteY4" fmla="*/ 328176 h 339646"/>
                  <a:gd name="connsiteX5" fmla="*/ 189437 w 335309"/>
                  <a:gd name="connsiteY5" fmla="*/ 301773 h 339646"/>
                  <a:gd name="connsiteX6" fmla="*/ 318808 w 335309"/>
                  <a:gd name="connsiteY6" fmla="*/ 337417 h 339646"/>
                  <a:gd name="connsiteX7" fmla="*/ 324088 w 335309"/>
                  <a:gd name="connsiteY7" fmla="*/ 161181 h 339646"/>
                  <a:gd name="connsiteX8" fmla="*/ 335309 w 335309"/>
                  <a:gd name="connsiteY8" fmla="*/ 24549 h 339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5309" h="339646">
                    <a:moveTo>
                      <a:pt x="335309" y="24549"/>
                    </a:moveTo>
                    <a:cubicBezTo>
                      <a:pt x="328709" y="19929"/>
                      <a:pt x="283825" y="-1853"/>
                      <a:pt x="260723" y="127"/>
                    </a:cubicBezTo>
                    <a:cubicBezTo>
                      <a:pt x="231020" y="21249"/>
                      <a:pt x="189437" y="68113"/>
                      <a:pt x="168315" y="96496"/>
                    </a:cubicBezTo>
                    <a:cubicBezTo>
                      <a:pt x="163694" y="103096"/>
                      <a:pt x="50824" y="262830"/>
                      <a:pt x="0" y="328176"/>
                    </a:cubicBezTo>
                    <a:cubicBezTo>
                      <a:pt x="31023" y="340717"/>
                      <a:pt x="66006" y="345997"/>
                      <a:pt x="95048" y="328176"/>
                    </a:cubicBezTo>
                    <a:cubicBezTo>
                      <a:pt x="122111" y="311014"/>
                      <a:pt x="158414" y="291213"/>
                      <a:pt x="189437" y="301773"/>
                    </a:cubicBezTo>
                    <a:cubicBezTo>
                      <a:pt x="228380" y="314975"/>
                      <a:pt x="279204" y="327516"/>
                      <a:pt x="318808" y="337417"/>
                    </a:cubicBezTo>
                    <a:lnTo>
                      <a:pt x="324088" y="161181"/>
                    </a:lnTo>
                    <a:lnTo>
                      <a:pt x="335309" y="2454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65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7" name="Freeform: Shape 21">
                <a:extLst>
                  <a:ext uri="{FF2B5EF4-FFF2-40B4-BE49-F238E27FC236}">
                    <a16:creationId xmlns:a16="http://schemas.microsoft.com/office/drawing/2014/main" id="{FD898D1E-B6CB-CBDB-8A3A-E69374CF1757}"/>
                  </a:ext>
                </a:extLst>
              </p:cNvPr>
              <p:cNvSpPr/>
              <p:nvPr/>
            </p:nvSpPr>
            <p:spPr>
              <a:xfrm>
                <a:off x="1266792" y="6274046"/>
                <a:ext cx="689037" cy="420861"/>
              </a:xfrm>
              <a:custGeom>
                <a:avLst/>
                <a:gdLst>
                  <a:gd name="connsiteX0" fmla="*/ 945401 w 983694"/>
                  <a:gd name="connsiteY0" fmla="*/ 155299 h 600838"/>
                  <a:gd name="connsiteX1" fmla="*/ 811409 w 983694"/>
                  <a:gd name="connsiteY1" fmla="*/ 71472 h 600838"/>
                  <a:gd name="connsiteX2" fmla="*/ 493261 w 983694"/>
                  <a:gd name="connsiteY2" fmla="*/ 10086 h 600838"/>
                  <a:gd name="connsiteX3" fmla="*/ 238479 w 983694"/>
                  <a:gd name="connsiteY3" fmla="*/ 105795 h 600838"/>
                  <a:gd name="connsiteX4" fmla="*/ 139470 w 983694"/>
                  <a:gd name="connsiteY4" fmla="*/ 115696 h 600838"/>
                  <a:gd name="connsiteX5" fmla="*/ 25280 w 983694"/>
                  <a:gd name="connsiteY5" fmla="*/ 132857 h 600838"/>
                  <a:gd name="connsiteX6" fmla="*/ 198 w 983694"/>
                  <a:gd name="connsiteY6" fmla="*/ 437144 h 600838"/>
                  <a:gd name="connsiteX7" fmla="*/ 198 w 983694"/>
                  <a:gd name="connsiteY7" fmla="*/ 437144 h 600838"/>
                  <a:gd name="connsiteX8" fmla="*/ 198 w 983694"/>
                  <a:gd name="connsiteY8" fmla="*/ 437144 h 600838"/>
                  <a:gd name="connsiteX9" fmla="*/ 21320 w 983694"/>
                  <a:gd name="connsiteY9" fmla="*/ 451005 h 600838"/>
                  <a:gd name="connsiteX10" fmla="*/ 272142 w 983694"/>
                  <a:gd name="connsiteY10" fmla="*/ 549354 h 600838"/>
                  <a:gd name="connsiteX11" fmla="*/ 351349 w 983694"/>
                  <a:gd name="connsiteY11" fmla="*/ 580377 h 600838"/>
                  <a:gd name="connsiteX12" fmla="*/ 411414 w 983694"/>
                  <a:gd name="connsiteY12" fmla="*/ 596218 h 600838"/>
                  <a:gd name="connsiteX13" fmla="*/ 783026 w 983694"/>
                  <a:gd name="connsiteY13" fmla="*/ 600838 h 600838"/>
                  <a:gd name="connsiteX14" fmla="*/ 822630 w 983694"/>
                  <a:gd name="connsiteY14" fmla="*/ 583677 h 600838"/>
                  <a:gd name="connsiteX15" fmla="*/ 952661 w 983694"/>
                  <a:gd name="connsiteY15" fmla="*/ 435164 h 600838"/>
                  <a:gd name="connsiteX16" fmla="*/ 978404 w 983694"/>
                  <a:gd name="connsiteY16" fmla="*/ 390280 h 600838"/>
                  <a:gd name="connsiteX17" fmla="*/ 983684 w 983694"/>
                  <a:gd name="connsiteY17" fmla="*/ 218005 h 600838"/>
                  <a:gd name="connsiteX18" fmla="*/ 945401 w 983694"/>
                  <a:gd name="connsiteY18" fmla="*/ 155299 h 600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3694" h="600838">
                    <a:moveTo>
                      <a:pt x="945401" y="155299"/>
                    </a:moveTo>
                    <a:cubicBezTo>
                      <a:pt x="900517" y="127577"/>
                      <a:pt x="856953" y="97874"/>
                      <a:pt x="811409" y="71472"/>
                    </a:cubicBezTo>
                    <a:cubicBezTo>
                      <a:pt x="713060" y="14707"/>
                      <a:pt x="608111" y="-17636"/>
                      <a:pt x="493261" y="10086"/>
                    </a:cubicBezTo>
                    <a:cubicBezTo>
                      <a:pt x="404153" y="31208"/>
                      <a:pt x="320326" y="65531"/>
                      <a:pt x="238479" y="105795"/>
                    </a:cubicBezTo>
                    <a:cubicBezTo>
                      <a:pt x="206796" y="118996"/>
                      <a:pt x="172473" y="110415"/>
                      <a:pt x="139470" y="115696"/>
                    </a:cubicBezTo>
                    <a:cubicBezTo>
                      <a:pt x="101847" y="121636"/>
                      <a:pt x="63563" y="132857"/>
                      <a:pt x="25280" y="132857"/>
                    </a:cubicBezTo>
                    <a:cubicBezTo>
                      <a:pt x="11419" y="132857"/>
                      <a:pt x="-1782" y="424603"/>
                      <a:pt x="198" y="437144"/>
                    </a:cubicBezTo>
                    <a:cubicBezTo>
                      <a:pt x="198" y="437144"/>
                      <a:pt x="198" y="437144"/>
                      <a:pt x="198" y="437144"/>
                    </a:cubicBezTo>
                    <a:cubicBezTo>
                      <a:pt x="198" y="437144"/>
                      <a:pt x="198" y="437144"/>
                      <a:pt x="198" y="437144"/>
                    </a:cubicBezTo>
                    <a:cubicBezTo>
                      <a:pt x="4818" y="445725"/>
                      <a:pt x="13399" y="448365"/>
                      <a:pt x="21320" y="451005"/>
                    </a:cubicBezTo>
                    <a:cubicBezTo>
                      <a:pt x="105147" y="483348"/>
                      <a:pt x="188974" y="516351"/>
                      <a:pt x="272142" y="549354"/>
                    </a:cubicBezTo>
                    <a:cubicBezTo>
                      <a:pt x="298544" y="559915"/>
                      <a:pt x="324946" y="570476"/>
                      <a:pt x="351349" y="580377"/>
                    </a:cubicBezTo>
                    <a:cubicBezTo>
                      <a:pt x="370490" y="587637"/>
                      <a:pt x="389632" y="596218"/>
                      <a:pt x="411414" y="596218"/>
                    </a:cubicBezTo>
                    <a:cubicBezTo>
                      <a:pt x="535505" y="596878"/>
                      <a:pt x="658936" y="598858"/>
                      <a:pt x="783026" y="600838"/>
                    </a:cubicBezTo>
                    <a:cubicBezTo>
                      <a:pt x="799528" y="600838"/>
                      <a:pt x="811409" y="596878"/>
                      <a:pt x="822630" y="583677"/>
                    </a:cubicBezTo>
                    <a:cubicBezTo>
                      <a:pt x="865534" y="533513"/>
                      <a:pt x="909098" y="484008"/>
                      <a:pt x="952661" y="435164"/>
                    </a:cubicBezTo>
                    <a:cubicBezTo>
                      <a:pt x="964542" y="421963"/>
                      <a:pt x="973783" y="407441"/>
                      <a:pt x="978404" y="390280"/>
                    </a:cubicBezTo>
                    <a:cubicBezTo>
                      <a:pt x="963882" y="353977"/>
                      <a:pt x="983684" y="243747"/>
                      <a:pt x="983684" y="218005"/>
                    </a:cubicBezTo>
                    <a:cubicBezTo>
                      <a:pt x="984344" y="218665"/>
                      <a:pt x="955302" y="161900"/>
                      <a:pt x="945401" y="155299"/>
                    </a:cubicBezTo>
                    <a:close/>
                  </a:path>
                </a:pathLst>
              </a:custGeom>
              <a:solidFill>
                <a:srgbClr val="FEC88A"/>
              </a:solidFill>
              <a:ln w="342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28" name="Freeform: Shape 22">
                <a:extLst>
                  <a:ext uri="{FF2B5EF4-FFF2-40B4-BE49-F238E27FC236}">
                    <a16:creationId xmlns:a16="http://schemas.microsoft.com/office/drawing/2014/main" id="{2D4C38C1-BBC2-F194-FB44-4E076106E98B}"/>
                  </a:ext>
                </a:extLst>
              </p:cNvPr>
              <p:cNvSpPr/>
              <p:nvPr/>
            </p:nvSpPr>
            <p:spPr>
              <a:xfrm>
                <a:off x="1274329" y="6274046"/>
                <a:ext cx="686182" cy="170915"/>
              </a:xfrm>
              <a:custGeom>
                <a:avLst/>
                <a:gdLst>
                  <a:gd name="connsiteX0" fmla="*/ 937942 w 979617"/>
                  <a:gd name="connsiteY0" fmla="*/ 155299 h 244005"/>
                  <a:gd name="connsiteX1" fmla="*/ 803951 w 979617"/>
                  <a:gd name="connsiteY1" fmla="*/ 71472 h 244005"/>
                  <a:gd name="connsiteX2" fmla="*/ 485803 w 979617"/>
                  <a:gd name="connsiteY2" fmla="*/ 10086 h 244005"/>
                  <a:gd name="connsiteX3" fmla="*/ 231020 w 979617"/>
                  <a:gd name="connsiteY3" fmla="*/ 105795 h 244005"/>
                  <a:gd name="connsiteX4" fmla="*/ 132012 w 979617"/>
                  <a:gd name="connsiteY4" fmla="*/ 115696 h 244005"/>
                  <a:gd name="connsiteX5" fmla="*/ 11221 w 979617"/>
                  <a:gd name="connsiteY5" fmla="*/ 125597 h 244005"/>
                  <a:gd name="connsiteX6" fmla="*/ 0 w 979617"/>
                  <a:gd name="connsiteY6" fmla="*/ 237146 h 244005"/>
                  <a:gd name="connsiteX7" fmla="*/ 686460 w 979617"/>
                  <a:gd name="connsiteY7" fmla="*/ 243087 h 244005"/>
                  <a:gd name="connsiteX8" fmla="*/ 877877 w 979617"/>
                  <a:gd name="connsiteY8" fmla="*/ 242427 h 244005"/>
                  <a:gd name="connsiteX9" fmla="*/ 976886 w 979617"/>
                  <a:gd name="connsiteY9" fmla="*/ 218665 h 244005"/>
                  <a:gd name="connsiteX10" fmla="*/ 976886 w 979617"/>
                  <a:gd name="connsiteY10" fmla="*/ 218665 h 244005"/>
                  <a:gd name="connsiteX11" fmla="*/ 976886 w 979617"/>
                  <a:gd name="connsiteY11" fmla="*/ 218665 h 244005"/>
                  <a:gd name="connsiteX12" fmla="*/ 937942 w 979617"/>
                  <a:gd name="connsiteY12" fmla="*/ 155299 h 2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9617" h="244005">
                    <a:moveTo>
                      <a:pt x="937942" y="155299"/>
                    </a:moveTo>
                    <a:cubicBezTo>
                      <a:pt x="893058" y="127577"/>
                      <a:pt x="849494" y="97874"/>
                      <a:pt x="803951" y="71472"/>
                    </a:cubicBezTo>
                    <a:cubicBezTo>
                      <a:pt x="705602" y="14707"/>
                      <a:pt x="600653" y="-17636"/>
                      <a:pt x="485803" y="10086"/>
                    </a:cubicBezTo>
                    <a:cubicBezTo>
                      <a:pt x="396695" y="31208"/>
                      <a:pt x="312867" y="65531"/>
                      <a:pt x="231020" y="105795"/>
                    </a:cubicBezTo>
                    <a:cubicBezTo>
                      <a:pt x="199338" y="118996"/>
                      <a:pt x="165014" y="110415"/>
                      <a:pt x="132012" y="115696"/>
                    </a:cubicBezTo>
                    <a:cubicBezTo>
                      <a:pt x="94388" y="121636"/>
                      <a:pt x="50164" y="122957"/>
                      <a:pt x="11221" y="125597"/>
                    </a:cubicBezTo>
                    <a:cubicBezTo>
                      <a:pt x="11221" y="142758"/>
                      <a:pt x="4620" y="183022"/>
                      <a:pt x="0" y="237146"/>
                    </a:cubicBezTo>
                    <a:cubicBezTo>
                      <a:pt x="205278" y="233186"/>
                      <a:pt x="480522" y="247707"/>
                      <a:pt x="686460" y="243087"/>
                    </a:cubicBezTo>
                    <a:cubicBezTo>
                      <a:pt x="742565" y="241767"/>
                      <a:pt x="821772" y="245727"/>
                      <a:pt x="877877" y="242427"/>
                    </a:cubicBezTo>
                    <a:cubicBezTo>
                      <a:pt x="905599" y="241107"/>
                      <a:pt x="969625" y="206124"/>
                      <a:pt x="976886" y="218665"/>
                    </a:cubicBezTo>
                    <a:cubicBezTo>
                      <a:pt x="976886" y="218665"/>
                      <a:pt x="976886" y="218665"/>
                      <a:pt x="976886" y="218665"/>
                    </a:cubicBezTo>
                    <a:cubicBezTo>
                      <a:pt x="976886" y="218665"/>
                      <a:pt x="976886" y="218665"/>
                      <a:pt x="976886" y="218665"/>
                    </a:cubicBezTo>
                    <a:cubicBezTo>
                      <a:pt x="990747" y="200183"/>
                      <a:pt x="947843" y="161900"/>
                      <a:pt x="937942" y="155299"/>
                    </a:cubicBezTo>
                    <a:close/>
                  </a:path>
                </a:pathLst>
              </a:custGeom>
              <a:solidFill>
                <a:srgbClr val="FEAB77"/>
              </a:solidFill>
              <a:ln w="342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36D2078D-C162-66AA-B1CD-F2FC0E318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08" y="2191813"/>
              <a:ext cx="206217" cy="9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799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669D5CD7-D058-491E-8669-5CCB937E35C2}"/>
              </a:ext>
            </a:extLst>
          </p:cNvPr>
          <p:cNvSpPr/>
          <p:nvPr/>
        </p:nvSpPr>
        <p:spPr>
          <a:xfrm rot="5400000">
            <a:off x="5655379" y="1398590"/>
            <a:ext cx="390334" cy="545861"/>
          </a:xfrm>
          <a:prstGeom prst="rect">
            <a:avLst/>
          </a:prstGeom>
          <a:solidFill>
            <a:srgbClr val="195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03579BB-49F6-4207-B19F-A4C954974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1C33F82-8634-47D2-9C75-383F428366A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BEB5D-0FD3-41DD-A76C-88B118CEE9BB}"/>
              </a:ext>
            </a:extLst>
          </p:cNvPr>
          <p:cNvSpPr txBox="1"/>
          <p:nvPr/>
        </p:nvSpPr>
        <p:spPr>
          <a:xfrm>
            <a:off x="2312693" y="2967812"/>
            <a:ext cx="12510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1-3</a:t>
            </a:r>
            <a:endParaRPr lang="ru-RU" sz="20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месяца</a:t>
            </a:r>
            <a:endParaRPr lang="ru-RU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5C85A21-36C1-44E0-B46E-467158537499}"/>
              </a:ext>
            </a:extLst>
          </p:cNvPr>
          <p:cNvSpPr/>
          <p:nvPr/>
        </p:nvSpPr>
        <p:spPr>
          <a:xfrm>
            <a:off x="2368377" y="3162197"/>
            <a:ext cx="1705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tserrat SemiBold" panose="00000700000000000000" pitchFamily="2" charset="-52"/>
              </a:rPr>
              <a:t>2 месяц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0A46AA-E4EB-4150-9E26-BCE3B5BD0B18}"/>
              </a:ext>
            </a:extLst>
          </p:cNvPr>
          <p:cNvSpPr/>
          <p:nvPr/>
        </p:nvSpPr>
        <p:spPr>
          <a:xfrm>
            <a:off x="1050355" y="2277914"/>
            <a:ext cx="381000" cy="206814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82769B23-EED3-45A0-AE44-86A93735822E}"/>
              </a:ext>
            </a:extLst>
          </p:cNvPr>
          <p:cNvSpPr/>
          <p:nvPr/>
        </p:nvSpPr>
        <p:spPr>
          <a:xfrm rot="1863217">
            <a:off x="1167422" y="1854845"/>
            <a:ext cx="390334" cy="562338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07B9B72A-BACA-4EF5-9C6D-9B6AB732A56F}"/>
              </a:ext>
            </a:extLst>
          </p:cNvPr>
          <p:cNvSpPr/>
          <p:nvPr/>
        </p:nvSpPr>
        <p:spPr>
          <a:xfrm rot="3548710">
            <a:off x="1494002" y="1522426"/>
            <a:ext cx="390334" cy="583874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A5F0AB31-A02D-4FE5-B095-5CBF8CE0B33D}"/>
              </a:ext>
            </a:extLst>
          </p:cNvPr>
          <p:cNvSpPr/>
          <p:nvPr/>
        </p:nvSpPr>
        <p:spPr>
          <a:xfrm rot="5400000">
            <a:off x="1906563" y="1422806"/>
            <a:ext cx="390334" cy="545861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F2EE041-4333-40AD-AAE5-363DD056F8BC}"/>
              </a:ext>
            </a:extLst>
          </p:cNvPr>
          <p:cNvGrpSpPr/>
          <p:nvPr/>
        </p:nvGrpSpPr>
        <p:grpSpPr>
          <a:xfrm rot="10800000" flipH="1">
            <a:off x="2906092" y="2850864"/>
            <a:ext cx="1318027" cy="2845494"/>
            <a:chOff x="1202755" y="1652970"/>
            <a:chExt cx="1324305" cy="2845494"/>
          </a:xfrm>
          <a:solidFill>
            <a:srgbClr val="0B6E51"/>
          </a:solidFill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FE8723D7-E7CD-4CD7-8CBD-03CA35E9098A}"/>
                </a:ext>
              </a:extLst>
            </p:cNvPr>
            <p:cNvSpPr/>
            <p:nvPr/>
          </p:nvSpPr>
          <p:spPr>
            <a:xfrm>
              <a:off x="1202755" y="2430315"/>
              <a:ext cx="374979" cy="2068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5C618E6A-3778-4C57-B25F-434AA0363611}"/>
                </a:ext>
              </a:extLst>
            </p:cNvPr>
            <p:cNvSpPr/>
            <p:nvPr/>
          </p:nvSpPr>
          <p:spPr>
            <a:xfrm rot="1863217">
              <a:off x="1319822" y="2007245"/>
              <a:ext cx="390334" cy="562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0419977E-CE3D-49A9-A5BC-ABA9F4093B3D}"/>
                </a:ext>
              </a:extLst>
            </p:cNvPr>
            <p:cNvSpPr/>
            <p:nvPr/>
          </p:nvSpPr>
          <p:spPr>
            <a:xfrm rot="3548710">
              <a:off x="1646402" y="1674826"/>
              <a:ext cx="390334" cy="5838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59C13AB5-39F4-4F26-B750-F81B7539D951}"/>
                </a:ext>
              </a:extLst>
            </p:cNvPr>
            <p:cNvSpPr/>
            <p:nvPr/>
          </p:nvSpPr>
          <p:spPr>
            <a:xfrm rot="5400000">
              <a:off x="2058963" y="1575206"/>
              <a:ext cx="390334" cy="545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6782E7CB-5DF1-463B-B0B5-7A9863D9F647}"/>
              </a:ext>
            </a:extLst>
          </p:cNvPr>
          <p:cNvGrpSpPr/>
          <p:nvPr/>
        </p:nvGrpSpPr>
        <p:grpSpPr>
          <a:xfrm>
            <a:off x="7905716" y="1547261"/>
            <a:ext cx="1324729" cy="3288675"/>
            <a:chOff x="7905716" y="1547261"/>
            <a:chExt cx="1324729" cy="3288675"/>
          </a:xfrm>
          <a:solidFill>
            <a:srgbClr val="0B6E51"/>
          </a:solidFill>
        </p:grpSpPr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B1D976F2-F3A2-48E4-80C4-CAA14DC36DE3}"/>
                </a:ext>
              </a:extLst>
            </p:cNvPr>
            <p:cNvGrpSpPr/>
            <p:nvPr/>
          </p:nvGrpSpPr>
          <p:grpSpPr>
            <a:xfrm flipH="1">
              <a:off x="7905716" y="1547261"/>
              <a:ext cx="1324729" cy="2845493"/>
              <a:chOff x="1202755" y="1652970"/>
              <a:chExt cx="1324305" cy="2845493"/>
            </a:xfrm>
            <a:grpFill/>
          </p:grpSpPr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A81E2EC8-0144-4D2F-815C-A7FCD4A01CAA}"/>
                  </a:ext>
                </a:extLst>
              </p:cNvPr>
              <p:cNvSpPr/>
              <p:nvPr/>
            </p:nvSpPr>
            <p:spPr>
              <a:xfrm>
                <a:off x="1202755" y="3157030"/>
                <a:ext cx="381000" cy="13414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6" name="Прямоугольник 85">
                <a:extLst>
                  <a:ext uri="{FF2B5EF4-FFF2-40B4-BE49-F238E27FC236}">
                    <a16:creationId xmlns:a16="http://schemas.microsoft.com/office/drawing/2014/main" id="{5AA119D4-E25B-415B-8814-D46F022BF05E}"/>
                  </a:ext>
                </a:extLst>
              </p:cNvPr>
              <p:cNvSpPr/>
              <p:nvPr/>
            </p:nvSpPr>
            <p:spPr>
              <a:xfrm rot="5400000">
                <a:off x="2058963" y="1575206"/>
                <a:ext cx="390334" cy="5458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93B2B700-3DE3-49B0-BE80-9631534E10FF}"/>
                </a:ext>
              </a:extLst>
            </p:cNvPr>
            <p:cNvSpPr/>
            <p:nvPr/>
          </p:nvSpPr>
          <p:spPr>
            <a:xfrm flipH="1">
              <a:off x="8849323" y="3051321"/>
              <a:ext cx="381122" cy="17846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CB09B8D1-CD9C-415D-A092-C9A5B2326F42}"/>
              </a:ext>
            </a:extLst>
          </p:cNvPr>
          <p:cNvSpPr/>
          <p:nvPr/>
        </p:nvSpPr>
        <p:spPr>
          <a:xfrm rot="10800000" flipH="1">
            <a:off x="2905403" y="1813158"/>
            <a:ext cx="373893" cy="206814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FF7EF4EB-CBD4-422C-B6DA-1B9367EEC6C1}"/>
              </a:ext>
            </a:extLst>
          </p:cNvPr>
          <p:cNvSpPr/>
          <p:nvPr/>
        </p:nvSpPr>
        <p:spPr>
          <a:xfrm>
            <a:off x="4799171" y="2253698"/>
            <a:ext cx="381000" cy="2582238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EF828B5-0091-4957-B39D-D9E09ACBCD86}"/>
              </a:ext>
            </a:extLst>
          </p:cNvPr>
          <p:cNvSpPr/>
          <p:nvPr/>
        </p:nvSpPr>
        <p:spPr>
          <a:xfrm>
            <a:off x="406302" y="3797303"/>
            <a:ext cx="1739161" cy="1174762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18F2B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415C92B-39BA-46C3-8CF5-007B8F6565D2}"/>
              </a:ext>
            </a:extLst>
          </p:cNvPr>
          <p:cNvSpPr/>
          <p:nvPr/>
        </p:nvSpPr>
        <p:spPr>
          <a:xfrm>
            <a:off x="1893993" y="541010"/>
            <a:ext cx="3001390" cy="1712689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18F2B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en-US" sz="1400" dirty="0">
                <a:solidFill>
                  <a:schemeClr val="tx1"/>
                </a:solidFill>
                <a:latin typeface="Montserrat Medium" panose="020B0604020202020204" charset="-52"/>
                <a:ea typeface="Calibri" panose="020F0502020204030204" pitchFamily="34" charset="0"/>
              </a:rPr>
            </a:br>
            <a:endParaRPr lang="ru-RU" sz="1400" dirty="0">
              <a:solidFill>
                <a:schemeClr val="tx1"/>
              </a:solidFill>
              <a:latin typeface="Montserrat Medium" panose="020B0604020202020204" charset="-52"/>
              <a:ea typeface="Calibri" panose="020F0502020204030204" pitchFamily="34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814E0FB-99D9-4785-A0DB-7A09120F7B65}"/>
              </a:ext>
            </a:extLst>
          </p:cNvPr>
          <p:cNvSpPr/>
          <p:nvPr/>
        </p:nvSpPr>
        <p:spPr>
          <a:xfrm>
            <a:off x="3309461" y="4629871"/>
            <a:ext cx="2615033" cy="1865192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18F2B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" algn="ctr">
              <a:spcBef>
                <a:spcPts val="600"/>
              </a:spcBef>
              <a:spcAft>
                <a:spcPts val="600"/>
              </a:spcAft>
            </a:pPr>
            <a:endParaRPr lang="ru-RU" sz="14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3E1101F2-FCFA-43C5-A392-674B99652696}"/>
              </a:ext>
            </a:extLst>
          </p:cNvPr>
          <p:cNvSpPr/>
          <p:nvPr/>
        </p:nvSpPr>
        <p:spPr>
          <a:xfrm rot="3548710">
            <a:off x="5242818" y="1498210"/>
            <a:ext cx="390334" cy="583874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id="{8E95B7BF-E5EF-4743-8093-9AEACE8F031B}"/>
              </a:ext>
            </a:extLst>
          </p:cNvPr>
          <p:cNvGrpSpPr/>
          <p:nvPr/>
        </p:nvGrpSpPr>
        <p:grpSpPr>
          <a:xfrm rot="10800000" flipH="1">
            <a:off x="6882821" y="2453346"/>
            <a:ext cx="1318024" cy="3265123"/>
            <a:chOff x="1202755" y="1652970"/>
            <a:chExt cx="1324305" cy="3265123"/>
          </a:xfrm>
          <a:solidFill>
            <a:srgbClr val="0B6E51"/>
          </a:solidFill>
        </p:grpSpPr>
        <p:sp>
          <p:nvSpPr>
            <p:cNvPr id="140" name="Прямоугольник 139">
              <a:extLst>
                <a:ext uri="{FF2B5EF4-FFF2-40B4-BE49-F238E27FC236}">
                  <a16:creationId xmlns:a16="http://schemas.microsoft.com/office/drawing/2014/main" id="{963A5082-CCCB-470E-9065-0280BA336E66}"/>
                </a:ext>
              </a:extLst>
            </p:cNvPr>
            <p:cNvSpPr/>
            <p:nvPr/>
          </p:nvSpPr>
          <p:spPr>
            <a:xfrm>
              <a:off x="1202755" y="2430316"/>
              <a:ext cx="374979" cy="24877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Прямоугольник 140">
              <a:extLst>
                <a:ext uri="{FF2B5EF4-FFF2-40B4-BE49-F238E27FC236}">
                  <a16:creationId xmlns:a16="http://schemas.microsoft.com/office/drawing/2014/main" id="{3AA39677-66BE-436B-9BE6-46D61C47CC46}"/>
                </a:ext>
              </a:extLst>
            </p:cNvPr>
            <p:cNvSpPr/>
            <p:nvPr/>
          </p:nvSpPr>
          <p:spPr>
            <a:xfrm rot="1863217">
              <a:off x="1319822" y="2007245"/>
              <a:ext cx="390334" cy="562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Прямоугольник 141">
              <a:extLst>
                <a:ext uri="{FF2B5EF4-FFF2-40B4-BE49-F238E27FC236}">
                  <a16:creationId xmlns:a16="http://schemas.microsoft.com/office/drawing/2014/main" id="{6DE8AA85-1B7C-4203-8B29-1D25F4F1E55E}"/>
                </a:ext>
              </a:extLst>
            </p:cNvPr>
            <p:cNvSpPr/>
            <p:nvPr/>
          </p:nvSpPr>
          <p:spPr>
            <a:xfrm rot="3548710">
              <a:off x="1646402" y="1674826"/>
              <a:ext cx="390334" cy="5838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Прямоугольник 142">
              <a:extLst>
                <a:ext uri="{FF2B5EF4-FFF2-40B4-BE49-F238E27FC236}">
                  <a16:creationId xmlns:a16="http://schemas.microsoft.com/office/drawing/2014/main" id="{7AA20FE8-CF9A-40EB-99EE-78CACEBFB8B1}"/>
                </a:ext>
              </a:extLst>
            </p:cNvPr>
            <p:cNvSpPr/>
            <p:nvPr/>
          </p:nvSpPr>
          <p:spPr>
            <a:xfrm rot="5400000">
              <a:off x="2058963" y="1575206"/>
              <a:ext cx="390334" cy="545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DDD01001-CB8A-497C-822B-ACD22863D6EC}"/>
              </a:ext>
            </a:extLst>
          </p:cNvPr>
          <p:cNvSpPr/>
          <p:nvPr/>
        </p:nvSpPr>
        <p:spPr>
          <a:xfrm rot="1863217">
            <a:off x="4916238" y="1830629"/>
            <a:ext cx="390334" cy="562338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ED886504-C47A-4250-BDCE-BD626BFDF4B2}"/>
              </a:ext>
            </a:extLst>
          </p:cNvPr>
          <p:cNvSpPr/>
          <p:nvPr/>
        </p:nvSpPr>
        <p:spPr>
          <a:xfrm>
            <a:off x="5529844" y="935835"/>
            <a:ext cx="3001390" cy="1654966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</a:endParaRPr>
          </a:p>
        </p:txBody>
      </p:sp>
      <p:grpSp>
        <p:nvGrpSpPr>
          <p:cNvPr id="148" name="Группа 147">
            <a:extLst>
              <a:ext uri="{FF2B5EF4-FFF2-40B4-BE49-F238E27FC236}">
                <a16:creationId xmlns:a16="http://schemas.microsoft.com/office/drawing/2014/main" id="{DCD9387E-1CDC-462F-93EE-66D85B32FAD5}"/>
              </a:ext>
            </a:extLst>
          </p:cNvPr>
          <p:cNvGrpSpPr/>
          <p:nvPr/>
        </p:nvGrpSpPr>
        <p:grpSpPr>
          <a:xfrm>
            <a:off x="8852647" y="1449604"/>
            <a:ext cx="1324305" cy="2845493"/>
            <a:chOff x="1202755" y="1652970"/>
            <a:chExt cx="1324305" cy="2845493"/>
          </a:xfrm>
          <a:solidFill>
            <a:srgbClr val="0B6E51"/>
          </a:solidFill>
        </p:grpSpPr>
        <p:sp>
          <p:nvSpPr>
            <p:cNvPr id="144" name="Прямоугольник 143">
              <a:extLst>
                <a:ext uri="{FF2B5EF4-FFF2-40B4-BE49-F238E27FC236}">
                  <a16:creationId xmlns:a16="http://schemas.microsoft.com/office/drawing/2014/main" id="{46BCAA80-FCFF-4831-A03F-D16E041422D9}"/>
                </a:ext>
              </a:extLst>
            </p:cNvPr>
            <p:cNvSpPr/>
            <p:nvPr/>
          </p:nvSpPr>
          <p:spPr>
            <a:xfrm>
              <a:off x="1202755" y="2430314"/>
              <a:ext cx="381000" cy="2068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Прямоугольник 144">
              <a:extLst>
                <a:ext uri="{FF2B5EF4-FFF2-40B4-BE49-F238E27FC236}">
                  <a16:creationId xmlns:a16="http://schemas.microsoft.com/office/drawing/2014/main" id="{348D6B76-F1FB-4491-A58C-5D372BB4CC5B}"/>
                </a:ext>
              </a:extLst>
            </p:cNvPr>
            <p:cNvSpPr/>
            <p:nvPr/>
          </p:nvSpPr>
          <p:spPr>
            <a:xfrm rot="1863217">
              <a:off x="1319822" y="2007245"/>
              <a:ext cx="390334" cy="562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Прямоугольник 145">
              <a:extLst>
                <a:ext uri="{FF2B5EF4-FFF2-40B4-BE49-F238E27FC236}">
                  <a16:creationId xmlns:a16="http://schemas.microsoft.com/office/drawing/2014/main" id="{B2054084-0D07-4B82-BF7B-676575A4342F}"/>
                </a:ext>
              </a:extLst>
            </p:cNvPr>
            <p:cNvSpPr/>
            <p:nvPr/>
          </p:nvSpPr>
          <p:spPr>
            <a:xfrm rot="3548710">
              <a:off x="1646402" y="1674826"/>
              <a:ext cx="390334" cy="5838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Прямоугольник 146">
              <a:extLst>
                <a:ext uri="{FF2B5EF4-FFF2-40B4-BE49-F238E27FC236}">
                  <a16:creationId xmlns:a16="http://schemas.microsoft.com/office/drawing/2014/main" id="{B45106FB-A361-4000-9EF9-A9AAEE7F9E8D}"/>
                </a:ext>
              </a:extLst>
            </p:cNvPr>
            <p:cNvSpPr/>
            <p:nvPr/>
          </p:nvSpPr>
          <p:spPr>
            <a:xfrm rot="5400000">
              <a:off x="2058963" y="1575206"/>
              <a:ext cx="390334" cy="545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F240263B-B2EB-4F18-8B56-B08A809094DE}"/>
              </a:ext>
            </a:extLst>
          </p:cNvPr>
          <p:cNvSpPr/>
          <p:nvPr/>
        </p:nvSpPr>
        <p:spPr>
          <a:xfrm>
            <a:off x="8026544" y="4718417"/>
            <a:ext cx="2615033" cy="1865192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Montserrat SemiBold" panose="000007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id="{E6D31315-E85F-46DB-8899-5FE123EF9048}"/>
              </a:ext>
            </a:extLst>
          </p:cNvPr>
          <p:cNvSpPr/>
          <p:nvPr/>
        </p:nvSpPr>
        <p:spPr>
          <a:xfrm>
            <a:off x="10548751" y="1576544"/>
            <a:ext cx="381000" cy="2068149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73462FBB-78C1-449D-8B32-FCC8C3D21157}"/>
              </a:ext>
            </a:extLst>
          </p:cNvPr>
          <p:cNvSpPr/>
          <p:nvPr/>
        </p:nvSpPr>
        <p:spPr>
          <a:xfrm>
            <a:off x="9638408" y="869983"/>
            <a:ext cx="2160488" cy="1495210"/>
          </a:xfrm>
          <a:prstGeom prst="roundRect">
            <a:avLst>
              <a:gd name="adj" fmla="val 13719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Montserrat SemiBold" panose="000007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6FB50D3-E3C6-4F65-B4C5-AE1D15853BCF}"/>
              </a:ext>
            </a:extLst>
          </p:cNvPr>
          <p:cNvGrpSpPr/>
          <p:nvPr/>
        </p:nvGrpSpPr>
        <p:grpSpPr>
          <a:xfrm>
            <a:off x="376491" y="2998921"/>
            <a:ext cx="11282111" cy="684611"/>
            <a:chOff x="153886" y="2888581"/>
            <a:chExt cx="11282111" cy="584757"/>
          </a:xfrm>
          <a:solidFill>
            <a:srgbClr val="695B74">
              <a:alpha val="80000"/>
            </a:srgbClr>
          </a:solidFill>
        </p:grpSpPr>
        <p:sp>
          <p:nvSpPr>
            <p:cNvPr id="20" name="Нашивка 111">
              <a:extLst>
                <a:ext uri="{FF2B5EF4-FFF2-40B4-BE49-F238E27FC236}">
                  <a16:creationId xmlns:a16="http://schemas.microsoft.com/office/drawing/2014/main" id="{9CFB6807-0C9C-46C2-B23A-05D571C888F8}"/>
                </a:ext>
              </a:extLst>
            </p:cNvPr>
            <p:cNvSpPr/>
            <p:nvPr/>
          </p:nvSpPr>
          <p:spPr>
            <a:xfrm>
              <a:off x="1924496" y="2916270"/>
              <a:ext cx="1913099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2-3</a:t>
              </a:r>
              <a:b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</a:br>
              <a:r>
                <a:rPr lang="en-US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 </a:t>
              </a:r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месяц</a:t>
              </a:r>
            </a:p>
          </p:txBody>
        </p:sp>
        <p:sp>
          <p:nvSpPr>
            <p:cNvPr id="21" name="Нашивка 110">
              <a:extLst>
                <a:ext uri="{FF2B5EF4-FFF2-40B4-BE49-F238E27FC236}">
                  <a16:creationId xmlns:a16="http://schemas.microsoft.com/office/drawing/2014/main" id="{CFD257CC-05C2-44A9-AAC1-DB1418602D78}"/>
                </a:ext>
              </a:extLst>
            </p:cNvPr>
            <p:cNvSpPr/>
            <p:nvPr/>
          </p:nvSpPr>
          <p:spPr>
            <a:xfrm>
              <a:off x="153886" y="2933338"/>
              <a:ext cx="1773524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1 месяц</a:t>
              </a:r>
            </a:p>
          </p:txBody>
        </p:sp>
        <p:sp>
          <p:nvSpPr>
            <p:cNvPr id="22" name="Нашивка 113">
              <a:extLst>
                <a:ext uri="{FF2B5EF4-FFF2-40B4-BE49-F238E27FC236}">
                  <a16:creationId xmlns:a16="http://schemas.microsoft.com/office/drawing/2014/main" id="{0BAA28A7-B6E8-44E8-A831-4C727F3CA840}"/>
                </a:ext>
              </a:extLst>
            </p:cNvPr>
            <p:cNvSpPr/>
            <p:nvPr/>
          </p:nvSpPr>
          <p:spPr>
            <a:xfrm>
              <a:off x="5807375" y="2898448"/>
              <a:ext cx="2001119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11-14 месяцев</a:t>
              </a:r>
            </a:p>
          </p:txBody>
        </p:sp>
        <p:sp>
          <p:nvSpPr>
            <p:cNvPr id="23" name="Нашивка 114">
              <a:extLst>
                <a:ext uri="{FF2B5EF4-FFF2-40B4-BE49-F238E27FC236}">
                  <a16:creationId xmlns:a16="http://schemas.microsoft.com/office/drawing/2014/main" id="{575336C9-7F68-4BAB-B794-9CFE784747E9}"/>
                </a:ext>
              </a:extLst>
            </p:cNvPr>
            <p:cNvSpPr/>
            <p:nvPr/>
          </p:nvSpPr>
          <p:spPr>
            <a:xfrm>
              <a:off x="7803940" y="2888581"/>
              <a:ext cx="1837386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15-16 месяц</a:t>
              </a:r>
            </a:p>
          </p:txBody>
        </p:sp>
        <p:sp>
          <p:nvSpPr>
            <p:cNvPr id="24" name="Нашивка 115">
              <a:extLst>
                <a:ext uri="{FF2B5EF4-FFF2-40B4-BE49-F238E27FC236}">
                  <a16:creationId xmlns:a16="http://schemas.microsoft.com/office/drawing/2014/main" id="{71EE4C47-592E-4AD2-9122-312AF40E91DB}"/>
                </a:ext>
              </a:extLst>
            </p:cNvPr>
            <p:cNvSpPr/>
            <p:nvPr/>
          </p:nvSpPr>
          <p:spPr>
            <a:xfrm>
              <a:off x="9598611" y="2919911"/>
              <a:ext cx="1837386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1</a:t>
              </a:r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7</a:t>
              </a:r>
              <a:r>
                <a:rPr lang="en-US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 </a:t>
              </a:r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месяц</a:t>
              </a:r>
            </a:p>
          </p:txBody>
        </p:sp>
        <p:sp>
          <p:nvSpPr>
            <p:cNvPr id="25" name="Нашивка 112">
              <a:extLst>
                <a:ext uri="{FF2B5EF4-FFF2-40B4-BE49-F238E27FC236}">
                  <a16:creationId xmlns:a16="http://schemas.microsoft.com/office/drawing/2014/main" id="{70E3C991-6154-43A9-AB2F-5D1B8A6AE8F2}"/>
                </a:ext>
              </a:extLst>
            </p:cNvPr>
            <p:cNvSpPr/>
            <p:nvPr/>
          </p:nvSpPr>
          <p:spPr>
            <a:xfrm>
              <a:off x="3801711" y="2898447"/>
              <a:ext cx="1965894" cy="540000"/>
            </a:xfrm>
            <a:prstGeom prst="chevron">
              <a:avLst>
                <a:gd name="adj" fmla="val 46538"/>
              </a:avLst>
            </a:prstGeom>
            <a:solidFill>
              <a:schemeClr val="bg1"/>
            </a:solidFill>
            <a:ln w="38100">
              <a:solidFill>
                <a:srgbClr val="B626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4-10</a:t>
              </a:r>
              <a:r>
                <a:rPr lang="en-US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 </a:t>
              </a:r>
              <a:r>
                <a:rPr lang="ru-RU" sz="2000" dirty="0">
                  <a:solidFill>
                    <a:schemeClr val="tx1"/>
                  </a:solidFill>
                  <a:latin typeface="Montserrat SemiBold" panose="00000700000000000000" pitchFamily="2" charset="-52"/>
                </a:rPr>
                <a:t>месяц</a:t>
              </a: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3ABD2F-8B42-298B-5854-9832E1C4ABDA}"/>
              </a:ext>
            </a:extLst>
          </p:cNvPr>
          <p:cNvSpPr/>
          <p:nvPr/>
        </p:nvSpPr>
        <p:spPr>
          <a:xfrm>
            <a:off x="4861561" y="152399"/>
            <a:ext cx="733044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4BB44-267A-E13C-5A70-C7E194AEA159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КАЛЕНДАРНЫЙ ПЛАН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A3A4E3-68D7-7F79-54B6-4578090BAD37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11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0578C97-0D4C-EF42-5491-DAA2F8CD7D04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850628-6A12-D3D6-ED9A-1B673FEBAD17}"/>
              </a:ext>
            </a:extLst>
          </p:cNvPr>
          <p:cNvSpPr/>
          <p:nvPr/>
        </p:nvSpPr>
        <p:spPr>
          <a:xfrm flipV="1">
            <a:off x="1163" y="802405"/>
            <a:ext cx="1086857" cy="242993"/>
          </a:xfrm>
          <a:prstGeom prst="rect">
            <a:avLst/>
          </a:prstGeom>
          <a:solidFill>
            <a:srgbClr val="0A7052"/>
          </a:solidFill>
          <a:ln>
            <a:solidFill>
              <a:srgbClr val="0A7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EEAC1B6-BA64-5EC2-F608-37B8EB573CDE}"/>
              </a:ext>
            </a:extLst>
          </p:cNvPr>
          <p:cNvCxnSpPr>
            <a:cxnSpLocks/>
          </p:cNvCxnSpPr>
          <p:nvPr/>
        </p:nvCxnSpPr>
        <p:spPr>
          <a:xfrm>
            <a:off x="1164" y="597744"/>
            <a:ext cx="1543156" cy="0"/>
          </a:xfrm>
          <a:prstGeom prst="line">
            <a:avLst/>
          </a:prstGeom>
          <a:ln w="76200">
            <a:solidFill>
              <a:srgbClr val="0A70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62">
            <a:extLst>
              <a:ext uri="{FF2B5EF4-FFF2-40B4-BE49-F238E27FC236}">
                <a16:creationId xmlns:a16="http://schemas.microsoft.com/office/drawing/2014/main" id="{5AD6E98F-7C46-3563-6814-3D0B3F2335D2}"/>
              </a:ext>
            </a:extLst>
          </p:cNvPr>
          <p:cNvSpPr/>
          <p:nvPr/>
        </p:nvSpPr>
        <p:spPr>
          <a:xfrm>
            <a:off x="0" y="1219275"/>
            <a:ext cx="395029" cy="45719"/>
          </a:xfrm>
          <a:prstGeom prst="rect">
            <a:avLst/>
          </a:prstGeom>
          <a:solidFill>
            <a:srgbClr val="0A7052"/>
          </a:solidFill>
          <a:ln w="12700" cap="flat" cmpd="sng" algn="ctr">
            <a:solidFill>
              <a:srgbClr val="0A7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srgbClr val="F27900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54E0A5-C74D-548C-2F5C-26013270EF21}"/>
              </a:ext>
            </a:extLst>
          </p:cNvPr>
          <p:cNvSpPr txBox="1"/>
          <p:nvPr/>
        </p:nvSpPr>
        <p:spPr>
          <a:xfrm>
            <a:off x="792810" y="3797302"/>
            <a:ext cx="882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TRL-1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28B5E5-10DA-44A0-B9D1-B052736F23BE}"/>
              </a:ext>
            </a:extLst>
          </p:cNvPr>
          <p:cNvSpPr txBox="1"/>
          <p:nvPr/>
        </p:nvSpPr>
        <p:spPr>
          <a:xfrm>
            <a:off x="1781028" y="882653"/>
            <a:ext cx="32090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Разработана принципиальная схема ПАК, алгоритм работы предлагаемой системы, проведен конк</a:t>
            </a:r>
            <a:r>
              <a:rPr lang="en-US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ый анализ, определен потенциальный рынок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6C6A8C-347F-109B-8113-3E8128376540}"/>
              </a:ext>
            </a:extLst>
          </p:cNvPr>
          <p:cNvSpPr txBox="1"/>
          <p:nvPr/>
        </p:nvSpPr>
        <p:spPr>
          <a:xfrm>
            <a:off x="504459" y="4243999"/>
            <a:ext cx="1477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Проработка</a:t>
            </a:r>
            <a:br>
              <a:rPr lang="en-US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идеи</a:t>
            </a:r>
            <a:endParaRPr lang="en-US" sz="14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45C3C7-4A19-2458-665F-B5F509543710}"/>
              </a:ext>
            </a:extLst>
          </p:cNvPr>
          <p:cNvSpPr txBox="1"/>
          <p:nvPr/>
        </p:nvSpPr>
        <p:spPr>
          <a:xfrm>
            <a:off x="2874413" y="597436"/>
            <a:ext cx="882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TRL-2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4FFC2F-5D3B-FB94-D38F-4DBF5BDEF3C7}"/>
              </a:ext>
            </a:extLst>
          </p:cNvPr>
          <p:cNvSpPr txBox="1"/>
          <p:nvPr/>
        </p:nvSpPr>
        <p:spPr>
          <a:xfrm>
            <a:off x="3339628" y="4938772"/>
            <a:ext cx="261503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0" algn="ctr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Готовая физико-математическая модель </a:t>
            </a:r>
            <a:b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</a:b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определения искрения проверенная на реальных данных</a:t>
            </a:r>
            <a:b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</a:b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 с электровоза</a:t>
            </a:r>
            <a:r>
              <a:rPr lang="ru-RU" sz="1400" dirty="0">
                <a:latin typeface="Montserrat" panose="00000500000000000000" pitchFamily="2" charset="-52"/>
                <a:ea typeface="Calibri" panose="020F0502020204030204" pitchFamily="34" charset="0"/>
              </a:rPr>
              <a:t>, открыто ООО</a:t>
            </a:r>
            <a:endParaRPr lang="ru-RU" sz="14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F50A51-6316-148D-21C0-AEF70CB7A09F}"/>
              </a:ext>
            </a:extLst>
          </p:cNvPr>
          <p:cNvSpPr txBox="1"/>
          <p:nvPr/>
        </p:nvSpPr>
        <p:spPr>
          <a:xfrm>
            <a:off x="4220059" y="4638797"/>
            <a:ext cx="882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TRL-3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F3D415-932F-3AF9-DEDC-9CCD80E776EE}"/>
              </a:ext>
            </a:extLst>
          </p:cNvPr>
          <p:cNvSpPr txBox="1"/>
          <p:nvPr/>
        </p:nvSpPr>
        <p:spPr>
          <a:xfrm>
            <a:off x="5654946" y="1240461"/>
            <a:ext cx="279680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Регистрация юридического лица, </a:t>
            </a:r>
            <a:r>
              <a:rPr lang="ru-RU" sz="1400" dirty="0">
                <a:latin typeface="Montserrat" panose="00000500000000000000" pitchFamily="2" charset="-52"/>
                <a:ea typeface="Calibri" panose="020F0502020204030204" pitchFamily="34" charset="0"/>
              </a:rPr>
              <a:t>закупка материалов, сборка </a:t>
            </a:r>
            <a:r>
              <a:rPr lang="en-US" sz="1400" dirty="0">
                <a:latin typeface="Montserrat" panose="00000500000000000000" pitchFamily="2" charset="-52"/>
                <a:ea typeface="Calibri" panose="020F0502020204030204" pitchFamily="34" charset="0"/>
              </a:rPr>
              <a:t>MVP </a:t>
            </a:r>
            <a:r>
              <a:rPr lang="ru-RU" sz="14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проверка на стенде,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14A15D1-A44D-C974-6EE7-4A990EFA32E6}"/>
              </a:ext>
            </a:extLst>
          </p:cNvPr>
          <p:cNvSpPr txBox="1"/>
          <p:nvPr/>
        </p:nvSpPr>
        <p:spPr>
          <a:xfrm>
            <a:off x="6441125" y="935834"/>
            <a:ext cx="882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TRL-</a:t>
            </a:r>
            <a:r>
              <a:rPr lang="ru-RU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5</a:t>
            </a:r>
            <a:endParaRPr lang="ru-RU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62E9C9-9434-B2B9-54DE-F631B01D8D07}"/>
              </a:ext>
            </a:extLst>
          </p:cNvPr>
          <p:cNvSpPr txBox="1"/>
          <p:nvPr/>
        </p:nvSpPr>
        <p:spPr>
          <a:xfrm>
            <a:off x="8056711" y="5176814"/>
            <a:ext cx="258486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Проведение </a:t>
            </a:r>
            <a:b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</a:br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пилотных испытаний с</a:t>
            </a:r>
            <a:r>
              <a:rPr lang="en-US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привлечением</a:t>
            </a:r>
            <a:r>
              <a:rPr lang="en-US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представителей</a:t>
            </a:r>
            <a:r>
              <a:rPr lang="en-US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 ОАО «РЖД»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89A80FD-8B44-2F98-9758-50C9A3F87456}"/>
              </a:ext>
            </a:extLst>
          </p:cNvPr>
          <p:cNvSpPr txBox="1"/>
          <p:nvPr/>
        </p:nvSpPr>
        <p:spPr>
          <a:xfrm>
            <a:off x="8697448" y="4787399"/>
            <a:ext cx="882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TRL-</a:t>
            </a:r>
            <a:r>
              <a:rPr lang="en-US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7</a:t>
            </a:r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527915D-BE0C-230D-33FD-2EA1D439F008}"/>
              </a:ext>
            </a:extLst>
          </p:cNvPr>
          <p:cNvSpPr txBox="1"/>
          <p:nvPr/>
        </p:nvSpPr>
        <p:spPr>
          <a:xfrm>
            <a:off x="9593246" y="1045398"/>
            <a:ext cx="232658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12B33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Расширение клиентской базы, заключение договоров с клиентами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ECB3BAD-F3BD-9907-91D3-96E75FFA642D}"/>
              </a:ext>
            </a:extLst>
          </p:cNvPr>
          <p:cNvCxnSpPr>
            <a:stCxn id="59" idx="2"/>
            <a:endCxn id="60" idx="2"/>
          </p:cNvCxnSpPr>
          <p:nvPr/>
        </p:nvCxnSpPr>
        <p:spPr>
          <a:xfrm flipV="1">
            <a:off x="1217551" y="1964087"/>
            <a:ext cx="220999" cy="412800"/>
          </a:xfrm>
          <a:prstGeom prst="straightConnector1">
            <a:avLst/>
          </a:prstGeom>
          <a:ln w="38100">
            <a:solidFill>
              <a:srgbClr val="18F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7B28095E-0438-D2FA-9FBB-EBB672C9DC66}"/>
              </a:ext>
            </a:extLst>
          </p:cNvPr>
          <p:cNvCxnSpPr>
            <a:cxnSpLocks/>
          </p:cNvCxnSpPr>
          <p:nvPr/>
        </p:nvCxnSpPr>
        <p:spPr>
          <a:xfrm flipH="1">
            <a:off x="3090467" y="2381065"/>
            <a:ext cx="7195" cy="492982"/>
          </a:xfrm>
          <a:prstGeom prst="straightConnector1">
            <a:avLst/>
          </a:prstGeom>
          <a:ln w="38100">
            <a:solidFill>
              <a:srgbClr val="18F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23C7938C-89AE-2E7F-3BA8-6559BDE082E9}"/>
              </a:ext>
            </a:extLst>
          </p:cNvPr>
          <p:cNvCxnSpPr>
            <a:cxnSpLocks/>
          </p:cNvCxnSpPr>
          <p:nvPr/>
        </p:nvCxnSpPr>
        <p:spPr>
          <a:xfrm flipH="1">
            <a:off x="3094064" y="4021250"/>
            <a:ext cx="7195" cy="492982"/>
          </a:xfrm>
          <a:prstGeom prst="straightConnector1">
            <a:avLst/>
          </a:prstGeom>
          <a:ln w="38100">
            <a:solidFill>
              <a:srgbClr val="18F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F026D5F1-1B26-B1D4-F531-62DCB94B180E}"/>
              </a:ext>
            </a:extLst>
          </p:cNvPr>
          <p:cNvCxnSpPr>
            <a:cxnSpLocks/>
          </p:cNvCxnSpPr>
          <p:nvPr/>
        </p:nvCxnSpPr>
        <p:spPr>
          <a:xfrm flipV="1">
            <a:off x="4981942" y="3848037"/>
            <a:ext cx="0" cy="544717"/>
          </a:xfrm>
          <a:prstGeom prst="straightConnector1">
            <a:avLst/>
          </a:prstGeom>
          <a:ln w="38100">
            <a:solidFill>
              <a:srgbClr val="18F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13FCB1BB-4770-96A4-01B0-37F09B3DEB09}"/>
              </a:ext>
            </a:extLst>
          </p:cNvPr>
          <p:cNvCxnSpPr>
            <a:cxnSpLocks/>
            <a:stCxn id="107" idx="2"/>
            <a:endCxn id="107" idx="0"/>
          </p:cNvCxnSpPr>
          <p:nvPr/>
        </p:nvCxnSpPr>
        <p:spPr>
          <a:xfrm flipV="1">
            <a:off x="4966367" y="1870925"/>
            <a:ext cx="290076" cy="481746"/>
          </a:xfrm>
          <a:prstGeom prst="straightConnector1">
            <a:avLst/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43D86514-6046-6F99-F871-A148F770BED3}"/>
              </a:ext>
            </a:extLst>
          </p:cNvPr>
          <p:cNvCxnSpPr>
            <a:cxnSpLocks/>
          </p:cNvCxnSpPr>
          <p:nvPr/>
        </p:nvCxnSpPr>
        <p:spPr>
          <a:xfrm>
            <a:off x="7065376" y="3943628"/>
            <a:ext cx="4045" cy="857452"/>
          </a:xfrm>
          <a:prstGeom prst="straightConnector1">
            <a:avLst/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89D72C5-66DB-8787-DA09-693E39073BDB}"/>
              </a:ext>
            </a:extLst>
          </p:cNvPr>
          <p:cNvCxnSpPr>
            <a:cxnSpLocks/>
          </p:cNvCxnSpPr>
          <p:nvPr/>
        </p:nvCxnSpPr>
        <p:spPr>
          <a:xfrm flipV="1">
            <a:off x="9039884" y="3828150"/>
            <a:ext cx="0" cy="757744"/>
          </a:xfrm>
          <a:prstGeom prst="straightConnector1">
            <a:avLst/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B00DACB5-FA4A-9C06-3D6A-E54EB5787F47}"/>
              </a:ext>
            </a:extLst>
          </p:cNvPr>
          <p:cNvCxnSpPr>
            <a:cxnSpLocks/>
            <a:stCxn id="145" idx="2"/>
          </p:cNvCxnSpPr>
          <p:nvPr/>
        </p:nvCxnSpPr>
        <p:spPr>
          <a:xfrm flipV="1">
            <a:off x="9019843" y="1825236"/>
            <a:ext cx="329300" cy="500685"/>
          </a:xfrm>
          <a:prstGeom prst="straightConnector1">
            <a:avLst/>
          </a:prstGeom>
          <a:ln w="38100">
            <a:solidFill>
              <a:srgbClr val="B626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221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87BE-E4B7-B654-64B9-91914899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2AF180-29D4-FBDB-8C1C-D6E5CBE76F82}"/>
              </a:ext>
            </a:extLst>
          </p:cNvPr>
          <p:cNvSpPr/>
          <p:nvPr/>
        </p:nvSpPr>
        <p:spPr>
          <a:xfrm>
            <a:off x="3657600" y="152399"/>
            <a:ext cx="853440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3816F-9A40-B30B-E9D9-72EDD57CDB4B}"/>
              </a:ext>
            </a:extLst>
          </p:cNvPr>
          <p:cNvSpPr txBox="1"/>
          <p:nvPr/>
        </p:nvSpPr>
        <p:spPr>
          <a:xfrm>
            <a:off x="234881" y="17790"/>
            <a:ext cx="3491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АКТУАЛЬНОСТЬ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30C718E-D297-186B-0DED-AE5FFB8DDD27}"/>
              </a:ext>
            </a:extLst>
          </p:cNvPr>
          <p:cNvSpPr/>
          <p:nvPr/>
        </p:nvSpPr>
        <p:spPr>
          <a:xfrm>
            <a:off x="61812" y="753107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D721714-83D8-8612-B48A-5B394D5C3E3B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12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1D3D42-BEAA-5C29-1418-3F5E8C4D0AEC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52DDA6-A8A9-5824-0B4E-744E3CC61A6E}"/>
              </a:ext>
            </a:extLst>
          </p:cNvPr>
          <p:cNvSpPr/>
          <p:nvPr/>
        </p:nvSpPr>
        <p:spPr>
          <a:xfrm flipV="1">
            <a:off x="1163" y="802405"/>
            <a:ext cx="1086857" cy="242993"/>
          </a:xfrm>
          <a:prstGeom prst="rect">
            <a:avLst/>
          </a:prstGeom>
          <a:solidFill>
            <a:srgbClr val="0A7052"/>
          </a:solidFill>
          <a:ln>
            <a:solidFill>
              <a:srgbClr val="0A7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2F607C7-7990-556D-13B5-A7D831357AE5}"/>
              </a:ext>
            </a:extLst>
          </p:cNvPr>
          <p:cNvCxnSpPr>
            <a:cxnSpLocks/>
          </p:cNvCxnSpPr>
          <p:nvPr/>
        </p:nvCxnSpPr>
        <p:spPr>
          <a:xfrm>
            <a:off x="1164" y="597744"/>
            <a:ext cx="2688332" cy="0"/>
          </a:xfrm>
          <a:prstGeom prst="line">
            <a:avLst/>
          </a:prstGeom>
          <a:ln w="76200">
            <a:solidFill>
              <a:srgbClr val="0A70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62">
            <a:extLst>
              <a:ext uri="{FF2B5EF4-FFF2-40B4-BE49-F238E27FC236}">
                <a16:creationId xmlns:a16="http://schemas.microsoft.com/office/drawing/2014/main" id="{2D33EF07-2728-ACB5-24D6-19A7B0E57930}"/>
              </a:ext>
            </a:extLst>
          </p:cNvPr>
          <p:cNvSpPr/>
          <p:nvPr/>
        </p:nvSpPr>
        <p:spPr>
          <a:xfrm>
            <a:off x="0" y="1219275"/>
            <a:ext cx="395029" cy="45719"/>
          </a:xfrm>
          <a:prstGeom prst="rect">
            <a:avLst/>
          </a:prstGeom>
          <a:solidFill>
            <a:srgbClr val="0A7052"/>
          </a:solidFill>
          <a:ln w="12700" cap="flat" cmpd="sng" algn="ctr">
            <a:solidFill>
              <a:srgbClr val="0A7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srgbClr val="F27900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DE7EE0E-A5EC-DBC5-2F9B-EABA217CC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9" b="9778"/>
          <a:stretch>
            <a:fillRect/>
          </a:stretch>
        </p:blipFill>
        <p:spPr bwMode="auto">
          <a:xfrm>
            <a:off x="0" y="1434828"/>
            <a:ext cx="2492066" cy="520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Дуга 13">
            <a:extLst>
              <a:ext uri="{FF2B5EF4-FFF2-40B4-BE49-F238E27FC236}">
                <a16:creationId xmlns:a16="http://schemas.microsoft.com/office/drawing/2014/main" id="{A1581453-036D-96E1-9257-2BB2E02FD37E}"/>
              </a:ext>
            </a:extLst>
          </p:cNvPr>
          <p:cNvSpPr/>
          <p:nvPr/>
        </p:nvSpPr>
        <p:spPr>
          <a:xfrm rot="3169108">
            <a:off x="-4616720" y="-86474"/>
            <a:ext cx="8003583" cy="6796617"/>
          </a:xfrm>
          <a:prstGeom prst="arc">
            <a:avLst/>
          </a:prstGeom>
          <a:ln w="76200">
            <a:solidFill>
              <a:srgbClr val="0B6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2C95E6D-D6A3-3C77-11D5-44BF2A229F8F}"/>
              </a:ext>
            </a:extLst>
          </p:cNvPr>
          <p:cNvSpPr/>
          <p:nvPr/>
        </p:nvSpPr>
        <p:spPr>
          <a:xfrm>
            <a:off x="2418081" y="902060"/>
            <a:ext cx="9546907" cy="426720"/>
          </a:xfrm>
          <a:prstGeom prst="roundRect">
            <a:avLst/>
          </a:prstGeom>
          <a:solidFill>
            <a:srgbClr val="0B6E51"/>
          </a:solidFill>
          <a:ln>
            <a:solidFill>
              <a:srgbClr val="0B6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spc="-1" dirty="0">
                <a:solidFill>
                  <a:schemeClr val="bg1"/>
                </a:solidFill>
                <a:latin typeface="Montserrat ExtraBold" panose="00000900000000000000" pitchFamily="2" charset="-52"/>
                <a:ea typeface="Calibri Light" panose="020F0302020204030204"/>
              </a:rPr>
              <a:t>СООТВЕТСТВУЕТ </a:t>
            </a:r>
            <a:r>
              <a:rPr lang="ru-RU" sz="1600" dirty="0">
                <a:latin typeface="Montserrat ExtraBold" panose="00000900000000000000" pitchFamily="2" charset="-52"/>
              </a:rPr>
              <a:t>Указу Президента Российской Федерации от 18.06.2024 г. № 529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2537207-6245-4AD9-ADD5-F5C5BDD3F6CC}"/>
              </a:ext>
            </a:extLst>
          </p:cNvPr>
          <p:cNvSpPr/>
          <p:nvPr/>
        </p:nvSpPr>
        <p:spPr>
          <a:xfrm>
            <a:off x="2935087" y="1436141"/>
            <a:ext cx="6911355" cy="115646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31800" sx="109000" sy="109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-52"/>
              </a:rPr>
              <a:t>Приоритетное направление научно-технологического развития:</a:t>
            </a:r>
          </a:p>
          <a:p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-52"/>
              </a:rPr>
              <a:t>Интеллектуальные транспортные и телекоммуникационные системы, включая автономные транспортные средства.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279AFA0-7991-1F5E-0E01-9110DBFCB562}"/>
              </a:ext>
            </a:extLst>
          </p:cNvPr>
          <p:cNvSpPr/>
          <p:nvPr/>
        </p:nvSpPr>
        <p:spPr>
          <a:xfrm>
            <a:off x="3246123" y="3061104"/>
            <a:ext cx="6263638" cy="426720"/>
          </a:xfrm>
          <a:prstGeom prst="roundRect">
            <a:avLst/>
          </a:prstGeom>
          <a:solidFill>
            <a:srgbClr val="0B6E51"/>
          </a:solidFill>
          <a:ln>
            <a:solidFill>
              <a:srgbClr val="0B6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ОТНОСИТСЯ к важнейшим наукоемким технологиям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FC889AB-471E-6632-F868-961E545BA1EC}"/>
              </a:ext>
            </a:extLst>
          </p:cNvPr>
          <p:cNvSpPr/>
          <p:nvPr/>
        </p:nvSpPr>
        <p:spPr>
          <a:xfrm>
            <a:off x="3246123" y="3593872"/>
            <a:ext cx="7150944" cy="933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31800" sx="109000" sy="109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-52"/>
              </a:rPr>
              <a:t>Транспортные технологии для различных сфер применения (море, земля, воздух), в том числе беспилотные и автономные системы.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AADD51A-EE49-62B4-51A1-A05D65292F8C}"/>
              </a:ext>
            </a:extLst>
          </p:cNvPr>
          <p:cNvSpPr/>
          <p:nvPr/>
        </p:nvSpPr>
        <p:spPr>
          <a:xfrm>
            <a:off x="2935087" y="4947656"/>
            <a:ext cx="9059677" cy="604938"/>
          </a:xfrm>
          <a:prstGeom prst="roundRect">
            <a:avLst/>
          </a:prstGeom>
          <a:solidFill>
            <a:srgbClr val="0B6E51"/>
          </a:solidFill>
          <a:ln>
            <a:solidFill>
              <a:srgbClr val="0B6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latin typeface="Montserrat ExtraBold" panose="00000900000000000000" pitchFamily="2" charset="-52"/>
              </a:rPr>
              <a:t>СООТВЕСТВУЕТ Распоряжению ОАО "РЖД" от 22 сентября 2021 года № 2071/р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BFF6082-18CC-B652-111D-C3042D328036}"/>
              </a:ext>
            </a:extLst>
          </p:cNvPr>
          <p:cNvSpPr/>
          <p:nvPr/>
        </p:nvSpPr>
        <p:spPr>
          <a:xfrm>
            <a:off x="2905311" y="5658642"/>
            <a:ext cx="8853920" cy="815285"/>
          </a:xfrm>
          <a:prstGeom prst="roundRect">
            <a:avLst>
              <a:gd name="adj" fmla="val 17917"/>
            </a:avLst>
          </a:prstGeom>
          <a:solidFill>
            <a:schemeClr val="bg1"/>
          </a:solidFill>
          <a:ln>
            <a:noFill/>
          </a:ln>
          <a:effectLst>
            <a:outerShdw blurRad="431800" sx="109000" sy="109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-52"/>
              </a:rPr>
              <a:t>Разработка и внедрение технологий с функциями предиктивного прогнозирования технического состояния для обслуживания и ремонта по фактическому состоянию.</a:t>
            </a:r>
          </a:p>
        </p:txBody>
      </p:sp>
    </p:spTree>
    <p:extLst>
      <p:ext uri="{BB962C8B-B14F-4D97-AF65-F5344CB8AC3E}">
        <p14:creationId xmlns:p14="http://schemas.microsoft.com/office/powerpoint/2010/main" val="2620155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3765-EC21-2CE6-A698-8256A1A52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600E6C-B973-DEB1-CFEA-FF5208D69E18}"/>
              </a:ext>
            </a:extLst>
          </p:cNvPr>
          <p:cNvSpPr/>
          <p:nvPr/>
        </p:nvSpPr>
        <p:spPr>
          <a:xfrm>
            <a:off x="2514600" y="152399"/>
            <a:ext cx="967740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2DC279-D282-0B53-B404-8851399895CA}"/>
              </a:ext>
            </a:extLst>
          </p:cNvPr>
          <p:cNvSpPr txBox="1"/>
          <p:nvPr/>
        </p:nvSpPr>
        <p:spPr>
          <a:xfrm>
            <a:off x="234881" y="17790"/>
            <a:ext cx="3491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КОМАНДА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E2F1E81E-53AF-FEAE-0D65-2F60C232BB11}"/>
              </a:ext>
            </a:extLst>
          </p:cNvPr>
          <p:cNvSpPr/>
          <p:nvPr/>
        </p:nvSpPr>
        <p:spPr>
          <a:xfrm>
            <a:off x="61812" y="753107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D73A292-DAE9-48E0-2D39-387D8FAFD984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13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F8748C3-1C5A-3103-1FCF-6158B3F97D9B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B114B9-22C8-E6CD-86A7-1A07E8523BE2}"/>
              </a:ext>
            </a:extLst>
          </p:cNvPr>
          <p:cNvSpPr/>
          <p:nvPr/>
        </p:nvSpPr>
        <p:spPr>
          <a:xfrm flipV="1">
            <a:off x="1163" y="802404"/>
            <a:ext cx="552557" cy="242993"/>
          </a:xfrm>
          <a:prstGeom prst="rect">
            <a:avLst/>
          </a:prstGeom>
          <a:solidFill>
            <a:srgbClr val="0A7052"/>
          </a:solidFill>
          <a:ln>
            <a:solidFill>
              <a:srgbClr val="0A7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3590B52-9A49-4C59-C506-055C2808A301}"/>
              </a:ext>
            </a:extLst>
          </p:cNvPr>
          <p:cNvCxnSpPr>
            <a:cxnSpLocks/>
          </p:cNvCxnSpPr>
          <p:nvPr/>
        </p:nvCxnSpPr>
        <p:spPr>
          <a:xfrm>
            <a:off x="1164" y="597744"/>
            <a:ext cx="2688332" cy="0"/>
          </a:xfrm>
          <a:prstGeom prst="line">
            <a:avLst/>
          </a:prstGeom>
          <a:ln w="76200">
            <a:solidFill>
              <a:srgbClr val="0A70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62">
            <a:extLst>
              <a:ext uri="{FF2B5EF4-FFF2-40B4-BE49-F238E27FC236}">
                <a16:creationId xmlns:a16="http://schemas.microsoft.com/office/drawing/2014/main" id="{4EB7A62D-3F6B-B4CB-1E5D-7046915AD181}"/>
              </a:ext>
            </a:extLst>
          </p:cNvPr>
          <p:cNvSpPr/>
          <p:nvPr/>
        </p:nvSpPr>
        <p:spPr>
          <a:xfrm>
            <a:off x="0" y="1219275"/>
            <a:ext cx="155575" cy="45719"/>
          </a:xfrm>
          <a:prstGeom prst="rect">
            <a:avLst/>
          </a:prstGeom>
          <a:solidFill>
            <a:srgbClr val="0A7052"/>
          </a:solidFill>
          <a:ln w="12700" cap="flat" cmpd="sng" algn="ctr">
            <a:solidFill>
              <a:srgbClr val="0A7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srgbClr val="F27900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457EA451-1571-2517-4E77-5B384D185B2C}"/>
              </a:ext>
            </a:extLst>
          </p:cNvPr>
          <p:cNvSpPr/>
          <p:nvPr/>
        </p:nvSpPr>
        <p:spPr>
          <a:xfrm rot="16200000">
            <a:off x="8579421" y="-217455"/>
            <a:ext cx="2771754" cy="4467966"/>
          </a:xfrm>
          <a:prstGeom prst="round2SameRect">
            <a:avLst>
              <a:gd name="adj1" fmla="val 8014"/>
              <a:gd name="adj2" fmla="val 0"/>
            </a:avLst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верхние углы 7">
            <a:extLst>
              <a:ext uri="{FF2B5EF4-FFF2-40B4-BE49-F238E27FC236}">
                <a16:creationId xmlns:a16="http://schemas.microsoft.com/office/drawing/2014/main" id="{60E2761C-5336-0960-D0E9-D1ED8261A1CA}"/>
              </a:ext>
            </a:extLst>
          </p:cNvPr>
          <p:cNvSpPr/>
          <p:nvPr/>
        </p:nvSpPr>
        <p:spPr>
          <a:xfrm rot="5400000">
            <a:off x="684764" y="2519736"/>
            <a:ext cx="2771754" cy="4169340"/>
          </a:xfrm>
          <a:prstGeom prst="round2SameRect">
            <a:avLst>
              <a:gd name="adj1" fmla="val 9722"/>
              <a:gd name="adj2" fmla="val 0"/>
            </a:avLst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EC6161AE-BEF8-D92E-D6DB-0808E577D416}"/>
              </a:ext>
            </a:extLst>
          </p:cNvPr>
          <p:cNvSpPr/>
          <p:nvPr/>
        </p:nvSpPr>
        <p:spPr>
          <a:xfrm>
            <a:off x="4959561" y="3568877"/>
            <a:ext cx="2771754" cy="3292766"/>
          </a:xfrm>
          <a:prstGeom prst="round2SameRect">
            <a:avLst>
              <a:gd name="adj1" fmla="val 11314"/>
              <a:gd name="adj2" fmla="val 0"/>
            </a:avLst>
          </a:prstGeom>
          <a:solidFill>
            <a:srgbClr val="B62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8DED45E-3174-0982-603D-BC1715F2EFAF}"/>
              </a:ext>
            </a:extLst>
          </p:cNvPr>
          <p:cNvSpPr/>
          <p:nvPr/>
        </p:nvSpPr>
        <p:spPr>
          <a:xfrm>
            <a:off x="940919" y="1126758"/>
            <a:ext cx="2833687" cy="5445389"/>
          </a:xfrm>
          <a:prstGeom prst="roundRect">
            <a:avLst>
              <a:gd name="adj" fmla="val 9235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3B03B8-C64E-BA99-7BE2-A5EEB38A33B6}"/>
              </a:ext>
            </a:extLst>
          </p:cNvPr>
          <p:cNvSpPr/>
          <p:nvPr/>
        </p:nvSpPr>
        <p:spPr>
          <a:xfrm>
            <a:off x="4472154" y="1126758"/>
            <a:ext cx="2851943" cy="5445389"/>
          </a:xfrm>
          <a:prstGeom prst="roundRect">
            <a:avLst>
              <a:gd name="adj" fmla="val 9235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C29C87C-DA77-12EB-95B8-2473E4590267}"/>
              </a:ext>
            </a:extLst>
          </p:cNvPr>
          <p:cNvSpPr/>
          <p:nvPr/>
        </p:nvSpPr>
        <p:spPr>
          <a:xfrm>
            <a:off x="8273186" y="1126759"/>
            <a:ext cx="2851943" cy="5445388"/>
          </a:xfrm>
          <a:prstGeom prst="roundRect">
            <a:avLst>
              <a:gd name="adj" fmla="val 9235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2E0870D-489A-B0F6-A0C0-1B151A7C774D}"/>
              </a:ext>
            </a:extLst>
          </p:cNvPr>
          <p:cNvSpPr/>
          <p:nvPr/>
        </p:nvSpPr>
        <p:spPr>
          <a:xfrm>
            <a:off x="8284452" y="5092203"/>
            <a:ext cx="28519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Разработка функциональной схемы работы, разработка бизнес-плана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55EF00-2084-E80B-5B0C-1F393F59F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t="2904" r="33822" b="67835"/>
          <a:stretch/>
        </p:blipFill>
        <p:spPr>
          <a:xfrm>
            <a:off x="4617233" y="1159700"/>
            <a:ext cx="2630879" cy="3458673"/>
          </a:xfrm>
          <a:prstGeom prst="roundRect">
            <a:avLst>
              <a:gd name="adj" fmla="val 8943"/>
            </a:avLst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D57163A-8A4A-2D88-6DD9-909E52FC958F}"/>
              </a:ext>
            </a:extLst>
          </p:cNvPr>
          <p:cNvSpPr/>
          <p:nvPr/>
        </p:nvSpPr>
        <p:spPr>
          <a:xfrm>
            <a:off x="1495031" y="748941"/>
            <a:ext cx="1796555" cy="646331"/>
          </a:xfrm>
          <a:prstGeom prst="roundRect">
            <a:avLst>
              <a:gd name="adj" fmla="val 24775"/>
            </a:avLst>
          </a:prstGeom>
          <a:solidFill>
            <a:schemeClr val="bg1"/>
          </a:solidFill>
          <a:ln w="38100"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Барабаш</a:t>
            </a:r>
            <a:b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Максим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3A6CF7A-4C4E-F8B0-4259-27B7A396D34B}"/>
              </a:ext>
            </a:extLst>
          </p:cNvPr>
          <p:cNvSpPr/>
          <p:nvPr/>
        </p:nvSpPr>
        <p:spPr>
          <a:xfrm>
            <a:off x="5087099" y="748941"/>
            <a:ext cx="1796555" cy="646331"/>
          </a:xfrm>
          <a:prstGeom prst="roundRect">
            <a:avLst>
              <a:gd name="adj" fmla="val 24775"/>
            </a:avLst>
          </a:prstGeom>
          <a:solidFill>
            <a:schemeClr val="bg1"/>
          </a:solidFill>
          <a:ln w="38100"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Волчек</a:t>
            </a:r>
            <a:b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Роман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34F7CE4-E818-4884-02AE-8C7E8D91C1AC}"/>
              </a:ext>
            </a:extLst>
          </p:cNvPr>
          <p:cNvSpPr/>
          <p:nvPr/>
        </p:nvSpPr>
        <p:spPr>
          <a:xfrm>
            <a:off x="8812146" y="803593"/>
            <a:ext cx="1796555" cy="646331"/>
          </a:xfrm>
          <a:prstGeom prst="roundRect">
            <a:avLst>
              <a:gd name="adj" fmla="val 24775"/>
            </a:avLst>
          </a:prstGeom>
          <a:solidFill>
            <a:schemeClr val="bg1"/>
          </a:solidFill>
          <a:ln w="38100"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Некрасов</a:t>
            </a:r>
            <a:b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Montserrat ExtraBold" panose="00000900000000000000" pitchFamily="2" charset="-52"/>
              </a:rPr>
              <a:t>Иван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6D64DBB-9F02-286D-64D9-49B6E958C38C}"/>
              </a:ext>
            </a:extLst>
          </p:cNvPr>
          <p:cNvSpPr/>
          <p:nvPr/>
        </p:nvSpPr>
        <p:spPr>
          <a:xfrm>
            <a:off x="4562078" y="5076556"/>
            <a:ext cx="28519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Разработка</a:t>
            </a:r>
          </a:p>
          <a:p>
            <a:pPr algn="ctr"/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алгоритма работы, составление физико-математической модели, разработка ПО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3A6D1A8-7D60-B0C5-612F-53B4D083CC96}"/>
              </a:ext>
            </a:extLst>
          </p:cNvPr>
          <p:cNvSpPr/>
          <p:nvPr/>
        </p:nvSpPr>
        <p:spPr>
          <a:xfrm>
            <a:off x="907578" y="5092203"/>
            <a:ext cx="28519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Координация работы</a:t>
            </a:r>
            <a:br>
              <a:rPr lang="ru-RU" sz="1600" spc="-5" dirty="0">
                <a:latin typeface="Montserrat Medium" panose="00000600000000000000" pitchFamily="2" charset="-52"/>
                <a:cs typeface="Times New Roman"/>
              </a:rPr>
            </a:br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в команде, </a:t>
            </a:r>
            <a:br>
              <a:rPr lang="ru-RU" sz="1600" spc="-5" dirty="0">
                <a:latin typeface="Montserrat Medium" panose="00000600000000000000" pitchFamily="2" charset="-52"/>
                <a:cs typeface="Times New Roman"/>
              </a:rPr>
            </a:br>
            <a:r>
              <a:rPr lang="ru-RU" sz="1600" spc="-5" dirty="0">
                <a:latin typeface="Montserrat Medium" panose="00000600000000000000" pitchFamily="2" charset="-52"/>
                <a:cs typeface="Times New Roman"/>
              </a:rPr>
              <a:t>расшифровка данных с МСУД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72393CD-D095-FC2E-1AFD-7B3568EB88B5}"/>
              </a:ext>
            </a:extLst>
          </p:cNvPr>
          <p:cNvSpPr/>
          <p:nvPr/>
        </p:nvSpPr>
        <p:spPr>
          <a:xfrm>
            <a:off x="892493" y="4707224"/>
            <a:ext cx="2882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ExtraBold" panose="00000900000000000000" pitchFamily="2" charset="-52"/>
              </a:rPr>
              <a:t>РУКОВОДИТЕЛЬ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AB411BB-8A52-96B6-BEDF-F96384A97CC5}"/>
              </a:ext>
            </a:extLst>
          </p:cNvPr>
          <p:cNvSpPr/>
          <p:nvPr/>
        </p:nvSpPr>
        <p:spPr>
          <a:xfrm>
            <a:off x="8273185" y="4707224"/>
            <a:ext cx="28519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ExtraBold" panose="00000900000000000000" pitchFamily="2" charset="-52"/>
              </a:rPr>
              <a:t>ИНЖЕНЕР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C4A3DE3-5E50-DF7C-2C7C-A09C1176C519}"/>
              </a:ext>
            </a:extLst>
          </p:cNvPr>
          <p:cNvSpPr/>
          <p:nvPr/>
        </p:nvSpPr>
        <p:spPr>
          <a:xfrm>
            <a:off x="4453898" y="4707224"/>
            <a:ext cx="2870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tserrat ExtraBold" panose="00000900000000000000" pitchFamily="2" charset="-52"/>
              </a:rPr>
              <a:t>ПРОГРАММИСТ</a:t>
            </a:r>
          </a:p>
        </p:txBody>
      </p:sp>
      <p:pic>
        <p:nvPicPr>
          <p:cNvPr id="44" name="Рисунок 43" descr="Изображение выглядит как человек, одежда, Человеческое лицо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C9CE15-9608-A88B-4CFD-9DE944C885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8" t="-1" r="32924" b="67496"/>
          <a:stretch>
            <a:fillRect/>
          </a:stretch>
        </p:blipFill>
        <p:spPr>
          <a:xfrm>
            <a:off x="8346260" y="1395271"/>
            <a:ext cx="2630878" cy="3205903"/>
          </a:xfrm>
          <a:prstGeom prst="roundRect">
            <a:avLst>
              <a:gd name="adj" fmla="val 8770"/>
            </a:avLst>
          </a:prstGeom>
        </p:spPr>
      </p:pic>
      <p:pic>
        <p:nvPicPr>
          <p:cNvPr id="16" name="Рисунок 15" descr="Изображение выглядит как человек, Человеческое лицо, одежда, ошей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24A8B13-A510-F29E-686D-D4049F8498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51" t="43315" r="16502" b="11503"/>
          <a:stretch>
            <a:fillRect/>
          </a:stretch>
        </p:blipFill>
        <p:spPr>
          <a:xfrm>
            <a:off x="1090248" y="1423739"/>
            <a:ext cx="2530272" cy="3177436"/>
          </a:xfrm>
          <a:prstGeom prst="roundRect">
            <a:avLst>
              <a:gd name="adj" fmla="val 8943"/>
            </a:avLst>
          </a:prstGeom>
        </p:spPr>
      </p:pic>
    </p:spTree>
    <p:extLst>
      <p:ext uri="{BB962C8B-B14F-4D97-AF65-F5344CB8AC3E}">
        <p14:creationId xmlns:p14="http://schemas.microsoft.com/office/powerpoint/2010/main" val="239384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BF3FD-5A02-4CAD-EF3B-9196D86C7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2A10D9-C94D-D4EC-5ED7-75ECCEB7B5CD}"/>
              </a:ext>
            </a:extLst>
          </p:cNvPr>
          <p:cNvSpPr/>
          <p:nvPr/>
        </p:nvSpPr>
        <p:spPr>
          <a:xfrm>
            <a:off x="4114800" y="152399"/>
            <a:ext cx="8077201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21BB4-E9BE-A91E-4F74-FDDA0BC8AF1A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НАШИ КОНТАКТЫ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DEA189A-3A3D-992D-DA26-B252B057C3F0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14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F2972D-70EF-B91C-8441-B82EC2887AD2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A3F302CE-800D-E2A4-AE6F-C51A263974F8}"/>
              </a:ext>
            </a:extLst>
          </p:cNvPr>
          <p:cNvSpPr/>
          <p:nvPr/>
        </p:nvSpPr>
        <p:spPr>
          <a:xfrm rot="5400000">
            <a:off x="129472" y="1413905"/>
            <a:ext cx="3755006" cy="4046316"/>
          </a:xfrm>
          <a:prstGeom prst="round2SameRect">
            <a:avLst>
              <a:gd name="adj1" fmla="val 11339"/>
              <a:gd name="adj2" fmla="val 0"/>
            </a:avLst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75D22E4-9786-EEEA-19C1-CD5068DBB904}"/>
              </a:ext>
            </a:extLst>
          </p:cNvPr>
          <p:cNvSpPr/>
          <p:nvPr/>
        </p:nvSpPr>
        <p:spPr>
          <a:xfrm>
            <a:off x="5868364" y="2381251"/>
            <a:ext cx="5852030" cy="1084262"/>
          </a:xfrm>
          <a:prstGeom prst="roundRect">
            <a:avLst/>
          </a:prstGeom>
          <a:solidFill>
            <a:schemeClr val="bg1"/>
          </a:solidFill>
          <a:ln>
            <a:solidFill>
              <a:srgbClr val="0B6E5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717A81-7035-FFDA-7102-8CF11B6DD371}"/>
              </a:ext>
            </a:extLst>
          </p:cNvPr>
          <p:cNvSpPr/>
          <p:nvPr/>
        </p:nvSpPr>
        <p:spPr>
          <a:xfrm>
            <a:off x="6272370" y="1395116"/>
            <a:ext cx="544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262626"/>
                </a:solidFill>
                <a:latin typeface="Montserrat SemiBold" panose="00000700000000000000" pitchFamily="2" charset="-52"/>
              </a:rPr>
              <a:t>Барабаш Максим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F8C81CB-E5C7-411F-40CE-2E26EF94EB41}"/>
              </a:ext>
            </a:extLst>
          </p:cNvPr>
          <p:cNvSpPr/>
          <p:nvPr/>
        </p:nvSpPr>
        <p:spPr>
          <a:xfrm>
            <a:off x="5868365" y="3917826"/>
            <a:ext cx="5852029" cy="1084262"/>
          </a:xfrm>
          <a:prstGeom prst="roundRect">
            <a:avLst/>
          </a:prstGeom>
          <a:solidFill>
            <a:schemeClr val="bg1"/>
          </a:solidFill>
          <a:ln>
            <a:solidFill>
              <a:srgbClr val="0B6E5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5E035F-8283-751E-5D20-FB0C89613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13" t="30997" r="40978" b="59025"/>
          <a:stretch/>
        </p:blipFill>
        <p:spPr>
          <a:xfrm>
            <a:off x="5926609" y="2577848"/>
            <a:ext cx="635000" cy="6839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235CBD-4D04-6771-4731-BAE741FFE9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60" t="55981" r="40331" b="34041"/>
          <a:stretch/>
        </p:blipFill>
        <p:spPr>
          <a:xfrm>
            <a:off x="5926609" y="4117982"/>
            <a:ext cx="635000" cy="68395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DE76BA7-3235-FB62-4247-1597C26EE4E7}"/>
              </a:ext>
            </a:extLst>
          </p:cNvPr>
          <p:cNvSpPr/>
          <p:nvPr/>
        </p:nvSpPr>
        <p:spPr>
          <a:xfrm>
            <a:off x="6561609" y="2606010"/>
            <a:ext cx="4549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Montserrat Medium" panose="00000600000000000000" pitchFamily="2" charset="-52"/>
              </a:rPr>
              <a:t>+7</a:t>
            </a:r>
            <a:r>
              <a:rPr lang="en-US" sz="3600" dirty="0">
                <a:latin typeface="Montserrat Medium" panose="00000600000000000000" pitchFamily="2" charset="-52"/>
              </a:rPr>
              <a:t> </a:t>
            </a:r>
            <a:r>
              <a:rPr lang="ru-RU" sz="3600" dirty="0">
                <a:latin typeface="Montserrat Medium" panose="00000600000000000000" pitchFamily="2" charset="-52"/>
              </a:rPr>
              <a:t>(90</a:t>
            </a:r>
            <a:r>
              <a:rPr lang="en-US" sz="3600" dirty="0">
                <a:latin typeface="Montserrat Medium" panose="00000600000000000000" pitchFamily="2" charset="-52"/>
              </a:rPr>
              <a:t>8</a:t>
            </a:r>
            <a:r>
              <a:rPr lang="ru-RU" sz="3600" dirty="0">
                <a:latin typeface="Montserrat Medium" panose="00000600000000000000" pitchFamily="2" charset="-52"/>
              </a:rPr>
              <a:t>) </a:t>
            </a:r>
            <a:r>
              <a:rPr lang="en-US" sz="3600" dirty="0">
                <a:latin typeface="Montserrat Medium" panose="00000600000000000000" pitchFamily="2" charset="-52"/>
              </a:rPr>
              <a:t>024</a:t>
            </a:r>
            <a:r>
              <a:rPr lang="ru-RU" sz="3600" dirty="0">
                <a:latin typeface="Montserrat Medium" panose="00000600000000000000" pitchFamily="2" charset="-52"/>
              </a:rPr>
              <a:t> </a:t>
            </a:r>
            <a:r>
              <a:rPr lang="en-US" sz="3600" dirty="0">
                <a:latin typeface="Montserrat Medium" panose="00000600000000000000" pitchFamily="2" charset="-52"/>
              </a:rPr>
              <a:t>02</a:t>
            </a:r>
            <a:r>
              <a:rPr lang="ru-RU" sz="3600" dirty="0">
                <a:latin typeface="Montserrat Medium" panose="00000600000000000000" pitchFamily="2" charset="-52"/>
              </a:rPr>
              <a:t>-4</a:t>
            </a:r>
            <a:r>
              <a:rPr lang="en-US" sz="3600" dirty="0">
                <a:latin typeface="Montserrat Medium" panose="00000600000000000000" pitchFamily="2" charset="-52"/>
              </a:rPr>
              <a:t>4</a:t>
            </a:r>
            <a:endParaRPr lang="ru-RU" sz="3600" dirty="0">
              <a:latin typeface="Montserrat Medium" panose="00000600000000000000" pitchFamily="2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7F1D152-A9EE-F28E-39C6-8D633548FA16}"/>
              </a:ext>
            </a:extLst>
          </p:cNvPr>
          <p:cNvSpPr/>
          <p:nvPr/>
        </p:nvSpPr>
        <p:spPr>
          <a:xfrm>
            <a:off x="6561610" y="4186644"/>
            <a:ext cx="5217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Montserrat Medium" panose="00000600000000000000" pitchFamily="2" charset="-52"/>
              </a:rPr>
              <a:t>amaksim2017@gmail.com</a:t>
            </a:r>
            <a:endParaRPr lang="ru-RU" sz="2800" dirty="0">
              <a:latin typeface="Montserrat Medium" panose="00000600000000000000" pitchFamily="2" charset="-52"/>
            </a:endParaRPr>
          </a:p>
        </p:txBody>
      </p:sp>
      <p:pic>
        <p:nvPicPr>
          <p:cNvPr id="3" name="Рисунок 2" descr="Изображение выглядит как круг, Графика, графический дизайн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8422469-0EBB-F6B3-32CD-36670CFD4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6" y="1816167"/>
            <a:ext cx="3298692" cy="3298692"/>
          </a:xfrm>
          <a:prstGeom prst="roundRect">
            <a:avLst>
              <a:gd name="adj" fmla="val 12560"/>
            </a:avLst>
          </a:prstGeom>
        </p:spPr>
      </p:pic>
    </p:spTree>
    <p:extLst>
      <p:ext uri="{BB962C8B-B14F-4D97-AF65-F5344CB8AC3E}">
        <p14:creationId xmlns:p14="http://schemas.microsoft.com/office/powerpoint/2010/main" val="3361744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0016-BA28-B8ED-5142-BD33C0CB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9CD997-A0D9-9ECB-6B7F-93620DDEA41E}"/>
              </a:ext>
            </a:extLst>
          </p:cNvPr>
          <p:cNvSpPr/>
          <p:nvPr/>
        </p:nvSpPr>
        <p:spPr>
          <a:xfrm>
            <a:off x="5021581" y="152399"/>
            <a:ext cx="717042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ED28A-1598-DC31-98FF-646150CAE60A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ЭКОНОМИКА ПРОЕКТА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FC0AB32-D625-F25D-A2D2-75859A6CA14B}"/>
              </a:ext>
            </a:extLst>
          </p:cNvPr>
          <p:cNvSpPr/>
          <p:nvPr/>
        </p:nvSpPr>
        <p:spPr>
          <a:xfrm>
            <a:off x="105864" y="725779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FA40D7-8D41-0048-E715-C5F1F449213E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15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706BA5-7CE8-C2EA-B83E-7059E31C2EEE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0A9B4F6-99E8-465D-40D0-F7DF5280E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372312"/>
              </p:ext>
            </p:extLst>
          </p:nvPr>
        </p:nvGraphicFramePr>
        <p:xfrm>
          <a:off x="155574" y="464464"/>
          <a:ext cx="11809414" cy="6271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9712">
                  <a:extLst>
                    <a:ext uri="{9D8B030D-6E8A-4147-A177-3AD203B41FA5}">
                      <a16:colId xmlns:a16="http://schemas.microsoft.com/office/drawing/2014/main" val="2254132554"/>
                    </a:ext>
                  </a:extLst>
                </a:gridCol>
                <a:gridCol w="1998772">
                  <a:extLst>
                    <a:ext uri="{9D8B030D-6E8A-4147-A177-3AD203B41FA5}">
                      <a16:colId xmlns:a16="http://schemas.microsoft.com/office/drawing/2014/main" val="1041491373"/>
                    </a:ext>
                  </a:extLst>
                </a:gridCol>
                <a:gridCol w="1615528">
                  <a:extLst>
                    <a:ext uri="{9D8B030D-6E8A-4147-A177-3AD203B41FA5}">
                      <a16:colId xmlns:a16="http://schemas.microsoft.com/office/drawing/2014/main" val="1262420163"/>
                    </a:ext>
                  </a:extLst>
                </a:gridCol>
                <a:gridCol w="1115134">
                  <a:extLst>
                    <a:ext uri="{9D8B030D-6E8A-4147-A177-3AD203B41FA5}">
                      <a16:colId xmlns:a16="http://schemas.microsoft.com/office/drawing/2014/main" val="333217901"/>
                    </a:ext>
                  </a:extLst>
                </a:gridCol>
                <a:gridCol w="1115134">
                  <a:extLst>
                    <a:ext uri="{9D8B030D-6E8A-4147-A177-3AD203B41FA5}">
                      <a16:colId xmlns:a16="http://schemas.microsoft.com/office/drawing/2014/main" val="338615390"/>
                    </a:ext>
                  </a:extLst>
                </a:gridCol>
                <a:gridCol w="1115134">
                  <a:extLst>
                    <a:ext uri="{9D8B030D-6E8A-4147-A177-3AD203B41FA5}">
                      <a16:colId xmlns:a16="http://schemas.microsoft.com/office/drawing/2014/main" val="2155221823"/>
                    </a:ext>
                  </a:extLst>
                </a:gridCol>
              </a:tblGrid>
              <a:tr h="601635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</a:rPr>
                        <a:t>Показатель </a:t>
                      </a:r>
                      <a:endParaRPr lang="ru-RU" sz="1400" b="0" i="0" dirty="0">
                        <a:effectLst/>
                        <a:latin typeface="Montserrat ExtraBold" panose="00000900000000000000" pitchFamily="2" charset="-52"/>
                      </a:endParaRP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Год 0 (</a:t>
                      </a:r>
                      <a:r>
                        <a:rPr lang="ru-RU" sz="1400" b="0" i="0" dirty="0" err="1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студ.стартап</a:t>
                      </a: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)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Год 1 </a:t>
                      </a:r>
                      <a:b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</a:b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(старт-1)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Год 2 </a:t>
                      </a:r>
                      <a:endParaRPr lang="ru-RU" sz="1400" b="0" i="0">
                        <a:solidFill>
                          <a:srgbClr val="0F1115"/>
                        </a:solidFill>
                        <a:effectLst/>
                        <a:latin typeface="Montserrat ExtraBold" panose="000009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Год 3 </a:t>
                      </a:r>
                      <a:endParaRPr lang="ru-RU" sz="1400" b="0" i="0">
                        <a:solidFill>
                          <a:srgbClr val="0F1115"/>
                        </a:solidFill>
                        <a:effectLst/>
                        <a:latin typeface="Montserrat ExtraBold" panose="000009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ExtraBold" panose="00000900000000000000" pitchFamily="2" charset="-52"/>
                          <a:ea typeface="+mn-ea"/>
                          <a:cs typeface="+mn-cs"/>
                        </a:rPr>
                        <a:t>Год 4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752379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Партия, </a:t>
                      </a:r>
                      <a:r>
                        <a:rPr lang="ru-RU" sz="1400" b="1" strike="noStrike" spc="-1" dirty="0" err="1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100 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100 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072029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Выручка,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10.4 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26.0 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26.0 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812309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Стоимость единицы изделия,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006666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Стоимость изделия при реализации,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0.26 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358667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Материальные затраты,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0.8 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3.2 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8.0 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8.0 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980108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Оплата труда по производству,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0.43 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2.85 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2.85 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4.88 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4.88 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32835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Отчисления, млн руб. </a:t>
                      </a:r>
                      <a:endParaRPr lang="ru-RU" sz="1400" b="1" strike="noStrike" spc="-1">
                        <a:solidFill>
                          <a:srgbClr val="000000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0.129 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0.855 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0.855 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1.464 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1.464 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756054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Общий фонд оплаты труда,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0.559 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3.705 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3.705 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6.344 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6.344 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127740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Амортизация оборудования, млн руб. </a:t>
                      </a:r>
                      <a:endParaRPr lang="ru-RU" sz="1400" b="1" strike="noStrike" spc="-1">
                        <a:solidFill>
                          <a:srgbClr val="000000"/>
                        </a:solidFill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0.02 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0.27 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0.67 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0.67 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118451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Прочие расходы,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0.05 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0.50 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1.00 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1.00 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1.00 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647466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Расходы,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0.709 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5.055 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8.175 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16.014 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16.014 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608366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Прибыль, млн руб.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-0.449 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-2.455 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2.225 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9.986 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9.986 </a:t>
                      </a: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176791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Налог на прибыль, 20% </a:t>
                      </a: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0.445 </a:t>
                      </a:r>
                      <a:endParaRPr lang="ru-RU" sz="1400" b="0" strike="noStrike" spc="-1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2.00 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2.00 </a:t>
                      </a: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90884"/>
                  </a:ext>
                </a:extLst>
              </a:tr>
              <a:tr h="399506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</a:rPr>
                        <a:t>Чистая прибыль, млн руб. </a:t>
                      </a:r>
                      <a:endParaRPr lang="ru-RU" sz="1400" b="0" i="0" dirty="0">
                        <a:effectLst/>
                        <a:latin typeface="Montserrat SemiBold" panose="00000700000000000000" pitchFamily="2" charset="-52"/>
                      </a:endParaRPr>
                    </a:p>
                  </a:txBody>
                  <a:tcPr marL="66675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-0.449 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-2.455 </a:t>
                      </a:r>
                      <a:endParaRPr lang="ru-RU" sz="1400" b="0" i="0">
                        <a:solidFill>
                          <a:srgbClr val="0F1115"/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1.78 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7.986 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ru-RU" sz="1400" b="0" i="0" dirty="0">
                          <a:solidFill>
                            <a:srgbClr val="0F1115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7.986 </a:t>
                      </a:r>
                    </a:p>
                  </a:txBody>
                  <a:tcPr marL="152400" marR="666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907015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E61011-D535-C5BB-819C-3CC367694329}"/>
              </a:ext>
            </a:extLst>
          </p:cNvPr>
          <p:cNvSpPr/>
          <p:nvPr/>
        </p:nvSpPr>
        <p:spPr>
          <a:xfrm>
            <a:off x="155574" y="6310417"/>
            <a:ext cx="11809413" cy="388769"/>
          </a:xfrm>
          <a:prstGeom prst="rect">
            <a:avLst/>
          </a:prstGeom>
          <a:noFill/>
          <a:ln w="38100">
            <a:solidFill>
              <a:srgbClr val="0B6E5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6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640C-2DDC-4874-78D3-B1FF26721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C7E6A5-14C3-2EB5-1A41-30D6C5CFC295}"/>
              </a:ext>
            </a:extLst>
          </p:cNvPr>
          <p:cNvSpPr/>
          <p:nvPr/>
        </p:nvSpPr>
        <p:spPr>
          <a:xfrm>
            <a:off x="5021581" y="152399"/>
            <a:ext cx="717042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789A09-1F50-5F48-0246-7F67363ED6A9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ЭКОНОМИКА ПРОЕКТА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E9EF345D-35D6-3D57-FBE6-94D2BC38A362}"/>
              </a:ext>
            </a:extLst>
          </p:cNvPr>
          <p:cNvSpPr/>
          <p:nvPr/>
        </p:nvSpPr>
        <p:spPr>
          <a:xfrm>
            <a:off x="105864" y="725779"/>
            <a:ext cx="5746550" cy="4088501"/>
          </a:xfrm>
          <a:prstGeom prst="roundRect">
            <a:avLst>
              <a:gd name="adj" fmla="val 467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F2CD23-77C0-EC62-47C0-DB456359CC8F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16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9BF08A0-AF4D-C19A-C19A-A54FEC6358BB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0CB328-8195-8E0B-CB74-CDF144D33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114054"/>
              </p:ext>
            </p:extLst>
          </p:nvPr>
        </p:nvGraphicFramePr>
        <p:xfrm>
          <a:off x="317133" y="916823"/>
          <a:ext cx="5067056" cy="2104799"/>
        </p:xfrm>
        <a:graphic>
          <a:graphicData uri="http://schemas.openxmlformats.org/drawingml/2006/table">
            <a:tbl>
              <a:tblPr/>
              <a:tblGrid>
                <a:gridCol w="404227">
                  <a:extLst>
                    <a:ext uri="{9D8B030D-6E8A-4147-A177-3AD203B41FA5}">
                      <a16:colId xmlns:a16="http://schemas.microsoft.com/office/drawing/2014/main" val="2588346813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90203048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52204031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146237255"/>
                    </a:ext>
                  </a:extLst>
                </a:gridCol>
                <a:gridCol w="1151572">
                  <a:extLst>
                    <a:ext uri="{9D8B030D-6E8A-4147-A177-3AD203B41FA5}">
                      <a16:colId xmlns:a16="http://schemas.microsoft.com/office/drawing/2014/main" val="3733792570"/>
                    </a:ext>
                  </a:extLst>
                </a:gridCol>
                <a:gridCol w="940777">
                  <a:extLst>
                    <a:ext uri="{9D8B030D-6E8A-4147-A177-3AD203B41FA5}">
                      <a16:colId xmlns:a16="http://schemas.microsoft.com/office/drawing/2014/main" val="3238690680"/>
                    </a:ext>
                  </a:extLst>
                </a:gridCol>
              </a:tblGrid>
              <a:tr h="54345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Год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Период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effectLst/>
                          <a:latin typeface="Montserrat SemiBold" panose="00000700000000000000" pitchFamily="2" charset="-52"/>
                        </a:rPr>
                        <a:t>CF, </a:t>
                      </a: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effectLst/>
                          <a:latin typeface="Montserrat SemiBold" panose="00000700000000000000" pitchFamily="2" charset="-52"/>
                        </a:rPr>
                        <a:t>DCF, </a:t>
                      </a: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Кумулятив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  <a:latin typeface="Montserrat SemiBold" panose="00000700000000000000" pitchFamily="2" charset="-52"/>
                        </a:rPr>
                        <a:t>NPV</a:t>
                      </a:r>
                      <a:r>
                        <a:rPr lang="ru-RU" sz="1200" b="1" dirty="0">
                          <a:effectLst/>
                          <a:latin typeface="Montserrat SemiBold" panose="00000700000000000000" pitchFamily="2" charset="-52"/>
                        </a:rPr>
                        <a:t>, млн. руб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894562"/>
                  </a:ext>
                </a:extLst>
              </a:tr>
              <a:tr h="34214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0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Студ.стартап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Montserrat Light" panose="00000400000000000000" pitchFamily="2" charset="-52"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-0.449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-0.449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-0.449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8.579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611455"/>
                  </a:ext>
                </a:extLst>
              </a:tr>
              <a:tr h="27256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1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Старт-1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-2.455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-2.135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-2.584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ru-RU" dirty="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968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2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Год 2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+1.780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+1.346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-1.238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ru-RU" dirty="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64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3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Год 3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+7.986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+5.251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+4.013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ru-RU" dirty="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958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4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Год 4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+7.986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+4.566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</a:rPr>
                        <a:t>+8.579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ru-RU" dirty="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716582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CE7B55-F837-057A-12A0-5CFE56D14B47}"/>
              </a:ext>
            </a:extLst>
          </p:cNvPr>
          <p:cNvSpPr/>
          <p:nvPr/>
        </p:nvSpPr>
        <p:spPr>
          <a:xfrm>
            <a:off x="4419599" y="916823"/>
            <a:ext cx="964589" cy="2104799"/>
          </a:xfrm>
          <a:prstGeom prst="rect">
            <a:avLst/>
          </a:prstGeom>
          <a:noFill/>
          <a:ln w="38100">
            <a:solidFill>
              <a:srgbClr val="0B6E5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BBFC4-E3D5-A6DA-17F4-523F99C0D406}"/>
              </a:ext>
            </a:extLst>
          </p:cNvPr>
          <p:cNvSpPr txBox="1"/>
          <p:nvPr/>
        </p:nvSpPr>
        <p:spPr>
          <a:xfrm>
            <a:off x="155575" y="521640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b="0" i="0" dirty="0">
                <a:effectLst/>
                <a:latin typeface="Montserrat Medium" panose="00000600000000000000" pitchFamily="2" charset="-52"/>
              </a:rPr>
              <a:t>Ставка дисконтирования: </a:t>
            </a:r>
            <a:r>
              <a:rPr lang="en-US" b="0" i="0" dirty="0">
                <a:effectLst/>
                <a:latin typeface="Montserrat Medium" panose="00000600000000000000" pitchFamily="2" charset="-52"/>
              </a:rPr>
              <a:t>r = 1</a:t>
            </a:r>
            <a:r>
              <a:rPr lang="ru-RU" b="0" i="0" dirty="0">
                <a:effectLst/>
                <a:latin typeface="Montserrat Medium" panose="00000600000000000000" pitchFamily="2" charset="-52"/>
              </a:rPr>
              <a:t>7</a:t>
            </a:r>
            <a:r>
              <a:rPr lang="en-US" b="0" i="0" dirty="0">
                <a:effectLst/>
                <a:latin typeface="Montserrat Medium" panose="00000600000000000000" pitchFamily="2" charset="-52"/>
              </a:rPr>
              <a:t>%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D94CD10-2996-E54B-6BD6-CD8BD789A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899124"/>
              </p:ext>
            </p:extLst>
          </p:nvPr>
        </p:nvGraphicFramePr>
        <p:xfrm>
          <a:off x="224807" y="3429000"/>
          <a:ext cx="5088959" cy="2804160"/>
        </p:xfrm>
        <a:graphic>
          <a:graphicData uri="http://schemas.openxmlformats.org/drawingml/2006/table">
            <a:tbl>
              <a:tblPr/>
              <a:tblGrid>
                <a:gridCol w="2279814">
                  <a:extLst>
                    <a:ext uri="{9D8B030D-6E8A-4147-A177-3AD203B41FA5}">
                      <a16:colId xmlns:a16="http://schemas.microsoft.com/office/drawing/2014/main" val="2583867039"/>
                    </a:ext>
                  </a:extLst>
                </a:gridCol>
                <a:gridCol w="1778801">
                  <a:extLst>
                    <a:ext uri="{9D8B030D-6E8A-4147-A177-3AD203B41FA5}">
                      <a16:colId xmlns:a16="http://schemas.microsoft.com/office/drawing/2014/main" val="4140847612"/>
                    </a:ext>
                  </a:extLst>
                </a:gridCol>
                <a:gridCol w="1030344">
                  <a:extLst>
                    <a:ext uri="{9D8B030D-6E8A-4147-A177-3AD203B41FA5}">
                      <a16:colId xmlns:a16="http://schemas.microsoft.com/office/drawing/2014/main" val="25554920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Параметр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Формула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Значение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544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Цена за 1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 (P)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Выручка / Партия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0.2600 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439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Переменные на 1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 (VC)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Перем.расх. / Партия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0.1434 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842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Маржинальный доход (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MD)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P - VC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0.1166 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299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Коэффициент 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MD%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MD / P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44.83%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213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Постоянные расходы (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FC)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(из проекта)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1.670 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884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BEP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 натуральном (шт)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FC / MD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14.33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шт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Montserrat Light" panose="00000400000000000000" pitchFamily="2" charset="-52"/>
                        <a:ea typeface="+mn-ea"/>
                        <a:cs typeface="+mn-cs"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830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BEP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в денежном (млн)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FC / MD%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Montserrat Light" panose="00000400000000000000" pitchFamily="2" charset="-52"/>
                          <a:ea typeface="+mn-ea"/>
                          <a:cs typeface="+mn-cs"/>
                        </a:rPr>
                        <a:t>3.725 млн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94243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1FB793-4418-F6F4-928F-D1A51460B50B}"/>
                  </a:ext>
                </a:extLst>
              </p:cNvPr>
              <p:cNvSpPr txBox="1"/>
              <p:nvPr/>
            </p:nvSpPr>
            <p:spPr>
              <a:xfrm>
                <a:off x="5558791" y="3427440"/>
                <a:ext cx="6096000" cy="36953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ru-RU" b="0" i="0" dirty="0">
                    <a:effectLst/>
                    <a:latin typeface="fkGrotesk"/>
                  </a:rPr>
                  <a:t>Формула в натуральном выражении (в штуках):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ТБУ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 b="0" i="1">
                              <a:latin typeface="Cambria Math" panose="02040503050406030204" pitchFamily="18" charset="0"/>
                            </a:rPr>
                            <m:t>шт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b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Постоянные расходы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Цена за </m:t>
                          </m:r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шт</m:t>
                          </m:r>
                          <m:r>
                            <a:rPr lang="ru-RU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Переменные на </m:t>
                          </m:r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шт</m:t>
                          </m:r>
                        </m:den>
                      </m:f>
                    </m:oMath>
                  </m:oMathPara>
                </a14:m>
                <a:endParaRPr lang="ar-AE" b="0" dirty="0">
                  <a:effectLst/>
                  <a:latin typeface="fkGroteskNeue"/>
                </a:endParaRP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i="1">
                          <a:latin typeface="Cambria Math" panose="02040503050406030204" pitchFamily="18" charset="0"/>
                        </a:rPr>
                        <m:t>𝐵𝐸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 b="0" i="1">
                              <a:latin typeface="Cambria Math" panose="02040503050406030204" pitchFamily="18" charset="0"/>
                            </a:rPr>
                            <m:t>шт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𝐹𝐶</m:t>
                          </m:r>
                        </m:num>
                        <m:den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𝑉𝐶</m:t>
                          </m:r>
                        </m:den>
                      </m:f>
                    </m:oMath>
                  </m:oMathPara>
                </a14:m>
                <a:endParaRPr lang="ru-RU" b="0" i="0" dirty="0">
                  <a:effectLst/>
                  <a:latin typeface="fkGroteskNeue"/>
                </a:endParaRPr>
              </a:p>
              <a:p>
                <a:pPr algn="ctr">
                  <a:buNone/>
                </a:pPr>
                <a:endParaRPr lang="ar-AE" b="0" i="0" dirty="0">
                  <a:effectLst/>
                  <a:latin typeface="fkGroteskNeue"/>
                </a:endParaRPr>
              </a:p>
              <a:p>
                <a:pPr algn="ctr">
                  <a:buNone/>
                </a:pPr>
                <a:r>
                  <a:rPr lang="ru-RU" b="0" i="0" dirty="0">
                    <a:effectLst/>
                    <a:latin typeface="fkGrotesk"/>
                  </a:rPr>
                  <a:t>Формула в денежном выражении (в млн руб):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ТБУ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 b="0" i="1">
                              <a:latin typeface="Cambria Math" panose="02040503050406030204" pitchFamily="18" charset="0"/>
                            </a:rPr>
                            <m:t>руб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b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Постоянные расходы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b="0">
                              <a:latin typeface="Cambria Math" panose="02040503050406030204" pitchFamily="18" charset="0"/>
                            </a:rPr>
                            <m:t>Коэффициент маржинального дохода</m:t>
                          </m:r>
                        </m:den>
                      </m:f>
                    </m:oMath>
                  </m:oMathPara>
                </a14:m>
                <a:endParaRPr lang="ar-AE" b="0" dirty="0">
                  <a:effectLst/>
                  <a:latin typeface="fkGroteskNeue"/>
                </a:endParaRP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i="1">
                          <a:latin typeface="Cambria Math" panose="02040503050406030204" pitchFamily="18" charset="0"/>
                        </a:rPr>
                        <m:t>𝐵𝐸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 b="0" i="1">
                              <a:latin typeface="Cambria Math" panose="02040503050406030204" pitchFamily="18" charset="0"/>
                            </a:rPr>
                            <m:t>руб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𝐹𝐶</m:t>
                          </m:r>
                        </m:num>
                        <m:den>
                          <m:d>
                            <m:dPr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b="0" i="1">
                                  <a:latin typeface="Cambria Math" panose="02040503050406030204" pitchFamily="18" charset="0"/>
                                </a:rPr>
                                <m:t>𝑉𝐶</m:t>
                              </m:r>
                            </m:e>
                          </m:d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ar-AE" b="0" i="0" dirty="0">
                  <a:effectLst/>
                  <a:latin typeface="fkGroteskNeue"/>
                </a:endParaRPr>
              </a:p>
              <a:p>
                <a:pPr algn="ctr">
                  <a:buNone/>
                </a:pPr>
                <a:br>
                  <a:rPr lang="ar-AE" dirty="0"/>
                </a:br>
                <a:endParaRPr lang="ru-RU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1FB793-4418-F6F4-928F-D1A51460B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791" y="3427440"/>
                <a:ext cx="6096000" cy="3695371"/>
              </a:xfrm>
              <a:prstGeom prst="rect">
                <a:avLst/>
              </a:prstGeom>
              <a:blipFill>
                <a:blip r:embed="rId2"/>
                <a:stretch>
                  <a:fillRect t="-8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A7AADBE-21C0-9172-D3AB-A91EC30AB93B}"/>
              </a:ext>
            </a:extLst>
          </p:cNvPr>
          <p:cNvSpPr txBox="1"/>
          <p:nvPr/>
        </p:nvSpPr>
        <p:spPr>
          <a:xfrm>
            <a:off x="5849290" y="1651353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 SemiBold" panose="00000700000000000000" pitchFamily="2" charset="-52"/>
              </a:rPr>
              <a:t>Динамика убытков/прибыль:</a:t>
            </a:r>
          </a:p>
          <a:p>
            <a:pPr algn="l"/>
            <a:r>
              <a:rPr lang="ru-RU" dirty="0">
                <a:latin typeface="fkGrotesk"/>
              </a:rPr>
              <a:t>Года 0-1: Убыток -2.584 млн (инвестиционная фаза)</a:t>
            </a:r>
          </a:p>
          <a:p>
            <a:pPr algn="l"/>
            <a:r>
              <a:rPr lang="ru-RU" dirty="0">
                <a:latin typeface="fkGrotesk"/>
              </a:rPr>
              <a:t>Год 2: Убыток сокращается до -1.238 млн (первая прибыль)</a:t>
            </a:r>
          </a:p>
          <a:p>
            <a:pPr algn="l"/>
            <a:r>
              <a:rPr lang="ru-RU" dirty="0">
                <a:latin typeface="fkGrotesk"/>
              </a:rPr>
              <a:t>Год 3: Перелом NPV +4.013 млн (проект окупается)</a:t>
            </a:r>
          </a:p>
          <a:p>
            <a:pPr algn="l"/>
            <a:r>
              <a:rPr lang="ru-RU" dirty="0">
                <a:latin typeface="fkGrotesk"/>
              </a:rPr>
              <a:t>Год 4: Укрепление! NPV +8.579 млн (стабилизация)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FD82DD-9838-C769-9C9F-1D9CE485CBD8}"/>
                  </a:ext>
                </a:extLst>
              </p:cNvPr>
              <p:cNvSpPr txBox="1"/>
              <p:nvPr/>
            </p:nvSpPr>
            <p:spPr>
              <a:xfrm>
                <a:off x="5454612" y="606195"/>
                <a:ext cx="6096000" cy="1045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𝑁𝑃𝑉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grow m:val="on"/>
                          <m:ctrlPr>
                            <a:rPr lang="ar-AE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sz="16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endChr m:val=""/>
                                  <m:ctrlP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6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ar-AE" sz="16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sSup>
                                    <m:sSupPr>
                                      <m:ctrlPr>
                                        <a:rPr lang="ar-AE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"/>
                                          <m:endChr m:val=""/>
                                          <m:ctrlPr>
                                            <a:rPr lang="ar-AE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ar-AE" sz="1600" i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ar-AE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br>
                  <a:rPr lang="ar-AE" sz="1600" b="0" i="0" dirty="0">
                    <a:effectLst/>
                    <a:latin typeface="KaTeX_Main"/>
                  </a:rPr>
                </a:br>
                <a:endParaRPr lang="ru-RU" sz="16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FD82DD-9838-C769-9C9F-1D9CE485C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12" y="606195"/>
                <a:ext cx="6096000" cy="10451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41CB9E7-F7C0-120B-D4F3-CCAB61C8F8B4}"/>
              </a:ext>
            </a:extLst>
          </p:cNvPr>
          <p:cNvSpPr/>
          <p:nvPr/>
        </p:nvSpPr>
        <p:spPr>
          <a:xfrm>
            <a:off x="7268012" y="577874"/>
            <a:ext cx="2536387" cy="1073480"/>
          </a:xfrm>
          <a:prstGeom prst="rect">
            <a:avLst/>
          </a:prstGeom>
          <a:noFill/>
          <a:ln w="38100">
            <a:solidFill>
              <a:srgbClr val="0B6E5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615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0BBA-5CF0-10AE-BCB2-AFBA02EE4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20A861-CF1F-F80E-7686-1593F3205502}"/>
              </a:ext>
            </a:extLst>
          </p:cNvPr>
          <p:cNvSpPr/>
          <p:nvPr/>
        </p:nvSpPr>
        <p:spPr>
          <a:xfrm>
            <a:off x="4389120" y="152399"/>
            <a:ext cx="7802881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DD357-8AD7-F145-A263-4B5586305492}"/>
              </a:ext>
            </a:extLst>
          </p:cNvPr>
          <p:cNvSpPr txBox="1"/>
          <p:nvPr/>
        </p:nvSpPr>
        <p:spPr>
          <a:xfrm>
            <a:off x="234881" y="17790"/>
            <a:ext cx="5375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1" dirty="0">
                <a:solidFill>
                  <a:srgbClr val="B6266C"/>
                </a:solidFill>
                <a:latin typeface="Montserrat ExtraBold" panose="00000900000000000000" pitchFamily="2" charset="-52"/>
                <a:ea typeface="Calibri Light" panose="020F0302020204030204"/>
              </a:rPr>
              <a:t>МЕСТО УСТАНОВКИ</a:t>
            </a:r>
            <a:endParaRPr lang="ru-RU" sz="2800" dirty="0">
              <a:solidFill>
                <a:srgbClr val="B6266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8F5791A-108D-950B-A79B-2A051A7C01EB}"/>
              </a:ext>
            </a:extLst>
          </p:cNvPr>
          <p:cNvSpPr txBox="1"/>
          <p:nvPr/>
        </p:nvSpPr>
        <p:spPr>
          <a:xfrm>
            <a:off x="11569759" y="79345"/>
            <a:ext cx="606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17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8AB715F-7640-97F1-A6E0-4F827EBEFC88}"/>
              </a:ext>
            </a:extLst>
          </p:cNvPr>
          <p:cNvSpPr/>
          <p:nvPr/>
        </p:nvSpPr>
        <p:spPr>
          <a:xfrm>
            <a:off x="0" y="152400"/>
            <a:ext cx="246710" cy="260575"/>
          </a:xfrm>
          <a:prstGeom prst="rect">
            <a:avLst/>
          </a:prstGeom>
          <a:solidFill>
            <a:srgbClr val="0B6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71D98F-E74A-CC03-62D5-DDEE05EF5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110" y="859700"/>
            <a:ext cx="3925879" cy="5379908"/>
          </a:xfrm>
          <a:prstGeom prst="roundRect">
            <a:avLst>
              <a:gd name="adj" fmla="val 4245"/>
            </a:avLst>
          </a:prstGeom>
          <a:ln w="38100">
            <a:solidFill>
              <a:srgbClr val="0B6E51"/>
            </a:solidFill>
          </a:ln>
          <a:effectLst>
            <a:outerShdw blurRad="6604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408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1574</Words>
  <Application>Microsoft Office PowerPoint</Application>
  <PresentationFormat>Широкоэкранный</PresentationFormat>
  <Paragraphs>430</Paragraphs>
  <Slides>17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Cambria Math</vt:lpstr>
      <vt:lpstr>fkGrotesk</vt:lpstr>
      <vt:lpstr>fkGroteskNeue</vt:lpstr>
      <vt:lpstr>KaTeX_Main</vt:lpstr>
      <vt:lpstr>Montserrat</vt:lpstr>
      <vt:lpstr>Montserrat ExtraBold</vt:lpstr>
      <vt:lpstr>Montserrat Light</vt:lpstr>
      <vt:lpstr>Montserrat Medium</vt:lpstr>
      <vt:lpstr>Montserrat SemiBold</vt:lpstr>
      <vt:lpstr>Symbol</vt:lpstr>
      <vt:lpstr>Times New Roman</vt:lpstr>
      <vt:lpstr>TT Hoves DemiBold</vt:lpstr>
      <vt:lpstr>Verdana</vt:lpstr>
      <vt:lpstr>Wingdings</vt:lpstr>
      <vt:lpstr>Office Theme</vt:lpstr>
      <vt:lpstr>Office Theme</vt:lpstr>
      <vt:lpstr>Visio.Drawing.15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Марк Кунц</dc:creator>
  <cp:lastModifiedBy>Роман Волчек</cp:lastModifiedBy>
  <cp:revision>526</cp:revision>
  <dcterms:created xsi:type="dcterms:W3CDTF">2025-01-27T05:41:00Z</dcterms:created>
  <dcterms:modified xsi:type="dcterms:W3CDTF">2025-12-02T17:05:00Z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Notes">
    <vt:i4>0</vt:i4>
  </property>
  <property fmtid="{D5CDD505-2E9C-101B-9397-08002B2CF9AE}" pid="7" name="PresentationFormat">
    <vt:lpwstr>Широкоэкранный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7</vt:i4>
  </property>
  <property fmtid="{D5CDD505-2E9C-101B-9397-08002B2CF9AE}" pid="11" name="ICV">
    <vt:lpwstr>BEEE029D341D48F59E69F1E031419E2B_13</vt:lpwstr>
  </property>
  <property fmtid="{D5CDD505-2E9C-101B-9397-08002B2CF9AE}" pid="12" name="KSOProductBuildVer">
    <vt:lpwstr>1049-12.2.0.23131</vt:lpwstr>
  </property>
</Properties>
</file>