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2" r:id="rId6"/>
    <p:sldId id="263" r:id="rId7"/>
    <p:sldId id="272" r:id="rId8"/>
    <p:sldId id="266" r:id="rId9"/>
    <p:sldId id="270" r:id="rId10"/>
    <p:sldId id="269" r:id="rId11"/>
    <p:sldId id="271" r:id="rId12"/>
  </p:sldIdLst>
  <p:sldSz cx="18288000" cy="10287000"/>
  <p:notesSz cx="6858000" cy="9144000"/>
  <p:embeddedFontLst>
    <p:embeddedFont>
      <p:font typeface="Trebuchet MS" panose="020B0603020202020204" pitchFamily="34" charset="0"/>
      <p:regular r:id="rId14"/>
      <p:bold r:id="rId15"/>
      <p:italic r:id="rId16"/>
      <p:boldItalic r:id="rId17"/>
    </p:embeddedFont>
    <p:embeddedFont>
      <p:font typeface="Raleway SemiBold" panose="020B0604020202020204" charset="-52"/>
      <p:bold r:id="rId18"/>
      <p:boldItalic r:id="rId19"/>
    </p:embeddedFont>
    <p:embeddedFont>
      <p:font typeface="Darker Grotesque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Darker Grotesque Bold" panose="020B0604020202020204" charset="0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47" d="100"/>
          <a:sy n="47" d="100"/>
        </p:scale>
        <p:origin x="69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14199-33CD-47B6-AC1B-A2FBFC646B2E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D89F0-8CD1-4416-A4C0-BE19DCBC5F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204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D89F0-8CD1-4416-A4C0-BE19DCBC5F4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532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2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30.sv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34.svg"/><Relationship Id="rId5" Type="http://schemas.openxmlformats.org/officeDocument/2006/relationships/image" Target="../media/image28.svg"/><Relationship Id="rId15" Type="http://schemas.openxmlformats.org/officeDocument/2006/relationships/image" Target="../media/image20.jpe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32.svg"/><Relationship Id="rId1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13.png"/><Relationship Id="rId4" Type="http://schemas.openxmlformats.org/officeDocument/2006/relationships/image" Target="../media/image3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19.png"/><Relationship Id="rId3" Type="http://schemas.openxmlformats.org/officeDocument/2006/relationships/image" Target="../media/image41.svg"/><Relationship Id="rId7" Type="http://schemas.openxmlformats.org/officeDocument/2006/relationships/image" Target="../media/image27.png"/><Relationship Id="rId12" Type="http://schemas.openxmlformats.org/officeDocument/2006/relationships/image" Target="../media/image50.svg"/><Relationship Id="rId2" Type="http://schemas.openxmlformats.org/officeDocument/2006/relationships/image" Target="../media/image24.pn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5" Type="http://schemas.openxmlformats.org/officeDocument/2006/relationships/image" Target="../media/image13.png"/><Relationship Id="rId10" Type="http://schemas.openxmlformats.org/officeDocument/2006/relationships/image" Target="../media/image48.svg"/><Relationship Id="rId4" Type="http://schemas.openxmlformats.org/officeDocument/2006/relationships/image" Target="../media/image25.png"/><Relationship Id="rId9" Type="http://schemas.openxmlformats.org/officeDocument/2006/relationships/image" Target="../media/image28.png"/><Relationship Id="rId14" Type="http://schemas.openxmlformats.org/officeDocument/2006/relationships/image" Target="../media/image3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3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svg"/><Relationship Id="rId11" Type="http://schemas.openxmlformats.org/officeDocument/2006/relationships/image" Target="../media/image24.svg"/><Relationship Id="rId5" Type="http://schemas.openxmlformats.org/officeDocument/2006/relationships/image" Target="../media/image32.png"/><Relationship Id="rId10" Type="http://schemas.openxmlformats.org/officeDocument/2006/relationships/image" Target="../media/image13.png"/><Relationship Id="rId4" Type="http://schemas.openxmlformats.org/officeDocument/2006/relationships/image" Target="../media/image53.sv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8.png"/><Relationship Id="rId17" Type="http://schemas.openxmlformats.org/officeDocument/2006/relationships/image" Target="../media/image56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53.svg"/><Relationship Id="rId7" Type="http://schemas.openxmlformats.org/officeDocument/2006/relationships/image" Target="../media/image1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7.sv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13.png"/><Relationship Id="rId5" Type="http://schemas.openxmlformats.org/officeDocument/2006/relationships/image" Target="../media/image30.svg"/><Relationship Id="rId10" Type="http://schemas.openxmlformats.org/officeDocument/2006/relationships/image" Target="../media/image8.png"/><Relationship Id="rId4" Type="http://schemas.openxmlformats.org/officeDocument/2006/relationships/image" Target="../media/image17.png"/><Relationship Id="rId9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4.svg"/><Relationship Id="rId5" Type="http://schemas.openxmlformats.org/officeDocument/2006/relationships/image" Target="../media/image30.svg"/><Relationship Id="rId10" Type="http://schemas.openxmlformats.org/officeDocument/2006/relationships/image" Target="../media/image13.png"/><Relationship Id="rId4" Type="http://schemas.openxmlformats.org/officeDocument/2006/relationships/image" Target="../media/image17.png"/><Relationship Id="rId9" Type="http://schemas.openxmlformats.org/officeDocument/2006/relationships/image" Target="../media/image3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70.svg"/><Relationship Id="rId18" Type="http://schemas.openxmlformats.org/officeDocument/2006/relationships/image" Target="../media/image13.png"/><Relationship Id="rId3" Type="http://schemas.openxmlformats.org/officeDocument/2006/relationships/image" Target="../media/image60.svg"/><Relationship Id="rId7" Type="http://schemas.openxmlformats.org/officeDocument/2006/relationships/image" Target="../media/image64.svg"/><Relationship Id="rId12" Type="http://schemas.openxmlformats.org/officeDocument/2006/relationships/image" Target="../media/image40.png"/><Relationship Id="rId17" Type="http://schemas.openxmlformats.org/officeDocument/2006/relationships/image" Target="../media/image74.svg"/><Relationship Id="rId2" Type="http://schemas.openxmlformats.org/officeDocument/2006/relationships/image" Target="../media/image35.png"/><Relationship Id="rId16" Type="http://schemas.openxmlformats.org/officeDocument/2006/relationships/image" Target="../media/image42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68.svg"/><Relationship Id="rId5" Type="http://schemas.openxmlformats.org/officeDocument/2006/relationships/image" Target="../media/image62.svg"/><Relationship Id="rId15" Type="http://schemas.openxmlformats.org/officeDocument/2006/relationships/image" Target="../media/image72.svg"/><Relationship Id="rId10" Type="http://schemas.openxmlformats.org/officeDocument/2006/relationships/image" Target="../media/image39.png"/><Relationship Id="rId19" Type="http://schemas.openxmlformats.org/officeDocument/2006/relationships/image" Target="../media/image24.svg"/><Relationship Id="rId4" Type="http://schemas.openxmlformats.org/officeDocument/2006/relationships/image" Target="../media/image36.png"/><Relationship Id="rId9" Type="http://schemas.openxmlformats.org/officeDocument/2006/relationships/image" Target="../media/image66.svg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5802" b="-1250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579274" y="1028700"/>
            <a:ext cx="1594621" cy="1594621"/>
          </a:xfrm>
          <a:custGeom>
            <a:avLst/>
            <a:gdLst/>
            <a:ahLst/>
            <a:cxnLst/>
            <a:rect l="l" t="t" r="r" b="b"/>
            <a:pathLst>
              <a:path w="1594621" h="1594621">
                <a:moveTo>
                  <a:pt x="0" y="0"/>
                </a:moveTo>
                <a:lnTo>
                  <a:pt x="1594622" y="0"/>
                </a:lnTo>
                <a:lnTo>
                  <a:pt x="1594622" y="1594621"/>
                </a:lnTo>
                <a:lnTo>
                  <a:pt x="0" y="159462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-83114" y="5699595"/>
            <a:ext cx="1479790" cy="2219685"/>
          </a:xfrm>
          <a:custGeom>
            <a:avLst/>
            <a:gdLst/>
            <a:ahLst/>
            <a:cxnLst/>
            <a:rect l="l" t="t" r="r" b="b"/>
            <a:pathLst>
              <a:path w="1479790" h="2219685">
                <a:moveTo>
                  <a:pt x="0" y="0"/>
                </a:moveTo>
                <a:lnTo>
                  <a:pt x="1479790" y="0"/>
                </a:lnTo>
                <a:lnTo>
                  <a:pt x="1479790" y="2219685"/>
                </a:lnTo>
                <a:lnTo>
                  <a:pt x="0" y="2219685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036871" y="1788811"/>
            <a:ext cx="719611" cy="719611"/>
          </a:xfrm>
          <a:custGeom>
            <a:avLst/>
            <a:gdLst/>
            <a:ahLst/>
            <a:cxnLst/>
            <a:rect l="l" t="t" r="r" b="b"/>
            <a:pathLst>
              <a:path w="719611" h="719611">
                <a:moveTo>
                  <a:pt x="0" y="0"/>
                </a:moveTo>
                <a:lnTo>
                  <a:pt x="719611" y="0"/>
                </a:lnTo>
                <a:lnTo>
                  <a:pt x="719611" y="719612"/>
                </a:lnTo>
                <a:lnTo>
                  <a:pt x="0" y="71961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 l="-27161" t="-87383" r="-21542" b="-8176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56482" y="1028700"/>
            <a:ext cx="760111" cy="760111"/>
          </a:xfrm>
          <a:custGeom>
            <a:avLst/>
            <a:gdLst/>
            <a:ahLst/>
            <a:cxnLst/>
            <a:rect l="l" t="t" r="r" b="b"/>
            <a:pathLst>
              <a:path w="760111" h="760111">
                <a:moveTo>
                  <a:pt x="0" y="0"/>
                </a:moveTo>
                <a:lnTo>
                  <a:pt x="760111" y="0"/>
                </a:lnTo>
                <a:lnTo>
                  <a:pt x="760111" y="760111"/>
                </a:lnTo>
                <a:lnTo>
                  <a:pt x="0" y="760111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 l="-57037" t="-30168" r="-63418" b="-3655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99219" y="6049326"/>
            <a:ext cx="760111" cy="760111"/>
          </a:xfrm>
          <a:custGeom>
            <a:avLst/>
            <a:gdLst/>
            <a:ahLst/>
            <a:cxnLst/>
            <a:rect l="l" t="t" r="r" b="b"/>
            <a:pathLst>
              <a:path w="760111" h="760111">
                <a:moveTo>
                  <a:pt x="0" y="0"/>
                </a:moveTo>
                <a:lnTo>
                  <a:pt x="760111" y="0"/>
                </a:lnTo>
                <a:lnTo>
                  <a:pt x="760111" y="760112"/>
                </a:lnTo>
                <a:lnTo>
                  <a:pt x="0" y="760112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 l="-102904" t="-119518" r="-128357" b="-98492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284623" y="6134730"/>
            <a:ext cx="589303" cy="589303"/>
          </a:xfrm>
          <a:custGeom>
            <a:avLst/>
            <a:gdLst/>
            <a:ahLst/>
            <a:cxnLst/>
            <a:rect l="l" t="t" r="r" b="b"/>
            <a:pathLst>
              <a:path w="589303" h="589303">
                <a:moveTo>
                  <a:pt x="0" y="0"/>
                </a:moveTo>
                <a:lnTo>
                  <a:pt x="589303" y="0"/>
                </a:lnTo>
                <a:lnTo>
                  <a:pt x="589303" y="589303"/>
                </a:lnTo>
                <a:lnTo>
                  <a:pt x="0" y="589303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805593" y="8086465"/>
            <a:ext cx="8856462" cy="1171835"/>
            <a:chOff x="0" y="0"/>
            <a:chExt cx="4769145" cy="6310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69145" cy="631025"/>
            </a:xfrm>
            <a:custGeom>
              <a:avLst/>
              <a:gdLst/>
              <a:ahLst/>
              <a:cxnLst/>
              <a:rect l="l" t="t" r="r" b="b"/>
              <a:pathLst>
                <a:path w="4769145" h="631025">
                  <a:moveTo>
                    <a:pt x="0" y="0"/>
                  </a:moveTo>
                  <a:lnTo>
                    <a:pt x="4769145" y="0"/>
                  </a:lnTo>
                  <a:lnTo>
                    <a:pt x="4769145" y="631025"/>
                  </a:lnTo>
                  <a:lnTo>
                    <a:pt x="0" y="631025"/>
                  </a:lnTo>
                  <a:close/>
                </a:path>
              </a:pathLst>
            </a:custGeom>
            <a:blipFill>
              <a:blip r:embed="rId2" cstate="print">
                <a:alphaModFix amt="78000"/>
              </a:blip>
              <a:stretch>
                <a:fillRect t="-529381" b="-72022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8727029" y="5645280"/>
            <a:ext cx="6287683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220"/>
              </a:lnSpc>
            </a:pPr>
            <a:r>
              <a:rPr lang="ru-RU" sz="28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Представитель команды «</a:t>
            </a:r>
            <a:r>
              <a:rPr lang="ru-RU" sz="2800" dirty="0" err="1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ПОИСКО</a:t>
            </a:r>
            <a:r>
              <a:rPr lang="ru-RU" sz="28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»: Овсепян </a:t>
            </a:r>
            <a:r>
              <a:rPr lang="ru-RU" sz="2800" dirty="0" err="1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А.А</a:t>
            </a:r>
            <a:r>
              <a:rPr lang="ru-RU" sz="28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.</a:t>
            </a:r>
            <a:endParaRPr lang="en-US" sz="2800" dirty="0">
              <a:solidFill>
                <a:srgbClr val="000000"/>
              </a:solidFill>
              <a:latin typeface="Trebuchet MS" panose="020B0603020202020204"/>
              <a:ea typeface="Darker Grotesque"/>
              <a:cs typeface="Darker Grotesque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013482" y="1028700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l="-649507" t="-55531" r="-668943" b="-7496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013482" y="1677274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3"/>
                </a:lnTo>
                <a:lnTo>
                  <a:pt x="0" y="64857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l="-126241" t="-15698" r="-128203" b="-17661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662056" y="7439624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 l="-434086" t="-16956" r="-428434" b="-22608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653721" y="5805062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3" y="0"/>
                </a:lnTo>
                <a:lnTo>
                  <a:pt x="648573" y="648573"/>
                </a:lnTo>
                <a:lnTo>
                  <a:pt x="0" y="648573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 l="-63468" t="-106555" r="-85013" b="-128100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 l="-434086" t="-16956" r="-428434" b="-22608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2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8600" y="1630680"/>
            <a:ext cx="8229600" cy="424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16" name="Овал 15"/>
          <p:cNvSpPr/>
          <p:nvPr/>
        </p:nvSpPr>
        <p:spPr>
          <a:xfrm>
            <a:off x="0" y="1539240"/>
            <a:ext cx="54864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168640" y="1493520"/>
            <a:ext cx="54864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6"/>
          <p:cNvSpPr txBox="1"/>
          <p:nvPr/>
        </p:nvSpPr>
        <p:spPr>
          <a:xfrm>
            <a:off x="8427720" y="2500844"/>
            <a:ext cx="9276096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6000" dirty="0">
                <a:solidFill>
                  <a:srgbClr val="000000"/>
                </a:solidFill>
                <a:latin typeface="Cy Grotesk Key" panose="0000050000000000000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Пользовательский Инфраструктурный Справочный Компаньон</a:t>
            </a:r>
            <a:endParaRPr lang="en-US" sz="6000" dirty="0">
              <a:solidFill>
                <a:srgbClr val="000000"/>
              </a:solidFill>
              <a:latin typeface="Cy Grotesk Key" panose="00000500000000000000"/>
              <a:ea typeface="Cy Grotesk Key" panose="00000500000000000000"/>
              <a:cs typeface="Cy Grotesk Key" panose="00000500000000000000"/>
              <a:sym typeface="Cy Grotesk Key" panose="0000050000000000000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0" y="5593080"/>
            <a:ext cx="54864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8153400" y="5486400"/>
            <a:ext cx="54864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7787640" y="9052560"/>
            <a:ext cx="8869680" cy="5638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1478" y="5621655"/>
            <a:ext cx="6611937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reeform 2"/>
          <p:cNvSpPr/>
          <p:nvPr/>
        </p:nvSpPr>
        <p:spPr>
          <a:xfrm>
            <a:off x="16448145" y="371138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85374" t="-85374" r="-129155" b="-12915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889384" y="719386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104122" t="-112952" r="-193782" b="-20261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alphaModFix amt="18000"/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925830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00748" y="218976"/>
            <a:ext cx="7439292" cy="18136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Cy Grotesk Key" panose="0000050000000000000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АКТУАЛЬНОСТЬ ПРОЕКТА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05593" y="5021"/>
            <a:ext cx="8091898" cy="1797040"/>
            <a:chOff x="0" y="0"/>
            <a:chExt cx="4357432" cy="9676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12" cstate="print">
                <a:alphaModFix amt="78000"/>
              </a:blip>
              <a:stretch>
                <a:fillRect t="-284666" b="-418792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11" name="Freeform 11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 l="-434086" t="-16956" r="-428434" b="-22608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3</a:t>
            </a:r>
          </a:p>
        </p:txBody>
      </p:sp>
      <p:sp>
        <p:nvSpPr>
          <p:cNvPr id="16" name="Диагональная полоса 15"/>
          <p:cNvSpPr/>
          <p:nvPr/>
        </p:nvSpPr>
        <p:spPr>
          <a:xfrm>
            <a:off x="8918500" y="4952226"/>
            <a:ext cx="1813560" cy="2042160"/>
          </a:xfrm>
          <a:prstGeom prst="diagStrip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0" y="2926579"/>
            <a:ext cx="7439292" cy="69634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3850" lvl="1"/>
            <a:r>
              <a:rPr lang="ru-RU" sz="28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Люди часто теряются в незнакомых зданиях будь то университет, музей, больница или торговый центр. Сложные планировки, недостаток указателей и отсутствие персонализированной навигации затрудняют поиск нужных мест. </a:t>
            </a:r>
          </a:p>
          <a:p>
            <a:pPr marL="647700" lvl="1" indent="-323850" algn="just"/>
            <a:endParaRPr lang="ru-RU" sz="2800" dirty="0">
              <a:solidFill>
                <a:srgbClr val="000000"/>
              </a:solidFill>
              <a:latin typeface="Trebuchet MS" panose="020B0603020202020204"/>
              <a:ea typeface="Darker Grotesque"/>
              <a:cs typeface="Darker Grotesque"/>
              <a:sym typeface="Darker Grotesque"/>
            </a:endParaRPr>
          </a:p>
          <a:p>
            <a:pPr marL="323850" lvl="1"/>
            <a:r>
              <a:rPr lang="ru-RU" sz="28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Поэтому </a:t>
            </a:r>
            <a:r>
              <a:rPr lang="ru-RU" sz="2800" dirty="0" smtClean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необходим такой инструмент, </a:t>
            </a:r>
            <a:r>
              <a:rPr lang="ru-RU" sz="28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который </a:t>
            </a:r>
            <a:r>
              <a:rPr lang="ru-RU" sz="2800" dirty="0" smtClean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избавит от траты времени на поиск, потерянности в помещениях и других пространствах, и поможет найти необходимый кабинет, аудиторию, объекту и т.д. Именно </a:t>
            </a:r>
            <a:r>
              <a:rPr lang="ru-RU" sz="28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для этого и разрабатывается ПОИСКО.</a:t>
            </a:r>
          </a:p>
          <a:p>
            <a:pPr marL="647700" lvl="1" indent="-323850" algn="just">
              <a:lnSpc>
                <a:spcPts val="3900"/>
              </a:lnSpc>
            </a:pPr>
            <a:endParaRPr lang="ru-RU" sz="3000" dirty="0">
              <a:solidFill>
                <a:srgbClr val="000000"/>
              </a:solidFill>
              <a:latin typeface="Trebuchet MS" panose="020B0603020202020204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02880" y="1661160"/>
            <a:ext cx="80924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 descr="C:\Users\HP\Downloads\unnamed-8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2750973" y="2030279"/>
            <a:ext cx="5165837" cy="3518114"/>
          </a:xfrm>
          <a:prstGeom prst="rect">
            <a:avLst/>
          </a:prstGeom>
          <a:noFill/>
        </p:spPr>
      </p:pic>
      <p:sp>
        <p:nvSpPr>
          <p:cNvPr id="18" name="Диагональная полоса 17"/>
          <p:cNvSpPr/>
          <p:nvPr/>
        </p:nvSpPr>
        <p:spPr>
          <a:xfrm rot="16200000">
            <a:off x="11814100" y="3601290"/>
            <a:ext cx="1813560" cy="2042160"/>
          </a:xfrm>
          <a:prstGeom prst="diagStrip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39246" y="1942464"/>
            <a:ext cx="4902834" cy="7587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reeform 6"/>
          <p:cNvSpPr/>
          <p:nvPr/>
        </p:nvSpPr>
        <p:spPr>
          <a:xfrm>
            <a:off x="17466570" y="4622814"/>
            <a:ext cx="821430" cy="821430"/>
          </a:xfrm>
          <a:custGeom>
            <a:avLst/>
            <a:gdLst/>
            <a:ahLst/>
            <a:cxnLst/>
            <a:rect l="l" t="t" r="r" b="b"/>
            <a:pathLst>
              <a:path w="821430" h="821430">
                <a:moveTo>
                  <a:pt x="0" y="0"/>
                </a:moveTo>
                <a:lnTo>
                  <a:pt x="821430" y="0"/>
                </a:lnTo>
                <a:lnTo>
                  <a:pt x="821430" y="821430"/>
                </a:lnTo>
                <a:lnTo>
                  <a:pt x="0" y="82143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l="-83331" t="-96899" r="-104163" b="-11773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916229" y="767715"/>
            <a:ext cx="4527731" cy="927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Cy Grotesk Key" panose="0000050000000000000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РЕШЕНИЕ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009" y="2128679"/>
            <a:ext cx="9895782" cy="6763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3200" dirty="0"/>
              <a:t> </a:t>
            </a:r>
            <a:r>
              <a:rPr lang="ru-RU" sz="3200" dirty="0" smtClean="0"/>
              <a:t>   </a:t>
            </a:r>
            <a:r>
              <a:rPr lang="ru-RU" sz="3200" dirty="0"/>
              <a:t>«ПОИСКО» — это комплексная система, работающая по уникальной технологии:</a:t>
            </a:r>
          </a:p>
          <a:p>
            <a:pPr algn="just"/>
            <a:r>
              <a:rPr lang="ru-RU" sz="3200" dirty="0"/>
              <a:t> </a:t>
            </a:r>
            <a:endParaRPr lang="ru-RU" sz="1000" dirty="0"/>
          </a:p>
          <a:p>
            <a:pPr algn="just"/>
            <a:r>
              <a:rPr lang="ru-RU" sz="3200" dirty="0" smtClean="0"/>
              <a:t>- Интерактивный стенд </a:t>
            </a:r>
            <a:r>
              <a:rPr lang="ru-RU" sz="3200" dirty="0"/>
              <a:t>выступает в роли автономного навигационного </a:t>
            </a:r>
            <a:r>
              <a:rPr lang="ru-RU" sz="3200" dirty="0" err="1"/>
              <a:t>хаба</a:t>
            </a:r>
            <a:r>
              <a:rPr lang="ru-RU" sz="3200" dirty="0"/>
              <a:t>. Он создает собственную </a:t>
            </a:r>
            <a:r>
              <a:rPr lang="ru-RU" sz="3200" dirty="0" err="1"/>
              <a:t>Wi-Fi</a:t>
            </a:r>
            <a:r>
              <a:rPr lang="ru-RU" sz="3200" dirty="0"/>
              <a:t> сеть и содержит веб-сервер с актуальными картами здания.</a:t>
            </a:r>
          </a:p>
          <a:p>
            <a:pPr algn="just"/>
            <a:r>
              <a:rPr lang="ru-RU" sz="3200" dirty="0" smtClean="0"/>
              <a:t>Пользователь </a:t>
            </a:r>
            <a:r>
              <a:rPr lang="ru-RU" sz="3200" dirty="0"/>
              <a:t>сканирует QR-код → автоматически подключается к локальной сети стенда → мгновенно получает карту на свой телефон → система автоматически отключается</a:t>
            </a:r>
            <a:r>
              <a:rPr lang="ru-RU" sz="3200" dirty="0" smtClean="0"/>
              <a:t>.</a:t>
            </a:r>
          </a:p>
          <a:p>
            <a:pPr marL="0" lvl="1" algn="just">
              <a:lnSpc>
                <a:spcPts val="3510"/>
              </a:lnSpc>
            </a:pPr>
            <a:r>
              <a:rPr lang="ru-RU" sz="3200" dirty="0" smtClean="0"/>
              <a:t>Интерфейс </a:t>
            </a:r>
            <a:r>
              <a:rPr lang="ru-RU" sz="3200" dirty="0"/>
              <a:t>поддерживает несколько </a:t>
            </a:r>
            <a:r>
              <a:rPr lang="ru-RU" sz="3200" dirty="0" smtClean="0"/>
              <a:t>языков - английский </a:t>
            </a:r>
            <a:r>
              <a:rPr lang="ru-RU" sz="3200" dirty="0"/>
              <a:t>и русский, что делает его доступным для иностранцев. </a:t>
            </a:r>
            <a:endParaRPr lang="ru-RU" sz="3200" dirty="0">
              <a:solidFill>
                <a:srgbClr val="000000"/>
              </a:solidFill>
              <a:latin typeface="Trebuchet MS" panose="020B0603020202020204"/>
              <a:ea typeface="Darker Grotesque"/>
              <a:cs typeface="Darker Grotesque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l="-434086" t="-16956" r="-428434" b="-22608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5</a:t>
            </a:r>
          </a:p>
        </p:txBody>
      </p:sp>
      <p:sp>
        <p:nvSpPr>
          <p:cNvPr id="15" name="Овал 14"/>
          <p:cNvSpPr/>
          <p:nvPr/>
        </p:nvSpPr>
        <p:spPr>
          <a:xfrm>
            <a:off x="11384280" y="1645920"/>
            <a:ext cx="716280" cy="685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6291560" y="1676400"/>
            <a:ext cx="716280" cy="685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1414760" y="9113520"/>
            <a:ext cx="716280" cy="685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6291560" y="9144000"/>
            <a:ext cx="716280" cy="685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2283440" y="8854440"/>
            <a:ext cx="3855720" cy="1143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ПРОТОТИП ВНЕШНЕГО ВИДА ИНТЕРАКТИВНОГО СТЕНДА «</a:t>
            </a:r>
            <a:r>
              <a:rPr lang="ru-RU" b="1" dirty="0" err="1">
                <a:solidFill>
                  <a:schemeClr val="bg1"/>
                </a:solidFill>
              </a:rPr>
              <a:t>ПОИСКО</a:t>
            </a:r>
            <a:r>
              <a:rPr lang="ru-RU" b="1" dirty="0">
                <a:solidFill>
                  <a:schemeClr val="bg1"/>
                </a:solidFill>
              </a:rPr>
              <a:t>» - «</a:t>
            </a:r>
            <a:r>
              <a:rPr lang="ru-RU" b="1" dirty="0" err="1">
                <a:solidFill>
                  <a:schemeClr val="bg1"/>
                </a:solidFill>
              </a:rPr>
              <a:t>ПОИСКО</a:t>
            </a:r>
            <a:r>
              <a:rPr lang="ru-RU" b="1" dirty="0">
                <a:solidFill>
                  <a:schemeClr val="bg1"/>
                </a:solidFill>
              </a:rPr>
              <a:t> 0.3»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1307" y="119147"/>
            <a:ext cx="1265165" cy="1279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Овал 22"/>
          <p:cNvSpPr/>
          <p:nvPr/>
        </p:nvSpPr>
        <p:spPr>
          <a:xfrm>
            <a:off x="5191931" y="1618024"/>
            <a:ext cx="371959" cy="3812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243233" y="1599943"/>
            <a:ext cx="371959" cy="3812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289727" y="418454"/>
            <a:ext cx="371959" cy="3812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5140269" y="415872"/>
            <a:ext cx="371959" cy="38125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48574" y="1599944"/>
            <a:ext cx="10266183" cy="5106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39253" y="8854440"/>
            <a:ext cx="11311294" cy="67529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 rot="5400000">
            <a:off x="-3229132" y="4968328"/>
            <a:ext cx="7292126" cy="5553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 rot="5400000">
            <a:off x="7526806" y="4968328"/>
            <a:ext cx="7292126" cy="5553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14684" y="8782445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>
                <a:moveTo>
                  <a:pt x="0" y="0"/>
                </a:moveTo>
                <a:lnTo>
                  <a:pt x="418057" y="0"/>
                </a:lnTo>
                <a:lnTo>
                  <a:pt x="418057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78207" t="-87723" r="-165245" b="-1747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883692" y="0"/>
            <a:ext cx="5404308" cy="10287000"/>
            <a:chOff x="0" y="0"/>
            <a:chExt cx="2910183" cy="55394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10183" cy="5539479"/>
            </a:xfrm>
            <a:custGeom>
              <a:avLst/>
              <a:gdLst/>
              <a:ahLst/>
              <a:cxnLst/>
              <a:rect l="l" t="t" r="r" b="b"/>
              <a:pathLst>
                <a:path w="2910183" h="5539479">
                  <a:moveTo>
                    <a:pt x="0" y="0"/>
                  </a:moveTo>
                  <a:lnTo>
                    <a:pt x="2910183" y="0"/>
                  </a:lnTo>
                  <a:lnTo>
                    <a:pt x="2910183" y="5539479"/>
                  </a:lnTo>
                  <a:lnTo>
                    <a:pt x="0" y="5539479"/>
                  </a:lnTo>
                  <a:close/>
                </a:path>
              </a:pathLst>
            </a:custGeom>
            <a:blipFill>
              <a:blip r:embed="rId4" cstate="print">
                <a:alphaModFix amt="78000"/>
              </a:blip>
              <a:stretch>
                <a:fillRect l="-3297" r="-3297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2184575" y="9151603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>
                <a:moveTo>
                  <a:pt x="0" y="0"/>
                </a:moveTo>
                <a:lnTo>
                  <a:pt x="418058" y="0"/>
                </a:lnTo>
                <a:lnTo>
                  <a:pt x="418058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l="-129274" t="-83174" r="-199563" b="-15346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456494" y="9167224"/>
            <a:ext cx="418057" cy="418057"/>
          </a:xfrm>
          <a:custGeom>
            <a:avLst/>
            <a:gdLst/>
            <a:ahLst/>
            <a:cxnLst/>
            <a:rect l="l" t="t" r="r" b="b"/>
            <a:pathLst>
              <a:path w="418057" h="418057">
                <a:moveTo>
                  <a:pt x="0" y="0"/>
                </a:moveTo>
                <a:lnTo>
                  <a:pt x="418057" y="0"/>
                </a:lnTo>
                <a:lnTo>
                  <a:pt x="418057" y="418057"/>
                </a:lnTo>
                <a:lnTo>
                  <a:pt x="0" y="418057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 l="-66417" t="-63336" r="-107399" b="-104319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827859" y="646462"/>
            <a:ext cx="2147258" cy="2272231"/>
          </a:xfrm>
          <a:custGeom>
            <a:avLst/>
            <a:gdLst/>
            <a:ahLst/>
            <a:cxnLst/>
            <a:rect l="l" t="t" r="r" b="b"/>
            <a:pathLst>
              <a:path w="2147258" h="2272231">
                <a:moveTo>
                  <a:pt x="0" y="0"/>
                </a:moveTo>
                <a:lnTo>
                  <a:pt x="2147258" y="0"/>
                </a:lnTo>
                <a:lnTo>
                  <a:pt x="2147258" y="2272231"/>
                </a:lnTo>
                <a:lnTo>
                  <a:pt x="0" y="2272231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432741" y="8345428"/>
            <a:ext cx="442104" cy="442104"/>
          </a:xfrm>
          <a:custGeom>
            <a:avLst/>
            <a:gdLst/>
            <a:ahLst/>
            <a:cxnLst/>
            <a:rect l="l" t="t" r="r" b="b"/>
            <a:pathLst>
              <a:path w="442104" h="442104">
                <a:moveTo>
                  <a:pt x="0" y="0"/>
                </a:moveTo>
                <a:lnTo>
                  <a:pt x="442104" y="0"/>
                </a:lnTo>
                <a:lnTo>
                  <a:pt x="442104" y="442104"/>
                </a:lnTo>
                <a:lnTo>
                  <a:pt x="0" y="442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 l="-57830" t="-51003" r="-74578" b="-6775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37260" y="0"/>
            <a:ext cx="9725574" cy="1813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Cy Grotesk Key" panose="0000050000000000000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ЦЕЛЕВАЯ АУДИТОРИЯ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28700" y="925830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 l="-434086" t="-16956" r="-428434" b="-22608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7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496800" y="0"/>
            <a:ext cx="624840" cy="10287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10"/>
          <p:cNvSpPr txBox="1"/>
          <p:nvPr/>
        </p:nvSpPr>
        <p:spPr>
          <a:xfrm>
            <a:off x="635508" y="1286073"/>
            <a:ext cx="10820986" cy="7886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dirty="0">
                <a:latin typeface="Trebuchet MS" pitchFamily="34" charset="0"/>
              </a:rPr>
              <a:t>ПОИСКО ориентирован на: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rebuchet MS" pitchFamily="34" charset="0"/>
              </a:rPr>
              <a:t> </a:t>
            </a:r>
            <a:r>
              <a:rPr lang="en-US" sz="2400" dirty="0" smtClean="0">
                <a:latin typeface="Trebuchet MS" pitchFamily="34" charset="0"/>
              </a:rPr>
              <a:t>B2G</a:t>
            </a:r>
            <a:r>
              <a:rPr lang="ru-RU" sz="2400" dirty="0" smtClean="0">
                <a:latin typeface="Trebuchet MS" pitchFamily="34" charset="0"/>
              </a:rPr>
              <a:t> (</a:t>
            </a:r>
            <a:r>
              <a:rPr lang="ru-RU" sz="2400" dirty="0">
                <a:latin typeface="Trebuchet MS" pitchFamily="34" charset="0"/>
              </a:rPr>
              <a:t>модель, при которой бизнес взаимодействует с государственными структурами)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latin typeface="Trebuchet MS" pitchFamily="34" charset="0"/>
              </a:rPr>
              <a:t>Образовательные учреждения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latin typeface="Trebuchet MS" pitchFamily="34" charset="0"/>
              </a:rPr>
              <a:t>Медицинские учреждения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latin typeface="Trebuchet MS" pitchFamily="34" charset="0"/>
              </a:rPr>
              <a:t>Органы власти и предоставления госуслуг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latin typeface="Trebuchet MS" pitchFamily="34" charset="0"/>
              </a:rPr>
              <a:t>Культурные и общественные пространства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latin typeface="Trebuchet MS" pitchFamily="34" charset="0"/>
              </a:rPr>
              <a:t>Транспортная инфраструктура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latin typeface="Trebuchet MS" pitchFamily="34" charset="0"/>
              </a:rPr>
              <a:t>Социальные </a:t>
            </a:r>
            <a:r>
              <a:rPr lang="ru-RU" sz="2400" dirty="0" smtClean="0">
                <a:latin typeface="Trebuchet MS" pitchFamily="34" charset="0"/>
              </a:rPr>
              <a:t>объекты</a:t>
            </a:r>
          </a:p>
          <a:p>
            <a:r>
              <a:rPr lang="ru-RU" sz="2400" b="1" u="sng" dirty="0" smtClean="0">
                <a:latin typeface="Trebuchet MS" pitchFamily="34" charset="0"/>
              </a:rPr>
              <a:t>Херсонес Таврический подтвердил заинтересованность разработкой.</a:t>
            </a:r>
            <a:endParaRPr lang="ru-RU" sz="2400" b="1" u="sng" dirty="0">
              <a:latin typeface="Trebuchet MS" pitchFamily="34" charset="0"/>
            </a:endParaRPr>
          </a:p>
          <a:p>
            <a:pPr marL="457200" indent="-457200">
              <a:lnSpc>
                <a:spcPts val="3900"/>
              </a:lnSpc>
              <a:buFontTx/>
              <a:buChar char="-"/>
            </a:pPr>
            <a:endParaRPr lang="ru-RU" sz="2400" dirty="0">
              <a:latin typeface="Trebuchet MS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rebuchet MS" pitchFamily="34" charset="0"/>
              </a:rPr>
              <a:t>B2C</a:t>
            </a:r>
            <a:r>
              <a:rPr lang="ru-RU" sz="2400" dirty="0" smtClean="0">
                <a:latin typeface="Trebuchet MS" pitchFamily="34" charset="0"/>
              </a:rPr>
              <a:t> </a:t>
            </a:r>
            <a:r>
              <a:rPr lang="en-US" sz="2400" dirty="0" smtClean="0">
                <a:latin typeface="Trebuchet MS" pitchFamily="34" charset="0"/>
              </a:rPr>
              <a:t>(</a:t>
            </a:r>
            <a:r>
              <a:rPr lang="ru-RU" sz="2400" dirty="0">
                <a:latin typeface="Trebuchet MS" pitchFamily="34" charset="0"/>
              </a:rPr>
              <a:t>модель бизнеса, при которой клиентом является обычный человек, физическое лицо):</a:t>
            </a:r>
          </a:p>
          <a:p>
            <a:r>
              <a:rPr lang="ru-RU" sz="2400" dirty="0">
                <a:latin typeface="Trebuchet MS" pitchFamily="34" charset="0"/>
              </a:rPr>
              <a:t>- Студенты и абитуриенты, особенно первокурсники, впервые пришедшие в кампус.</a:t>
            </a:r>
          </a:p>
          <a:p>
            <a:r>
              <a:rPr lang="ru-RU" sz="2400" dirty="0">
                <a:latin typeface="Trebuchet MS" pitchFamily="34" charset="0"/>
              </a:rPr>
              <a:t>- Гости мероприятий, конференций, выставок и форумов.</a:t>
            </a:r>
          </a:p>
          <a:p>
            <a:r>
              <a:rPr lang="ru-RU" sz="2400" dirty="0">
                <a:latin typeface="Trebuchet MS" pitchFamily="34" charset="0"/>
              </a:rPr>
              <a:t>- Пациенты и посетители медицинских учреждений, ищущие нужные кабинеты или отделения.</a:t>
            </a:r>
          </a:p>
          <a:p>
            <a:r>
              <a:rPr lang="ru-RU" sz="2400" dirty="0">
                <a:solidFill>
                  <a:srgbClr val="000000"/>
                </a:solidFill>
                <a:latin typeface="Trebuchet MS" pitchFamily="34" charset="0"/>
                <a:ea typeface="Darker Grotesque"/>
                <a:cs typeface="Darker Grotesque"/>
              </a:rPr>
              <a:t>- Покупатели, ориентирующиеся в многоуровневых торговых центрах.</a:t>
            </a:r>
          </a:p>
          <a:p>
            <a:r>
              <a:rPr lang="ru-RU" sz="2400" dirty="0">
                <a:solidFill>
                  <a:srgbClr val="000000"/>
                </a:solidFill>
                <a:latin typeface="Trebuchet MS" pitchFamily="34" charset="0"/>
                <a:ea typeface="Darker Grotesque"/>
                <a:cs typeface="Darker Grotesque"/>
              </a:rPr>
              <a:t>- Сотрудники и новые работники, осваивающие корпоративные или административные здания.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wnloads\photo_2025-10-15_19-58-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42464" y="0"/>
            <a:ext cx="3145536" cy="1572768"/>
          </a:xfrm>
          <a:prstGeom prst="rect">
            <a:avLst/>
          </a:prstGeom>
          <a:noFill/>
        </p:spPr>
      </p:pic>
      <p:sp>
        <p:nvSpPr>
          <p:cNvPr id="2" name="Freeform 2"/>
          <p:cNvSpPr/>
          <p:nvPr/>
        </p:nvSpPr>
        <p:spPr>
          <a:xfrm>
            <a:off x="16652345" y="8651345"/>
            <a:ext cx="606955" cy="606955"/>
          </a:xfrm>
          <a:custGeom>
            <a:avLst/>
            <a:gdLst/>
            <a:ahLst/>
            <a:cxnLst/>
            <a:rect l="l" t="t" r="r" b="b"/>
            <a:pathLst>
              <a:path w="606955" h="606955">
                <a:moveTo>
                  <a:pt x="0" y="0"/>
                </a:moveTo>
                <a:lnTo>
                  <a:pt x="606955" y="0"/>
                </a:lnTo>
                <a:lnTo>
                  <a:pt x="606955" y="606955"/>
                </a:lnTo>
                <a:lnTo>
                  <a:pt x="0" y="60695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l="-48582" t="-46036" r="-55159" b="-526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840321" y="2061337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>
                <a:moveTo>
                  <a:pt x="0" y="0"/>
                </a:moveTo>
                <a:lnTo>
                  <a:pt x="644220" y="0"/>
                </a:lnTo>
                <a:lnTo>
                  <a:pt x="644220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l="-67863" t="-42845" r="-149829" b="-12481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196102" y="2061337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>
                <a:moveTo>
                  <a:pt x="0" y="0"/>
                </a:moveTo>
                <a:lnTo>
                  <a:pt x="644219" y="0"/>
                </a:lnTo>
                <a:lnTo>
                  <a:pt x="644219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 l="-671064" t="-39686" r="-323804" b="-3822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301742" y="0"/>
            <a:ext cx="6236388" cy="1046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6800" dirty="0">
                <a:solidFill>
                  <a:srgbClr val="000000"/>
                </a:solidFill>
                <a:latin typeface="Cy Grotesk Key" panose="0000050000000000000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КОНКУРЕНТЫ</a:t>
            </a:r>
            <a:endParaRPr lang="en-US" sz="2000" b="1" dirty="0">
              <a:solidFill>
                <a:srgbClr val="FF0000"/>
              </a:solidFill>
              <a:latin typeface="Cy Grotesk Key" panose="00000500000000000000"/>
              <a:ea typeface="Cy Grotesk Key" panose="00000500000000000000"/>
              <a:cs typeface="Cy Grotesk Key" panose="00000500000000000000"/>
              <a:sym typeface="Cy Grotesk Key" panose="0000050000000000000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9144282" y="9098279"/>
            <a:ext cx="8091898" cy="1179129"/>
            <a:chOff x="150971" y="-290329"/>
            <a:chExt cx="4357432" cy="967694"/>
          </a:xfrm>
        </p:grpSpPr>
        <p:sp>
          <p:nvSpPr>
            <p:cNvPr id="9" name="Freeform 9"/>
            <p:cNvSpPr/>
            <p:nvPr/>
          </p:nvSpPr>
          <p:spPr>
            <a:xfrm>
              <a:off x="150971" y="-290329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9" cstate="print">
                <a:alphaModFix amt="78000"/>
              </a:blip>
              <a:stretch>
                <a:fillRect t="-284666" b="-418792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10" name="Freeform 10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 l="-434086" t="-16956" r="-428434" b="-22608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8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66502" y="6380589"/>
            <a:ext cx="16585843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just">
              <a:lnSpc>
                <a:spcPts val="3900"/>
              </a:lnSpc>
            </a:pPr>
            <a:r>
              <a:rPr lang="ru-RU" sz="4000" dirty="0" smtClean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</a:rPr>
              <a:t>  </a:t>
            </a:r>
            <a:r>
              <a:rPr lang="ru-RU" sz="40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</a:rPr>
              <a:t>Стратегия:</a:t>
            </a:r>
            <a:endParaRPr lang="en-US" sz="4000" dirty="0">
              <a:solidFill>
                <a:srgbClr val="000000"/>
              </a:solidFill>
              <a:latin typeface="Trebuchet MS" panose="020B0603020202020204"/>
              <a:ea typeface="Darker Grotesque"/>
              <a:cs typeface="Darker Grotesque"/>
            </a:endParaRPr>
          </a:p>
          <a:p>
            <a:pPr marL="647700" lvl="1" indent="-323850" algn="just"/>
            <a:r>
              <a:rPr lang="ru-RU" sz="32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  «ПОИСКО»</a:t>
            </a:r>
            <a:r>
              <a:rPr lang="ru-RU" sz="32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</a:rPr>
              <a:t> сильные стороны: нет конкурентов с подробными фото объектов внутри зданий, сооружений, пространств; </a:t>
            </a:r>
            <a:r>
              <a:rPr lang="ru-RU" sz="3200" dirty="0" smtClean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</a:rPr>
              <a:t>кодировка технологического решения  предполагает </a:t>
            </a:r>
            <a:r>
              <a:rPr lang="ru-RU" sz="32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</a:rPr>
              <a:t>интеграцию в уже действующие </a:t>
            </a:r>
            <a:r>
              <a:rPr lang="ru-RU" sz="3200" dirty="0" err="1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</a:rPr>
              <a:t>инфостенды</a:t>
            </a:r>
            <a:r>
              <a:rPr lang="ru-RU" sz="32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</a:rPr>
              <a:t>; </a:t>
            </a:r>
            <a:r>
              <a:rPr lang="ru-RU" sz="3200" dirty="0" err="1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</a:rPr>
              <a:t>адаптируемость</a:t>
            </a:r>
            <a:r>
              <a:rPr lang="ru-RU" sz="32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</a:rPr>
              <a:t> системы под разные типы зданий и цели визита; легко внедряется и масштабируется.</a:t>
            </a:r>
            <a:endParaRPr lang="en-US" sz="3200" dirty="0">
              <a:solidFill>
                <a:srgbClr val="000000"/>
              </a:solidFill>
              <a:latin typeface="Trebuchet MS" panose="020B0603020202020204"/>
              <a:ea typeface="Darker Grotesque"/>
              <a:cs typeface="Darker Grotesque"/>
            </a:endParaRPr>
          </a:p>
          <a:p>
            <a:pPr marL="647700" lvl="1" indent="-323850" algn="l">
              <a:lnSpc>
                <a:spcPts val="3900"/>
              </a:lnSpc>
            </a:pPr>
            <a:endParaRPr lang="en-US" sz="3000" b="1" dirty="0">
              <a:solidFill>
                <a:srgbClr val="000000"/>
              </a:solidFill>
              <a:latin typeface="Trebuchet MS" panose="020B0603020202020204"/>
              <a:ea typeface="Darker Grotesque"/>
              <a:cs typeface="Darker Grotesque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916680" y="960120"/>
            <a:ext cx="670560" cy="609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5011400" y="1036320"/>
            <a:ext cx="670560" cy="609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207408"/>
              </p:ext>
            </p:extLst>
          </p:nvPr>
        </p:nvGraphicFramePr>
        <p:xfrm>
          <a:off x="1611824" y="1875297"/>
          <a:ext cx="15048855" cy="4441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62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162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0162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152729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Название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Сильные</a:t>
                      </a:r>
                      <a:r>
                        <a:rPr lang="ru-RU" sz="2800" b="1" baseline="0" dirty="0"/>
                        <a:t> стороны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Слабые стороны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68672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err="1"/>
                        <a:t>Яндекс.Карты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rebuchet MS" pitchFamily="34" charset="0"/>
                        </a:rPr>
                        <a:t>Привычный интерфейс, поддержка планов ТЦ и вокзалов</a:t>
                      </a:r>
                      <a:endParaRPr lang="ru-RU" sz="2400" b="0" dirty="0">
                        <a:latin typeface="Trebuchet MS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rebuchet MS" pitchFamily="34" charset="0"/>
                        </a:rPr>
                        <a:t>Не поддерживает полноценную навигацию внутри зданий, нет </a:t>
                      </a:r>
                      <a:r>
                        <a:rPr lang="ru-RU" sz="2400" dirty="0" err="1">
                          <a:latin typeface="Trebuchet MS" pitchFamily="34" charset="0"/>
                        </a:rPr>
                        <a:t>кастомизации</a:t>
                      </a:r>
                      <a:r>
                        <a:rPr lang="ru-RU" sz="2400" dirty="0">
                          <a:latin typeface="Trebuchet MS" pitchFamily="34" charset="0"/>
                        </a:rPr>
                        <a:t> под конкретные сценарии, не адаптируется под B2G-задачи</a:t>
                      </a:r>
                      <a:endParaRPr lang="ru-RU" sz="2400" b="0" dirty="0">
                        <a:latin typeface="Trebuchet MS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68672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2ГИС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0000"/>
                          </a:solidFill>
                          <a:latin typeface="Trebuchet MS" panose="020B0603020202020204"/>
                          <a:ea typeface="Darker Grotesque"/>
                          <a:cs typeface="Darker Grotesque"/>
                        </a:rPr>
                        <a:t>Подробные планы зданий, справочная информация.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0000"/>
                          </a:solidFill>
                          <a:latin typeface="Trebuchet MS" panose="020B0603020202020204"/>
                          <a:ea typeface="Darker Grotesque"/>
                          <a:cs typeface="Darker Grotesque"/>
                        </a:rPr>
                        <a:t>Не адаптирован под временные маршруты, мероприятия, нет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latin typeface="Trebuchet MS" panose="020B0603020202020204"/>
                          <a:ea typeface="Darker Grotesque"/>
                          <a:cs typeface="Darker Grotesque"/>
                        </a:rPr>
                        <a:t>персонализации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rebuchet MS" panose="020B0603020202020204"/>
                          <a:ea typeface="Darker Grotesque"/>
                          <a:cs typeface="Darker Grotesque"/>
                        </a:rPr>
                        <a:t>.</a:t>
                      </a:r>
                      <a:endParaRPr lang="ru-RU" sz="24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" y="0"/>
            <a:ext cx="1501140" cy="155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41F425C3-4AF7-430C-8ED3-2A002FDD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463476"/>
              </p:ext>
            </p:extLst>
          </p:nvPr>
        </p:nvGraphicFramePr>
        <p:xfrm>
          <a:off x="342900" y="900114"/>
          <a:ext cx="17602201" cy="9611064"/>
        </p:xfrm>
        <a:graphic>
          <a:graphicData uri="http://schemas.openxmlformats.org/drawingml/2006/table">
            <a:tbl>
              <a:tblPr/>
              <a:tblGrid>
                <a:gridCol w="3070152">
                  <a:extLst>
                    <a:ext uri="{9D8B030D-6E8A-4147-A177-3AD203B41FA5}">
                      <a16:colId xmlns="" xmlns:a16="http://schemas.microsoft.com/office/drawing/2014/main" val="2196310177"/>
                    </a:ext>
                  </a:extLst>
                </a:gridCol>
                <a:gridCol w="3394223">
                  <a:extLst>
                    <a:ext uri="{9D8B030D-6E8A-4147-A177-3AD203B41FA5}">
                      <a16:colId xmlns="" xmlns:a16="http://schemas.microsoft.com/office/drawing/2014/main" val="188652598"/>
                    </a:ext>
                  </a:extLst>
                </a:gridCol>
                <a:gridCol w="1995600">
                  <a:extLst>
                    <a:ext uri="{9D8B030D-6E8A-4147-A177-3AD203B41FA5}">
                      <a16:colId xmlns="" xmlns:a16="http://schemas.microsoft.com/office/drawing/2014/main" val="191490318"/>
                    </a:ext>
                  </a:extLst>
                </a:gridCol>
                <a:gridCol w="1910316">
                  <a:extLst>
                    <a:ext uri="{9D8B030D-6E8A-4147-A177-3AD203B41FA5}">
                      <a16:colId xmlns="" xmlns:a16="http://schemas.microsoft.com/office/drawing/2014/main" val="2290161564"/>
                    </a:ext>
                  </a:extLst>
                </a:gridCol>
                <a:gridCol w="3598898">
                  <a:extLst>
                    <a:ext uri="{9D8B030D-6E8A-4147-A177-3AD203B41FA5}">
                      <a16:colId xmlns="" xmlns:a16="http://schemas.microsoft.com/office/drawing/2014/main" val="4010015701"/>
                    </a:ext>
                  </a:extLst>
                </a:gridCol>
                <a:gridCol w="3633012">
                  <a:extLst>
                    <a:ext uri="{9D8B030D-6E8A-4147-A177-3AD203B41FA5}">
                      <a16:colId xmlns="" xmlns:a16="http://schemas.microsoft.com/office/drawing/2014/main" val="3242445992"/>
                    </a:ext>
                  </a:extLst>
                </a:gridCol>
              </a:tblGrid>
              <a:tr h="2916411"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Ключевые партнеры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Музейно-храмовым комплекс «Новый Херсонес» и «Херсонес Таврический» </a:t>
                      </a:r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604" marR="62604" marT="62604" marB="626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Ключевые ресурсы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Технологические: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Python,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AIogram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NLP-алгоритмы, облачная инфраструктура</a:t>
                      </a:r>
                    </a:p>
                    <a:p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Человеческие: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Команда из 6 разработчиков и аналитиков</a:t>
                      </a:r>
                    </a:p>
                    <a:p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Интеллектуальные: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Собственная база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визуализации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объектов. </a:t>
                      </a:r>
                      <a:endParaRPr lang="ru-RU" sz="2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2604" marR="62604" marT="62604" marB="626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Ценностное предложения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400" dirty="0" smtClean="0"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</a:rPr>
                        <a:t>Технологическое решение с </a:t>
                      </a:r>
                      <a:r>
                        <a:rPr lang="ru-RU" sz="2400" dirty="0" smtClean="0">
                          <a:latin typeface="+mn-lt"/>
                        </a:rPr>
                        <a:t>возможностью построения </a:t>
                      </a:r>
                      <a:r>
                        <a:rPr lang="ru-RU" sz="2400" dirty="0" smtClean="0">
                          <a:latin typeface="+mn-lt"/>
                        </a:rPr>
                        <a:t>маршрута и </a:t>
                      </a:r>
                      <a:r>
                        <a:rPr lang="ru-RU" sz="2400" dirty="0" smtClean="0">
                          <a:latin typeface="+mn-lt"/>
                        </a:rPr>
                        <a:t>стенд (с возможной интеграцией </a:t>
                      </a:r>
                      <a:r>
                        <a:rPr lang="ru-RU" sz="2400" dirty="0" smtClean="0">
                          <a:latin typeface="+mn-lt"/>
                        </a:rPr>
                        <a:t>в уже имеющиеся </a:t>
                      </a:r>
                      <a:r>
                        <a:rPr lang="ru-RU" sz="2400" dirty="0" smtClean="0">
                          <a:latin typeface="+mn-lt"/>
                        </a:rPr>
                        <a:t>стенды), оснащённый сенсорным экраном с интерактивной картой для поиска интересующих объектов, нужных магазинов в ТЦ, </a:t>
                      </a:r>
                      <a:r>
                        <a:rPr lang="ru-RU" sz="2400" dirty="0" smtClean="0">
                          <a:latin typeface="+mn-lt"/>
                        </a:rPr>
                        <a:t>аудиторий, </a:t>
                      </a:r>
                      <a:r>
                        <a:rPr lang="ru-RU" sz="2400" dirty="0" err="1" smtClean="0">
                          <a:latin typeface="+mn-lt"/>
                        </a:rPr>
                        <a:t>обьектом</a:t>
                      </a:r>
                      <a:r>
                        <a:rPr lang="ru-RU" sz="2400" dirty="0" smtClean="0">
                          <a:latin typeface="+mn-lt"/>
                        </a:rPr>
                        <a:t> в музее и </a:t>
                      </a:r>
                      <a:r>
                        <a:rPr lang="ru-RU" sz="2400" dirty="0" smtClean="0">
                          <a:latin typeface="+mn-lt"/>
                        </a:rPr>
                        <a:t>т.д. </a:t>
                      </a:r>
                      <a:endParaRPr lang="ru-RU" sz="2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2604" marR="62604" marT="62604" marB="626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Взаимотношения</a:t>
                      </a:r>
                      <a:r>
                        <a:rPr lang="ru-RU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с клиентами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Персональный </a:t>
                      </a:r>
                      <a:r>
                        <a:rPr lang="ru-RU" sz="18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онбординг</a:t>
                      </a: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Настройка под процессы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компании, организации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Автоматическая поддержка: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Чат-помощник.</a:t>
                      </a:r>
                    </a:p>
                    <a:p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Кастомизация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актуализация по запросу для постоянных клиентов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604" marR="62604" marT="62604" marB="626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Сегменты потребителей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В2С: 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население.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B2B: 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ТЦ, молы, крупные предприятия.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В2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музеи, опорные университеты.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2604" marR="62604" marT="62604" marB="626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2699614"/>
                  </a:ext>
                </a:extLst>
              </a:tr>
              <a:tr h="27037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Ключевые виды деятельности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Поддержка и улучшение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модуля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Внедрение: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Интеграция с корпоративными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ПО.</a:t>
                      </a:r>
                    </a:p>
                    <a:p>
                      <a:endParaRPr lang="ru-RU" sz="1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Аналитика: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Сбор данных для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актуализации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визуала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2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2604" marR="62604" marT="62604" marB="626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Каналы сбыта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Прямые продажи: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Лендинг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демо-версией, холодные звонки</a:t>
                      </a:r>
                    </a:p>
                    <a:p>
                      <a:endParaRPr lang="ru-RU" sz="1800" b="1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Партнёрские </a:t>
                      </a: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сети: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Интеграторы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Тематические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форумы, конференции.</a:t>
                      </a:r>
                    </a:p>
                    <a:p>
                      <a:endParaRPr lang="ru-RU" sz="18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Таргетированная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реклама.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2604" marR="62604" marT="62604" marB="626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1889156"/>
                  </a:ext>
                </a:extLst>
              </a:tr>
              <a:tr h="1697705"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Структура издержек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Разработка: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40% (зарплаты команды, облачные сервисы)</a:t>
                      </a: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Маркетинг: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25% (конференции, таргетированная реклама)</a:t>
                      </a: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Операционные: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20% (поддержка, аналитика)</a:t>
                      </a:r>
                    </a:p>
                    <a:p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Налоги и резервы: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15%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2604" marR="62604" marT="62604" marB="626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Потоки поступления доходов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Прямые продажи.</a:t>
                      </a:r>
                    </a:p>
                    <a:p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Подписка.</a:t>
                      </a:r>
                    </a:p>
                    <a:p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Рекламные</a:t>
                      </a: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интеграции.</a:t>
                      </a:r>
                    </a:p>
                    <a:p>
                      <a:r>
                        <a:rPr lang="ru-RU" sz="1800" b="1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Грантовая</a:t>
                      </a: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поддержка.</a:t>
                      </a:r>
                    </a:p>
                    <a:p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2604" marR="62604" marT="62604" marB="626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67455130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="" xmlns:a16="http://schemas.microsoft.com/office/drawing/2014/main" id="{6C9A604A-AA41-4422-88CB-B0FE5B158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1455" y="38100"/>
            <a:ext cx="4305088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4200" b="1" dirty="0">
                <a:latin typeface="Cy Grotesk Key" panose="00000500000000000000"/>
                <a:cs typeface="Arial"/>
              </a:rPr>
              <a:t>БИЗНЕС-МОДЕЛЬ</a:t>
            </a:r>
          </a:p>
        </p:txBody>
      </p:sp>
      <p:sp>
        <p:nvSpPr>
          <p:cNvPr id="31" name="Freeform 4">
            <a:extLst>
              <a:ext uri="{FF2B5EF4-FFF2-40B4-BE49-F238E27FC236}">
                <a16:creationId xmlns="" xmlns:a16="http://schemas.microsoft.com/office/drawing/2014/main" id="{093C4CE1-698D-49EE-9553-A38E769F52C3}"/>
              </a:ext>
            </a:extLst>
          </p:cNvPr>
          <p:cNvSpPr/>
          <p:nvPr/>
        </p:nvSpPr>
        <p:spPr>
          <a:xfrm>
            <a:off x="17622991" y="38100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>
                <a:moveTo>
                  <a:pt x="0" y="0"/>
                </a:moveTo>
                <a:lnTo>
                  <a:pt x="644220" y="0"/>
                </a:lnTo>
                <a:lnTo>
                  <a:pt x="644220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 l="-671064" t="-39686" r="-323804" b="-38229"/>
            </a:stretch>
          </a:blipFill>
        </p:spPr>
      </p:sp>
      <p:sp>
        <p:nvSpPr>
          <p:cNvPr id="34" name="TextBox 12">
            <a:extLst>
              <a:ext uri="{FF2B5EF4-FFF2-40B4-BE49-F238E27FC236}">
                <a16:creationId xmlns="" xmlns:a16="http://schemas.microsoft.com/office/drawing/2014/main" id="{34DE43A3-F89A-423F-AF22-075010E3554A}"/>
              </a:ext>
            </a:extLst>
          </p:cNvPr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FFFFFF"/>
                </a:solidFill>
                <a:latin typeface="Cy Grotesk Key" panose="00000500000000000000"/>
                <a:ea typeface="Darker Grotesque Bold"/>
                <a:cs typeface="Darker Grotesque Bold"/>
                <a:sym typeface="Darker Grotesque Bold"/>
              </a:rPr>
              <a:t>11</a:t>
            </a:r>
          </a:p>
        </p:txBody>
      </p:sp>
      <p:grpSp>
        <p:nvGrpSpPr>
          <p:cNvPr id="35" name="Group 8">
            <a:extLst>
              <a:ext uri="{FF2B5EF4-FFF2-40B4-BE49-F238E27FC236}">
                <a16:creationId xmlns="" xmlns:a16="http://schemas.microsoft.com/office/drawing/2014/main" id="{3E14A80B-027B-4091-936C-C8CEFCD0E60B}"/>
              </a:ext>
            </a:extLst>
          </p:cNvPr>
          <p:cNvGrpSpPr/>
          <p:nvPr/>
        </p:nvGrpSpPr>
        <p:grpSpPr>
          <a:xfrm>
            <a:off x="9143999" y="9591039"/>
            <a:ext cx="9144001" cy="1181451"/>
            <a:chOff x="0" y="0"/>
            <a:chExt cx="4357432" cy="967694"/>
          </a:xfrm>
        </p:grpSpPr>
        <p:sp>
          <p:nvSpPr>
            <p:cNvPr id="36" name="Freeform 9">
              <a:extLst>
                <a:ext uri="{FF2B5EF4-FFF2-40B4-BE49-F238E27FC236}">
                  <a16:creationId xmlns="" xmlns:a16="http://schemas.microsoft.com/office/drawing/2014/main" id="{D92C87C3-C3EE-425E-8D34-0C313CEB2CED}"/>
                </a:ext>
              </a:extLst>
            </p:cNvPr>
            <p:cNvSpPr/>
            <p:nvPr/>
          </p:nvSpPr>
          <p:spPr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18">
                <a:alphaModFix amt="78000"/>
              </a:blip>
              <a:stretch>
                <a:fillRect t="-284666" b="-418792"/>
              </a:stretch>
            </a:blipFill>
            <a:ln cap="sq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307680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52345" y="8651345"/>
            <a:ext cx="606955" cy="606955"/>
          </a:xfrm>
          <a:custGeom>
            <a:avLst/>
            <a:gdLst/>
            <a:ahLst/>
            <a:cxnLst/>
            <a:rect l="l" t="t" r="r" b="b"/>
            <a:pathLst>
              <a:path w="606955" h="606955">
                <a:moveTo>
                  <a:pt x="0" y="0"/>
                </a:moveTo>
                <a:lnTo>
                  <a:pt x="606955" y="0"/>
                </a:lnTo>
                <a:lnTo>
                  <a:pt x="606955" y="606955"/>
                </a:lnTo>
                <a:lnTo>
                  <a:pt x="0" y="60695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48582" t="-46036" r="-55159" b="-5261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615080" y="1028700"/>
            <a:ext cx="644220" cy="644220"/>
          </a:xfrm>
          <a:custGeom>
            <a:avLst/>
            <a:gdLst/>
            <a:ahLst/>
            <a:cxnLst/>
            <a:rect l="l" t="t" r="r" b="b"/>
            <a:pathLst>
              <a:path w="644220" h="644220">
                <a:moveTo>
                  <a:pt x="0" y="0"/>
                </a:moveTo>
                <a:lnTo>
                  <a:pt x="644220" y="0"/>
                </a:lnTo>
                <a:lnTo>
                  <a:pt x="644220" y="644220"/>
                </a:lnTo>
                <a:lnTo>
                  <a:pt x="0" y="64422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671064" t="-39686" r="-323804" b="-38229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8863924" y="8954822"/>
            <a:ext cx="8091898" cy="1797040"/>
            <a:chOff x="0" y="0"/>
            <a:chExt cx="4357432" cy="9676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6" cstate="print">
                <a:alphaModFix amt="78000"/>
              </a:blip>
              <a:stretch>
                <a:fillRect t="-284666" b="-418792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11" name="Freeform 11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 l="-434086" t="-16956" r="-428434" b="-22608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11</a:t>
            </a:r>
          </a:p>
        </p:txBody>
      </p:sp>
      <p:sp>
        <p:nvSpPr>
          <p:cNvPr id="13" name="Овал 12"/>
          <p:cNvSpPr/>
          <p:nvPr/>
        </p:nvSpPr>
        <p:spPr>
          <a:xfrm>
            <a:off x="877824" y="1828800"/>
            <a:ext cx="5650992" cy="532180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TAM</a:t>
            </a:r>
            <a:endParaRPr lang="ru-RU" sz="2400" dirty="0">
              <a:solidFill>
                <a:schemeClr val="tx1"/>
              </a:solidFill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интеграция в </a:t>
            </a:r>
            <a:r>
              <a:rPr lang="ru-RU" sz="2400" dirty="0" smtClean="0">
                <a:solidFill>
                  <a:schemeClr val="tx1"/>
                </a:solidFill>
              </a:rPr>
              <a:t>РФ</a:t>
            </a:r>
            <a:endParaRPr lang="ru-RU" sz="2400" dirty="0">
              <a:solidFill>
                <a:schemeClr val="tx1"/>
              </a:solidFill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750 млн руб.</a:t>
            </a:r>
          </a:p>
        </p:txBody>
      </p:sp>
      <p:sp>
        <p:nvSpPr>
          <p:cNvPr id="14" name="Овал 13"/>
          <p:cNvSpPr/>
          <p:nvPr/>
        </p:nvSpPr>
        <p:spPr>
          <a:xfrm>
            <a:off x="8436864" y="2633472"/>
            <a:ext cx="4218432" cy="40965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SAM</a:t>
            </a:r>
            <a:endParaRPr lang="ru-RU" sz="2400" dirty="0">
              <a:solidFill>
                <a:schemeClr val="tx1"/>
              </a:solidFill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интеграция в </a:t>
            </a:r>
            <a:r>
              <a:rPr lang="ru-RU" sz="2400" dirty="0" smtClean="0">
                <a:solidFill>
                  <a:schemeClr val="tx1"/>
                </a:solidFill>
              </a:rPr>
              <a:t>ЮФО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ru-RU" sz="2400" b="1" dirty="0">
                <a:solidFill>
                  <a:schemeClr val="tx1"/>
                </a:solidFill>
              </a:rPr>
              <a:t> 75 млн. руб.</a:t>
            </a:r>
          </a:p>
        </p:txBody>
      </p:sp>
      <p:sp>
        <p:nvSpPr>
          <p:cNvPr id="15" name="Овал 14"/>
          <p:cNvSpPr/>
          <p:nvPr/>
        </p:nvSpPr>
        <p:spPr>
          <a:xfrm>
            <a:off x="14447520" y="2962656"/>
            <a:ext cx="3493008" cy="3200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SOM</a:t>
            </a:r>
            <a:endParaRPr lang="ru-RU" sz="2400" dirty="0">
              <a:solidFill>
                <a:schemeClr val="tx1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интеграция в </a:t>
            </a:r>
            <a:r>
              <a:rPr lang="ru-RU" sz="2400" dirty="0">
                <a:solidFill>
                  <a:schemeClr val="tx1"/>
                </a:solidFill>
              </a:rPr>
              <a:t>Севастополе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450-750 тыс. руб.</a:t>
            </a:r>
            <a:endParaRPr lang="ru-RU" sz="2400" b="1" dirty="0"/>
          </a:p>
        </p:txBody>
      </p:sp>
      <p:sp>
        <p:nvSpPr>
          <p:cNvPr id="16" name="Стрелка вправо 15"/>
          <p:cNvSpPr/>
          <p:nvPr/>
        </p:nvSpPr>
        <p:spPr>
          <a:xfrm>
            <a:off x="7132320" y="4261104"/>
            <a:ext cx="914400" cy="621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7" name="Стрелка вправо 16"/>
          <p:cNvSpPr/>
          <p:nvPr/>
        </p:nvSpPr>
        <p:spPr>
          <a:xfrm>
            <a:off x="13155168" y="4230624"/>
            <a:ext cx="914400" cy="621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18547" y="1281628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85374" t="-85374" r="-129155" b="-12915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875284" y="1738365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104122" t="-112952" r="-193782" b="-20261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alphaModFix amt="18000"/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8604338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5400000">
            <a:off x="13492550" y="5342531"/>
            <a:ext cx="8091898" cy="1797040"/>
            <a:chOff x="0" y="0"/>
            <a:chExt cx="4357432" cy="9676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57432" cy="967694"/>
            </a:xfrm>
            <a:custGeom>
              <a:avLst/>
              <a:gdLst/>
              <a:ahLst/>
              <a:cxnLst/>
              <a:rect l="l" t="t" r="r" b="b"/>
              <a:pathLst>
                <a:path w="4357432" h="967694">
                  <a:moveTo>
                    <a:pt x="0" y="0"/>
                  </a:moveTo>
                  <a:lnTo>
                    <a:pt x="4357432" y="0"/>
                  </a:lnTo>
                  <a:lnTo>
                    <a:pt x="4357432" y="967694"/>
                  </a:lnTo>
                  <a:lnTo>
                    <a:pt x="0" y="967694"/>
                  </a:lnTo>
                  <a:close/>
                </a:path>
              </a:pathLst>
            </a:custGeom>
            <a:blipFill>
              <a:blip r:embed="rId10" cstate="print">
                <a:alphaModFix amt="78000"/>
              </a:blip>
              <a:stretch>
                <a:fillRect t="-284666" b="-418792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9" name="TextBox 9"/>
          <p:cNvSpPr txBox="1"/>
          <p:nvPr/>
        </p:nvSpPr>
        <p:spPr>
          <a:xfrm>
            <a:off x="1120140" y="767715"/>
            <a:ext cx="8889844" cy="927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Cy Grotesk Key" panose="0000050000000000000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ПЛАНЫ РАЗВИТИЯ​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2070" y="2546299"/>
            <a:ext cx="15857220" cy="812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latin typeface="Trebuchet MS" pitchFamily="34" charset="0"/>
              </a:rPr>
              <a:t>Разработать </a:t>
            </a:r>
            <a:r>
              <a:rPr lang="ru-RU" sz="3200" dirty="0" smtClean="0">
                <a:latin typeface="Trebuchet MS" pitchFamily="34" charset="0"/>
              </a:rPr>
              <a:t>технологию, учитывая ТЗ заказчика.</a:t>
            </a:r>
            <a:endParaRPr lang="ru-RU" sz="3200" dirty="0">
              <a:latin typeface="Trebuchet MS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latin typeface="Trebuchet MS" pitchFamily="34" charset="0"/>
              </a:rPr>
              <a:t>Доработать </a:t>
            </a:r>
            <a:r>
              <a:rPr lang="ru-RU" sz="3200" dirty="0">
                <a:latin typeface="Trebuchet MS" pitchFamily="34" charset="0"/>
              </a:rPr>
              <a:t>дизайн </a:t>
            </a:r>
            <a:r>
              <a:rPr lang="ru-RU" sz="3200" dirty="0" smtClean="0">
                <a:latin typeface="Trebuchet MS" pitchFamily="34" charset="0"/>
              </a:rPr>
              <a:t>собственного стенда </a:t>
            </a:r>
            <a:r>
              <a:rPr lang="ru-RU" sz="3200" dirty="0">
                <a:latin typeface="Trebuchet MS" pitchFamily="34" charset="0"/>
              </a:rPr>
              <a:t>— визуальный стиль, цвета, логотип.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latin typeface="Trebuchet MS" pitchFamily="34" charset="0"/>
              </a:rPr>
              <a:t>Найти </a:t>
            </a:r>
            <a:r>
              <a:rPr lang="ru-RU" sz="3200" dirty="0">
                <a:latin typeface="Trebuchet MS" pitchFamily="34" charset="0"/>
              </a:rPr>
              <a:t>подрядчика для изготовления стенда </a:t>
            </a:r>
            <a:r>
              <a:rPr lang="ru-RU" sz="3200" dirty="0" smtClean="0">
                <a:latin typeface="Trebuchet MS" pitchFamily="34" charset="0"/>
              </a:rPr>
              <a:t>— производственная </a:t>
            </a:r>
            <a:r>
              <a:rPr lang="ru-RU" sz="3200" dirty="0">
                <a:latin typeface="Trebuchet MS" pitchFamily="34" charset="0"/>
              </a:rPr>
              <a:t>компания.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latin typeface="Trebuchet MS" pitchFamily="34" charset="0"/>
              </a:rPr>
              <a:t>Сформировать финансовую модель бизнес-проекта.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latin typeface="Trebuchet MS" pitchFamily="34" charset="0"/>
              </a:rPr>
              <a:t>Выбрать систему налогообложения и зарегистрировать организационно-правовую форму ведения деятельности.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latin typeface="Trebuchet MS" pitchFamily="34" charset="0"/>
              </a:rPr>
              <a:t>Заключить </a:t>
            </a:r>
            <a:r>
              <a:rPr lang="ru-RU" sz="3200" dirty="0">
                <a:latin typeface="Trebuchet MS" pitchFamily="34" charset="0"/>
              </a:rPr>
              <a:t>договор о сотрудничестве с </a:t>
            </a:r>
            <a:r>
              <a:rPr lang="ru-RU" sz="3200" dirty="0" smtClean="0">
                <a:latin typeface="Trebuchet MS" pitchFamily="34" charset="0"/>
              </a:rPr>
              <a:t>Музейно-храмовым комплексом «Новый</a:t>
            </a:r>
            <a:r>
              <a:rPr lang="ru-RU" sz="3200" dirty="0">
                <a:latin typeface="Trebuchet MS" pitchFamily="34" charset="0"/>
              </a:rPr>
              <a:t> Херсонес</a:t>
            </a:r>
            <a:r>
              <a:rPr lang="ru-RU" sz="3200" dirty="0" smtClean="0">
                <a:latin typeface="Trebuchet MS" pitchFamily="34" charset="0"/>
              </a:rPr>
              <a:t>» и «Херсонес Таврический» и получить подробное ТЗ на реализацию.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ru-RU" sz="3200" dirty="0">
              <a:latin typeface="Trebuchet MS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ru-RU" sz="3200" dirty="0">
              <a:latin typeface="Trebuchet MS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 l="-434086" t="-16956" r="-428434" b="-22608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345826" y="571963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85374" t="-85374" r="-129155" b="-12915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802563" y="1028700"/>
            <a:ext cx="456737" cy="456737"/>
          </a:xfrm>
          <a:custGeom>
            <a:avLst/>
            <a:gdLst/>
            <a:ahLst/>
            <a:cxnLst/>
            <a:rect l="l" t="t" r="r" b="b"/>
            <a:pathLst>
              <a:path w="456737" h="456737">
                <a:moveTo>
                  <a:pt x="0" y="0"/>
                </a:moveTo>
                <a:lnTo>
                  <a:pt x="456737" y="0"/>
                </a:lnTo>
                <a:lnTo>
                  <a:pt x="456737" y="456737"/>
                </a:lnTo>
                <a:lnTo>
                  <a:pt x="0" y="45673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104122" t="-112952" r="-193782" b="-20261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361390" y="4949370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2"/>
                </a:lnTo>
                <a:lnTo>
                  <a:pt x="0" y="6539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alphaModFix amt="18000"/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8257036"/>
            <a:ext cx="970631" cy="653962"/>
          </a:xfrm>
          <a:custGeom>
            <a:avLst/>
            <a:gdLst/>
            <a:ahLst/>
            <a:cxnLst/>
            <a:rect l="l" t="t" r="r" b="b"/>
            <a:pathLst>
              <a:path w="970631" h="653962">
                <a:moveTo>
                  <a:pt x="0" y="0"/>
                </a:moveTo>
                <a:lnTo>
                  <a:pt x="970631" y="0"/>
                </a:lnTo>
                <a:lnTo>
                  <a:pt x="970631" y="653963"/>
                </a:lnTo>
                <a:lnTo>
                  <a:pt x="0" y="65396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310515"/>
            <a:ext cx="13278615" cy="927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</a:pPr>
            <a:r>
              <a:rPr lang="en-US" sz="6800" dirty="0">
                <a:solidFill>
                  <a:srgbClr val="000000"/>
                </a:solidFill>
                <a:latin typeface="Cy Grotesk Key" panose="0000050000000000000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КОМАНДА 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 l="-434086" t="-16956" r="-428434" b="-22608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13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158806" y="1373361"/>
          <a:ext cx="15407074" cy="634453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7035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035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1048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125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Raleway SemiBold"/>
                        </a:rPr>
                        <a:t>РОЛЬ</a:t>
                      </a: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125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Raleway SemiBold"/>
                        </a:rPr>
                        <a:t>ФАМИЛИЯ ИМЯ</a:t>
                      </a: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64698">
                <a:tc>
                  <a:txBody>
                    <a:bodyPr/>
                    <a:lstStyle/>
                    <a:p>
                      <a:pPr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effectLst/>
                          <a:latin typeface="Raleway SemiBold"/>
                        </a:rPr>
                        <a:t>ЛИДЕР </a:t>
                      </a:r>
                      <a:endParaRPr lang="en-US" sz="1600" dirty="0">
                        <a:solidFill>
                          <a:srgbClr val="132C40"/>
                        </a:solidFill>
                        <a:effectLst/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r>
                        <a:rPr lang="ru-RU" sz="2000" dirty="0" err="1">
                          <a:effectLst/>
                        </a:rPr>
                        <a:t>Квашенинников</a:t>
                      </a:r>
                      <a:r>
                        <a:rPr lang="ru-RU" sz="2000" dirty="0">
                          <a:effectLst/>
                        </a:rPr>
                        <a:t> А.А.</a:t>
                      </a: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64698">
                <a:tc>
                  <a:txBody>
                    <a:bodyPr/>
                    <a:lstStyle/>
                    <a:p>
                      <a:pPr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effectLst/>
                          <a:latin typeface="Raleway SemiBold"/>
                        </a:rPr>
                        <a:t>ПРОГРАММИСТ</a:t>
                      </a:r>
                      <a:endParaRPr lang="en-US" sz="1600" dirty="0">
                        <a:solidFill>
                          <a:srgbClr val="132C40"/>
                        </a:solidFill>
                        <a:effectLst/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r>
                        <a:rPr lang="ru-RU" sz="2000" dirty="0">
                          <a:effectLst/>
                        </a:rPr>
                        <a:t>Горбунов А.С.</a:t>
                      </a: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64698">
                <a:tc>
                  <a:txBody>
                    <a:bodyPr/>
                    <a:lstStyle/>
                    <a:p>
                      <a:pPr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effectLst/>
                          <a:latin typeface="Raleway SemiBold"/>
                        </a:rPr>
                        <a:t>СПИКЕР</a:t>
                      </a:r>
                      <a:endParaRPr lang="en-US" sz="1600" dirty="0">
                        <a:solidFill>
                          <a:srgbClr val="132C40"/>
                        </a:solidFill>
                        <a:effectLst/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r>
                        <a:rPr lang="ru-RU" sz="2000" dirty="0">
                          <a:effectLst/>
                        </a:rPr>
                        <a:t>Овсепян А.А.</a:t>
                      </a: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64698">
                <a:tc>
                  <a:txBody>
                    <a:bodyPr/>
                    <a:lstStyle/>
                    <a:p>
                      <a:pPr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effectLst/>
                          <a:latin typeface="Raleway SemiBold"/>
                        </a:rPr>
                        <a:t>СПЕЦИАЛИСТ</a:t>
                      </a:r>
                      <a:r>
                        <a:rPr lang="ru-RU" sz="1600" baseline="0" dirty="0">
                          <a:solidFill>
                            <a:srgbClr val="132C40"/>
                          </a:solidFill>
                          <a:effectLst/>
                          <a:latin typeface="Raleway SemiBold"/>
                        </a:rPr>
                        <a:t> ПО ПРЕЗЕНТАЦИЯМ</a:t>
                      </a:r>
                      <a:endParaRPr lang="en-US" sz="1600" dirty="0">
                        <a:solidFill>
                          <a:srgbClr val="132C40"/>
                        </a:solidFill>
                        <a:effectLst/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r>
                        <a:rPr lang="ru-RU" sz="2000" dirty="0">
                          <a:effectLst/>
                        </a:rPr>
                        <a:t>Фальков М.М.</a:t>
                      </a: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64698">
                <a:tc>
                  <a:txBody>
                    <a:bodyPr/>
                    <a:lstStyle/>
                    <a:p>
                      <a:pPr rtl="0" fontAlgn="base">
                        <a:lnSpc>
                          <a:spcPts val="1275"/>
                        </a:lnSpc>
                        <a:buNone/>
                      </a:pPr>
                      <a:r>
                        <a:rPr lang="ru-RU" sz="1600" dirty="0">
                          <a:solidFill>
                            <a:srgbClr val="132C40"/>
                          </a:solidFill>
                          <a:effectLst/>
                          <a:latin typeface="Raleway SemiBold"/>
                        </a:rPr>
                        <a:t>ДИЗАЙНЕР</a:t>
                      </a:r>
                      <a:endParaRPr lang="en-US" sz="1600" dirty="0">
                        <a:solidFill>
                          <a:srgbClr val="132C40"/>
                        </a:solidFill>
                        <a:effectLst/>
                        <a:latin typeface="Raleway SemiBold"/>
                      </a:endParaRP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r>
                        <a:rPr lang="ru-RU" sz="2000" dirty="0" err="1">
                          <a:effectLst/>
                        </a:rPr>
                        <a:t>Дзергун</a:t>
                      </a:r>
                      <a:r>
                        <a:rPr lang="ru-RU" sz="2000" dirty="0">
                          <a:effectLst/>
                        </a:rPr>
                        <a:t> А.</a:t>
                      </a:r>
                      <a:r>
                        <a:rPr lang="ru-RU" sz="2000" baseline="0" dirty="0">
                          <a:effectLst/>
                        </a:rPr>
                        <a:t>П.</a:t>
                      </a:r>
                      <a:endParaRPr lang="ru-RU" sz="2000" dirty="0">
                        <a:effectLst/>
                      </a:endParaRPr>
                    </a:p>
                  </a:txBody>
                  <a:tcPr marL="76181" marR="76181" marT="76181" marB="76181" anchor="ctr">
                    <a:lnL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E6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3315" y="1999816"/>
            <a:ext cx="7560715" cy="6287369"/>
          </a:xfrm>
          <a:custGeom>
            <a:avLst/>
            <a:gdLst/>
            <a:ahLst/>
            <a:cxnLst/>
            <a:rect l="l" t="t" r="r" b="b"/>
            <a:pathLst>
              <a:path w="7560715" h="6287369">
                <a:moveTo>
                  <a:pt x="0" y="0"/>
                </a:moveTo>
                <a:lnTo>
                  <a:pt x="7560715" y="0"/>
                </a:lnTo>
                <a:lnTo>
                  <a:pt x="7560715" y="6287368"/>
                </a:lnTo>
                <a:lnTo>
                  <a:pt x="0" y="628736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11090" t="-67165" r="-15570" b="-100050"/>
            </a:stretch>
          </a:blipFill>
          <a:effectLst>
            <a:softEdge rad="635000"/>
          </a:effectLst>
        </p:spPr>
      </p:sp>
      <p:sp>
        <p:nvSpPr>
          <p:cNvPr id="3" name="Freeform 3"/>
          <p:cNvSpPr/>
          <p:nvPr/>
        </p:nvSpPr>
        <p:spPr>
          <a:xfrm>
            <a:off x="9706534" y="5880494"/>
            <a:ext cx="324529" cy="324529"/>
          </a:xfrm>
          <a:custGeom>
            <a:avLst/>
            <a:gdLst/>
            <a:ahLst/>
            <a:cxnLst/>
            <a:rect l="l" t="t" r="r" b="b"/>
            <a:pathLst>
              <a:path w="324529" h="324529">
                <a:moveTo>
                  <a:pt x="0" y="0"/>
                </a:moveTo>
                <a:lnTo>
                  <a:pt x="324529" y="0"/>
                </a:lnTo>
                <a:lnTo>
                  <a:pt x="324529" y="324530"/>
                </a:lnTo>
                <a:lnTo>
                  <a:pt x="0" y="32453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706534" y="6481644"/>
            <a:ext cx="384825" cy="253504"/>
          </a:xfrm>
          <a:custGeom>
            <a:avLst/>
            <a:gdLst/>
            <a:ahLst/>
            <a:cxnLst/>
            <a:rect l="l" t="t" r="r" b="b"/>
            <a:pathLst>
              <a:path w="384825" h="253504">
                <a:moveTo>
                  <a:pt x="0" y="0"/>
                </a:moveTo>
                <a:lnTo>
                  <a:pt x="384825" y="0"/>
                </a:lnTo>
                <a:lnTo>
                  <a:pt x="384825" y="253503"/>
                </a:lnTo>
                <a:lnTo>
                  <a:pt x="0" y="253503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968218" y="7011372"/>
            <a:ext cx="1275812" cy="1275812"/>
          </a:xfrm>
          <a:custGeom>
            <a:avLst/>
            <a:gdLst/>
            <a:ahLst/>
            <a:cxnLst/>
            <a:rect l="l" t="t" r="r" b="b"/>
            <a:pathLst>
              <a:path w="1275812" h="1275812">
                <a:moveTo>
                  <a:pt x="0" y="0"/>
                </a:moveTo>
                <a:lnTo>
                  <a:pt x="1275812" y="0"/>
                </a:lnTo>
                <a:lnTo>
                  <a:pt x="1275812" y="1275812"/>
                </a:lnTo>
                <a:lnTo>
                  <a:pt x="0" y="127581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l="-128115" t="-143121" r="-142040" b="-157047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677959" y="2750586"/>
            <a:ext cx="5845131" cy="1908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15"/>
              </a:lnSpc>
              <a:spcBef>
                <a:spcPct val="0"/>
              </a:spcBef>
            </a:pPr>
            <a:r>
              <a:rPr lang="en-US" sz="7200" dirty="0">
                <a:solidFill>
                  <a:srgbClr val="000000"/>
                </a:solidFill>
                <a:latin typeface="Cy Grotesk Key" panose="00000500000000000000"/>
                <a:ea typeface="Cy Grotesk Key" panose="00000500000000000000"/>
                <a:cs typeface="Cy Grotesk Key" panose="00000500000000000000"/>
                <a:sym typeface="Cy Grotesk Key" panose="00000500000000000000"/>
              </a:rPr>
              <a:t>КОНТАКТЫ ЛИДЕРА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74924" y="5826552"/>
            <a:ext cx="4175955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55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+7 (978) 560 89</a:t>
            </a:r>
            <a:r>
              <a:rPr lang="ru-RU" sz="28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88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06534" y="5219984"/>
            <a:ext cx="5106746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55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0000"/>
                </a:solidFill>
                <a:latin typeface="Trebuchet MS" panose="020B0603020202020204"/>
                <a:ea typeface="Darker Grotesque Bold"/>
                <a:cs typeface="Darker Grotesque Bold"/>
                <a:sym typeface="Darker Grotesque Bold"/>
              </a:rPr>
              <a:t>Андрей </a:t>
            </a:r>
            <a:r>
              <a:rPr lang="ru-RU" sz="3200" b="1" dirty="0" err="1">
                <a:solidFill>
                  <a:srgbClr val="000000"/>
                </a:solidFill>
                <a:latin typeface="Trebuchet MS" panose="020B0603020202020204"/>
                <a:ea typeface="Darker Grotesque Bold"/>
                <a:cs typeface="Darker Grotesque Bold"/>
                <a:sym typeface="Darker Grotesque Bold"/>
              </a:rPr>
              <a:t>Квашенинников</a:t>
            </a:r>
            <a:endParaRPr lang="en-US" sz="3200" b="1" dirty="0">
              <a:solidFill>
                <a:srgbClr val="000000"/>
              </a:solidFill>
              <a:latin typeface="Trebuchet MS" panose="020B0603020202020204"/>
              <a:ea typeface="Darker Grotesque Bold"/>
              <a:cs typeface="Darker Grotesqu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74924" y="6387851"/>
            <a:ext cx="4180666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55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Trebuchet MS" panose="020B0603020202020204"/>
                <a:ea typeface="Darker Grotesque"/>
                <a:cs typeface="Darker Grotesque"/>
                <a:sym typeface="Darker Grotesque"/>
              </a:rPr>
              <a:t>orbuzik0025@gmail.com</a:t>
            </a:r>
          </a:p>
        </p:txBody>
      </p:sp>
      <p:sp>
        <p:nvSpPr>
          <p:cNvPr id="14" name="Freeform 14"/>
          <p:cNvSpPr/>
          <p:nvPr/>
        </p:nvSpPr>
        <p:spPr>
          <a:xfrm>
            <a:off x="8105357" y="2028762"/>
            <a:ext cx="577958" cy="577958"/>
          </a:xfrm>
          <a:custGeom>
            <a:avLst/>
            <a:gdLst/>
            <a:ahLst/>
            <a:cxnLst/>
            <a:rect l="l" t="t" r="r" b="b"/>
            <a:pathLst>
              <a:path w="577958" h="577958">
                <a:moveTo>
                  <a:pt x="0" y="0"/>
                </a:moveTo>
                <a:lnTo>
                  <a:pt x="577958" y="0"/>
                </a:lnTo>
                <a:lnTo>
                  <a:pt x="577958" y="577958"/>
                </a:lnTo>
                <a:lnTo>
                  <a:pt x="0" y="577958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 l="-256059" t="-158563" r="-550888" b="-453391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66012" y="8287184"/>
            <a:ext cx="577958" cy="577958"/>
          </a:xfrm>
          <a:custGeom>
            <a:avLst/>
            <a:gdLst/>
            <a:ahLst/>
            <a:cxnLst/>
            <a:rect l="l" t="t" r="r" b="b"/>
            <a:pathLst>
              <a:path w="577958" h="577958">
                <a:moveTo>
                  <a:pt x="0" y="0"/>
                </a:moveTo>
                <a:lnTo>
                  <a:pt x="577958" y="0"/>
                </a:lnTo>
                <a:lnTo>
                  <a:pt x="577958" y="577959"/>
                </a:lnTo>
                <a:lnTo>
                  <a:pt x="0" y="57795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 l="-256059" t="-158563" r="-550888" b="-45339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527398" y="2577774"/>
            <a:ext cx="577958" cy="577958"/>
          </a:xfrm>
          <a:custGeom>
            <a:avLst/>
            <a:gdLst/>
            <a:ahLst/>
            <a:cxnLst/>
            <a:rect l="l" t="t" r="r" b="b"/>
            <a:pathLst>
              <a:path w="577958" h="577958">
                <a:moveTo>
                  <a:pt x="0" y="0"/>
                </a:moveTo>
                <a:lnTo>
                  <a:pt x="577959" y="0"/>
                </a:lnTo>
                <a:lnTo>
                  <a:pt x="577959" y="577958"/>
                </a:lnTo>
                <a:lnTo>
                  <a:pt x="0" y="577958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 l="-78191" t="-86104" r="-256205" b="-91909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867053" y="4169478"/>
            <a:ext cx="2841895" cy="2841895"/>
          </a:xfrm>
          <a:custGeom>
            <a:avLst/>
            <a:gdLst/>
            <a:ahLst/>
            <a:cxnLst/>
            <a:rect l="l" t="t" r="r" b="b"/>
            <a:pathLst>
              <a:path w="2841895" h="2841895">
                <a:moveTo>
                  <a:pt x="0" y="0"/>
                </a:moveTo>
                <a:lnTo>
                  <a:pt x="2841894" y="0"/>
                </a:lnTo>
                <a:lnTo>
                  <a:pt x="2841894" y="2841894"/>
                </a:lnTo>
                <a:lnTo>
                  <a:pt x="0" y="2841894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>
            <a:off x="-1420947" y="1999816"/>
            <a:ext cx="2841895" cy="2841895"/>
          </a:xfrm>
          <a:custGeom>
            <a:avLst/>
            <a:gdLst/>
            <a:ahLst/>
            <a:cxnLst/>
            <a:rect l="l" t="t" r="r" b="b"/>
            <a:pathLst>
              <a:path w="2841895" h="2841895">
                <a:moveTo>
                  <a:pt x="0" y="0"/>
                </a:moveTo>
                <a:lnTo>
                  <a:pt x="2841894" y="0"/>
                </a:lnTo>
                <a:lnTo>
                  <a:pt x="2841894" y="2841894"/>
                </a:lnTo>
                <a:lnTo>
                  <a:pt x="0" y="2841894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>
            <a:off x="15657173" y="818882"/>
            <a:ext cx="1209880" cy="1209880"/>
          </a:xfrm>
          <a:custGeom>
            <a:avLst/>
            <a:gdLst/>
            <a:ahLst/>
            <a:cxnLst/>
            <a:rect l="l" t="t" r="r" b="b"/>
            <a:pathLst>
              <a:path w="1209880" h="1209880">
                <a:moveTo>
                  <a:pt x="0" y="0"/>
                </a:moveTo>
                <a:lnTo>
                  <a:pt x="1209880" y="0"/>
                </a:lnTo>
                <a:lnTo>
                  <a:pt x="1209880" y="1209880"/>
                </a:lnTo>
                <a:lnTo>
                  <a:pt x="0" y="1209880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0" y="9638426"/>
            <a:ext cx="648574" cy="648574"/>
          </a:xfrm>
          <a:custGeom>
            <a:avLst/>
            <a:gdLst/>
            <a:ahLst/>
            <a:cxnLst/>
            <a:rect l="l" t="t" r="r" b="b"/>
            <a:pathLst>
              <a:path w="648574" h="648574">
                <a:moveTo>
                  <a:pt x="0" y="0"/>
                </a:moveTo>
                <a:lnTo>
                  <a:pt x="648574" y="0"/>
                </a:lnTo>
                <a:lnTo>
                  <a:pt x="648574" y="648574"/>
                </a:lnTo>
                <a:lnTo>
                  <a:pt x="0" y="648574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print">
              <a:extLs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tretch>
              <a:fillRect l="-434086" t="-16956" r="-428434" b="-22608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66503" y="9763323"/>
            <a:ext cx="515567" cy="40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15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80160" y="3291679"/>
            <a:ext cx="6934200" cy="357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Овал 23"/>
          <p:cNvSpPr/>
          <p:nvPr/>
        </p:nvSpPr>
        <p:spPr>
          <a:xfrm>
            <a:off x="1127760" y="3124200"/>
            <a:ext cx="54864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924800" y="3108960"/>
            <a:ext cx="54864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127760" y="6553200"/>
            <a:ext cx="54864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8016240" y="6583680"/>
            <a:ext cx="54864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463</Words>
  <Application>Microsoft Office PowerPoint</Application>
  <PresentationFormat>Произвольный</PresentationFormat>
  <Paragraphs>141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Trebuchet MS</vt:lpstr>
      <vt:lpstr>Raleway SemiBold</vt:lpstr>
      <vt:lpstr>Darker Grotesque</vt:lpstr>
      <vt:lpstr>Calibri</vt:lpstr>
      <vt:lpstr>Darker Grotesque Bold</vt:lpstr>
      <vt:lpstr>Cy Grotesk Key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HP</dc:creator>
  <cp:lastModifiedBy>user</cp:lastModifiedBy>
  <cp:revision>79</cp:revision>
  <dcterms:created xsi:type="dcterms:W3CDTF">2006-08-16T00:00:00Z</dcterms:created>
  <dcterms:modified xsi:type="dcterms:W3CDTF">2025-10-29T19:16:54Z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D9C262696ABF4EF6A9F4904D79CA06CE_13</vt:lpwstr>
  </property>
  <property fmtid="{D5CDD505-2E9C-101B-9397-08002B2CF9AE}" pid="3" name="KSOProductBuildVer">
    <vt:lpwstr>1049-12.2.0.22549</vt:lpwstr>
  </property>
</Properties>
</file>