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Helvetica Neue"/>
      <p:regular r:id="rId28"/>
      <p:bold r:id="rId29"/>
      <p:italic r:id="rId30"/>
      <p:boldItalic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gz9D4Uu2xoU32T9sDlnCCK6GyT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F8B2927-16A0-4056-B3DE-F14695FD14A2}">
  <a:tblStyle styleId="{BF8B2927-16A0-4056-B3DE-F14695FD14A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HelveticaNeue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4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7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6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customschemas.google.com/relationships/presentationmetadata" Target="meta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4" name="Google Shape;54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ea7f2c192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" name="Google Shape;69;g1ea7f2c1923_0_4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ea7f2c192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3" name="Google Shape;83;g1ea7f2c1923_0_20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ea7f2c192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" name="Google Shape;98;g1ea7f2c1923_0_32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ea7f2c1923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g1ea7f2c1923_0_44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98b2043b06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g298b2043b06_1_4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a7f2c1923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g1ea7f2c1923_0_57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ea7f2c1923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g1ea7f2c1923_0_70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ea7f2c1923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g1ea7f2c1923_0_83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ea7f2c192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g1ea7f2c1923_0_96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98b2043b06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g298b2043b06_1_54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ea7f2c1923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g1ea7f2c1923_0_112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ea7f2c1923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1ea7f2c1923_0_128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10" Type="http://schemas.openxmlformats.org/officeDocument/2006/relationships/image" Target="../media/image17.png"/><Relationship Id="rId9" Type="http://schemas.openxmlformats.org/officeDocument/2006/relationships/image" Target="../media/image27.png"/><Relationship Id="rId5" Type="http://schemas.openxmlformats.org/officeDocument/2006/relationships/image" Target="../media/image20.png"/><Relationship Id="rId6" Type="http://schemas.openxmlformats.org/officeDocument/2006/relationships/image" Target="../media/image19.png"/><Relationship Id="rId7" Type="http://schemas.openxmlformats.org/officeDocument/2006/relationships/image" Target="../media/image26.png"/><Relationship Id="rId8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hyperlink" Target="mailto:va.tsimbal2113@omgau.org" TargetMode="External"/><Relationship Id="rId5" Type="http://schemas.openxmlformats.org/officeDocument/2006/relationships/image" Target="../media/image23.png"/><Relationship Id="rId6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/>
          <p:nvPr>
            <p:ph type="title"/>
          </p:nvPr>
        </p:nvSpPr>
        <p:spPr>
          <a:xfrm>
            <a:off x="456828" y="1257875"/>
            <a:ext cx="6288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400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VITA VIRIDIS</a:t>
            </a:r>
            <a:endParaRPr sz="3400">
              <a:solidFill>
                <a:srgbClr val="274E1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400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Таблетка микрозелени</a:t>
            </a:r>
            <a:endParaRPr sz="3400">
              <a:solidFill>
                <a:srgbClr val="274E13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5081" y="113913"/>
            <a:ext cx="2315768" cy="870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7752" y="20801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/>
          <p:nvPr/>
        </p:nvSpPr>
        <p:spPr>
          <a:xfrm>
            <a:off x="3290000" y="3505000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5693375" y="1827225"/>
            <a:ext cx="30906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6" name="Google Shape;66;p1"/>
          <p:cNvPicPr preferRelativeResize="0"/>
          <p:nvPr/>
        </p:nvPicPr>
        <p:blipFill rotWithShape="1">
          <a:blip r:embed="rId6">
            <a:alphaModFix/>
          </a:blip>
          <a:srcRect b="19459" l="22502" r="23638" t="24590"/>
          <a:stretch/>
        </p:blipFill>
        <p:spPr>
          <a:xfrm>
            <a:off x="5886626" y="1958773"/>
            <a:ext cx="2704099" cy="2799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ea7f2c1923_0_4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" name="Google Shape;72;g1ea7f2c1923_0_4"/>
          <p:cNvSpPr/>
          <p:nvPr/>
        </p:nvSpPr>
        <p:spPr>
          <a:xfrm>
            <a:off x="-645350" y="38358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g1ea7f2c1923_0_4"/>
          <p:cNvSpPr/>
          <p:nvPr/>
        </p:nvSpPr>
        <p:spPr>
          <a:xfrm>
            <a:off x="6891500" y="14719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" name="Google Shape;74;g1ea7f2c1923_0_4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g1ea7f2c1923_0_4"/>
          <p:cNvSpPr txBox="1"/>
          <p:nvPr>
            <p:ph type="title"/>
          </p:nvPr>
        </p:nvSpPr>
        <p:spPr>
          <a:xfrm>
            <a:off x="366178" y="337975"/>
            <a:ext cx="628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АКТУАЛЬНОСТЬ ПРОЕКТА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" name="Google Shape;76;g1ea7f2c1923_0_4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" name="Google Shape;77;g1ea7f2c1923_0_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1ea7f2c1923_0_4"/>
          <p:cNvSpPr txBox="1"/>
          <p:nvPr/>
        </p:nvSpPr>
        <p:spPr>
          <a:xfrm>
            <a:off x="419300" y="1758925"/>
            <a:ext cx="511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9" name="Google Shape;79;g1ea7f2c1923_0_4"/>
          <p:cNvSpPr txBox="1"/>
          <p:nvPr/>
        </p:nvSpPr>
        <p:spPr>
          <a:xfrm>
            <a:off x="419300" y="1155600"/>
            <a:ext cx="41502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ic Sans MS"/>
                <a:ea typeface="Comic Sans MS"/>
                <a:cs typeface="Comic Sans MS"/>
                <a:sym typeface="Comic Sans MS"/>
              </a:rPr>
              <a:t>Тенденции: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Comic Sans MS"/>
                <a:ea typeface="Comic Sans MS"/>
                <a:cs typeface="Comic Sans MS"/>
                <a:sym typeface="Comic Sans MS"/>
              </a:rPr>
              <a:t>- правильное и здоровое питание россиян (Аналитический центр НАФИ, ВЦИОМ);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Comic Sans MS"/>
                <a:ea typeface="Comic Sans MS"/>
                <a:cs typeface="Comic Sans MS"/>
                <a:sym typeface="Comic Sans MS"/>
              </a:rPr>
              <a:t>-спрос на фермерские, зеленые продукты, в частности 2023 год (ЦИПП Роскачества);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Comic Sans MS"/>
                <a:ea typeface="Comic Sans MS"/>
                <a:cs typeface="Comic Sans MS"/>
                <a:sym typeface="Comic Sans MS"/>
              </a:rPr>
              <a:t>-рынок органики в России (300% наценки), рост в сравнении с обычной едой;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latin typeface="Comic Sans MS"/>
                <a:ea typeface="Comic Sans MS"/>
                <a:cs typeface="Comic Sans MS"/>
                <a:sym typeface="Comic Sans MS"/>
              </a:rPr>
              <a:t>-рынок биодобавок (25% рост).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0" name="Google Shape;80;g1ea7f2c1923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1800" y="984475"/>
            <a:ext cx="4276511" cy="378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ea7f2c1923_0_20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" name="Google Shape;86;g1ea7f2c1923_0_20"/>
          <p:cNvSpPr/>
          <p:nvPr/>
        </p:nvSpPr>
        <p:spPr>
          <a:xfrm>
            <a:off x="-405500" y="30949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7" name="Google Shape;87;g1ea7f2c1923_0_20"/>
          <p:cNvSpPr/>
          <p:nvPr/>
        </p:nvSpPr>
        <p:spPr>
          <a:xfrm>
            <a:off x="6891500" y="14719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g1ea7f2c1923_0_20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9" name="Google Shape;89;g1ea7f2c1923_0_20"/>
          <p:cNvSpPr txBox="1"/>
          <p:nvPr>
            <p:ph type="title"/>
          </p:nvPr>
        </p:nvSpPr>
        <p:spPr>
          <a:xfrm>
            <a:off x="366178" y="337975"/>
            <a:ext cx="628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Целевая аудитория: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0" name="Google Shape;90;g1ea7f2c1923_0_20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g1ea7f2c1923_0_2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1ea7f2c1923_0_20"/>
          <p:cNvSpPr txBox="1"/>
          <p:nvPr/>
        </p:nvSpPr>
        <p:spPr>
          <a:xfrm>
            <a:off x="419300" y="1758925"/>
            <a:ext cx="511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g1ea7f2c1923_0_20"/>
          <p:cNvSpPr txBox="1"/>
          <p:nvPr/>
        </p:nvSpPr>
        <p:spPr>
          <a:xfrm>
            <a:off x="747975" y="1099975"/>
            <a:ext cx="6591600" cy="34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Основная возрастная категория - от 15 до 50 лет.</a:t>
            </a:r>
            <a:endParaRPr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-Люди, которые не переносят синтетические и химические вещества в БАДах (люди с аллергией);</a:t>
            </a:r>
            <a:endParaRPr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-Люди, которые не переносят специфические запахи и вкус свежей микрозелени;</a:t>
            </a:r>
            <a:endParaRPr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-Студенты спортсмены;</a:t>
            </a:r>
            <a:endParaRPr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-Люди которые следят за своим здоровьем;</a:t>
            </a:r>
            <a:endParaRPr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-Люди с авитаминозом или слабым иммунитетом;</a:t>
            </a:r>
            <a:endParaRPr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-Дети (родители), которых приучают к правильному употреблению витаминов для повышения иммунитета.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4" name="Google Shape;94;g1ea7f2c1923_0_20"/>
          <p:cNvSpPr/>
          <p:nvPr/>
        </p:nvSpPr>
        <p:spPr>
          <a:xfrm>
            <a:off x="1084650" y="1165750"/>
            <a:ext cx="5597400" cy="646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Основной целевая аудитория: спортсмены и фанаты правильного питания</a:t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5" name="Google Shape;95;g1ea7f2c1923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2676" y="1333513"/>
            <a:ext cx="4762450" cy="380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ea7f2c1923_0_32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1" name="Google Shape;101;g1ea7f2c1923_0_32"/>
          <p:cNvSpPr/>
          <p:nvPr/>
        </p:nvSpPr>
        <p:spPr>
          <a:xfrm>
            <a:off x="-405500" y="30949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2" name="Google Shape;102;g1ea7f2c1923_0_32"/>
          <p:cNvSpPr/>
          <p:nvPr/>
        </p:nvSpPr>
        <p:spPr>
          <a:xfrm>
            <a:off x="6891500" y="14719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3" name="Google Shape;103;g1ea7f2c1923_0_32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4" name="Google Shape;104;g1ea7f2c1923_0_32"/>
          <p:cNvSpPr txBox="1"/>
          <p:nvPr>
            <p:ph type="title"/>
          </p:nvPr>
        </p:nvSpPr>
        <p:spPr>
          <a:xfrm>
            <a:off x="366178" y="337975"/>
            <a:ext cx="628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Проблема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5" name="Google Shape;105;g1ea7f2c1923_0_32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g1ea7f2c1923_0_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1ea7f2c1923_0_32"/>
          <p:cNvSpPr txBox="1"/>
          <p:nvPr/>
        </p:nvSpPr>
        <p:spPr>
          <a:xfrm>
            <a:off x="419300" y="1758925"/>
            <a:ext cx="511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8" name="Google Shape;108;g1ea7f2c1923_0_32"/>
          <p:cNvSpPr txBox="1"/>
          <p:nvPr/>
        </p:nvSpPr>
        <p:spPr>
          <a:xfrm>
            <a:off x="457200" y="984475"/>
            <a:ext cx="6434400" cy="3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Люди из-за высокой активности чувствуют </a:t>
            </a:r>
            <a:r>
              <a:rPr lang="ru" sz="15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усталость</a:t>
            </a:r>
            <a:r>
              <a:rPr lang="ru" sz="15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и </a:t>
            </a:r>
            <a:r>
              <a:rPr lang="ru" sz="15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сонливость</a:t>
            </a:r>
            <a:r>
              <a:rPr lang="ru" sz="15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особенно в весенне-осенний период, когда солнечного света мало. </a:t>
            </a:r>
            <a:endParaRPr sz="15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проблемы:</a:t>
            </a:r>
            <a:endParaRPr sz="15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- неспелые и неполезные фрукты и овощи, не обеспечивающие достаточный уровень витаминизации;</a:t>
            </a:r>
            <a:endParaRPr sz="15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- использование синтетических элементов при производстве большинства БАДов;</a:t>
            </a:r>
            <a:endParaRPr sz="15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- недоступность (высокая цена, остановка импорта) качественных витаминных комплексов;</a:t>
            </a:r>
            <a:endParaRPr sz="15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- высокая стоимость.</a:t>
            </a:r>
            <a:endParaRPr sz="15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9" name="Google Shape;109;g1ea7f2c1923_0_32"/>
          <p:cNvPicPr preferRelativeResize="0"/>
          <p:nvPr/>
        </p:nvPicPr>
        <p:blipFill rotWithShape="1">
          <a:blip r:embed="rId3">
            <a:alphaModFix/>
          </a:blip>
          <a:srcRect b="0" l="53477" r="9271" t="0"/>
          <a:stretch/>
        </p:blipFill>
        <p:spPr>
          <a:xfrm>
            <a:off x="6551100" y="0"/>
            <a:ext cx="25929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ea7f2c1923_0_44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5" name="Google Shape;115;g1ea7f2c1923_0_44"/>
          <p:cNvSpPr/>
          <p:nvPr/>
        </p:nvSpPr>
        <p:spPr>
          <a:xfrm>
            <a:off x="6891500" y="14719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6" name="Google Shape;116;g1ea7f2c1923_0_44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7" name="Google Shape;117;g1ea7f2c1923_0_44"/>
          <p:cNvSpPr txBox="1"/>
          <p:nvPr>
            <p:ph type="title"/>
          </p:nvPr>
        </p:nvSpPr>
        <p:spPr>
          <a:xfrm>
            <a:off x="366178" y="337975"/>
            <a:ext cx="628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Решение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8" name="Google Shape;118;g1ea7f2c1923_0_44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g1ea7f2c1923_0_4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1ea7f2c1923_0_44"/>
          <p:cNvSpPr txBox="1"/>
          <p:nvPr/>
        </p:nvSpPr>
        <p:spPr>
          <a:xfrm>
            <a:off x="419300" y="1758925"/>
            <a:ext cx="511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1" name="Google Shape;121;g1ea7f2c1923_0_44"/>
          <p:cNvSpPr txBox="1"/>
          <p:nvPr/>
        </p:nvSpPr>
        <p:spPr>
          <a:xfrm>
            <a:off x="747975" y="1099975"/>
            <a:ext cx="65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2" name="Google Shape;122;g1ea7f2c1923_0_44"/>
          <p:cNvSpPr txBox="1"/>
          <p:nvPr/>
        </p:nvSpPr>
        <p:spPr>
          <a:xfrm>
            <a:off x="-47450" y="1099975"/>
            <a:ext cx="6420900" cy="31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</a:t>
            </a: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беспечиваем получение людьми витаминов в весенне-осенний период (восполнение отсутствия витаминов в организме человека) для активного образа жизни и занятий спортом.</a:t>
            </a:r>
            <a:endParaRPr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Полностью натуральная технология выращивания и высушивания микрозелени, натуральная капсульная оболочка, регулирование универсального (активные люди, ЗОЖ) и специфического (спортсмены) уровня витаминизации, конкурентоспособная цена в сравнении самыми известными мировыми производителями БАДов</a:t>
            </a:r>
            <a:endParaRPr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 производстве будет использоваться сквозная технология: </a:t>
            </a:r>
            <a:endParaRPr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Новые производственные технологии.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3" name="Google Shape;123;g1ea7f2c1923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0213" y="0"/>
            <a:ext cx="2314575" cy="5143500"/>
          </a:xfrm>
          <a:prstGeom prst="rect">
            <a:avLst/>
          </a:prstGeom>
          <a:noFill/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98b2043b06_1_4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g298b2043b06_1_4"/>
          <p:cNvSpPr/>
          <p:nvPr/>
        </p:nvSpPr>
        <p:spPr>
          <a:xfrm>
            <a:off x="-405500" y="30949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g298b2043b06_1_4"/>
          <p:cNvSpPr/>
          <p:nvPr/>
        </p:nvSpPr>
        <p:spPr>
          <a:xfrm>
            <a:off x="6891500" y="14719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g298b2043b06_1_4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g298b2043b06_1_4"/>
          <p:cNvSpPr txBox="1"/>
          <p:nvPr>
            <p:ph type="title"/>
          </p:nvPr>
        </p:nvSpPr>
        <p:spPr>
          <a:xfrm>
            <a:off x="366178" y="337975"/>
            <a:ext cx="628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Рынок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3" name="Google Shape;133;g298b2043b06_1_4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" name="Google Shape;134;g298b2043b06_1_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298b2043b06_1_4"/>
          <p:cNvSpPr txBox="1"/>
          <p:nvPr/>
        </p:nvSpPr>
        <p:spPr>
          <a:xfrm>
            <a:off x="419300" y="1758925"/>
            <a:ext cx="511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6" name="Google Shape;136;g298b2043b06_1_4"/>
          <p:cNvSpPr txBox="1"/>
          <p:nvPr/>
        </p:nvSpPr>
        <p:spPr>
          <a:xfrm>
            <a:off x="747975" y="1099975"/>
            <a:ext cx="65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7" name="Google Shape;137;g298b2043b06_1_4"/>
          <p:cNvSpPr txBox="1"/>
          <p:nvPr/>
        </p:nvSpPr>
        <p:spPr>
          <a:xfrm>
            <a:off x="156325" y="1221250"/>
            <a:ext cx="5417700" cy="10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Рассчитываем TAM исходя из кол-ва спортсменов Омска</a:t>
            </a:r>
            <a:endParaRPr sz="13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SAM - 50% от рынка TAM</a:t>
            </a:r>
            <a:endParaRPr sz="13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SOM (реально достижимый рынок), п</a:t>
            </a:r>
            <a:r>
              <a:rPr lang="ru" sz="13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ри покупке БАДов 10% спортсменов Омска 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8" name="Google Shape;138;g298b2043b06_1_4"/>
          <p:cNvPicPr preferRelativeResize="0"/>
          <p:nvPr/>
        </p:nvPicPr>
        <p:blipFill rotWithShape="1">
          <a:blip r:embed="rId3">
            <a:alphaModFix/>
          </a:blip>
          <a:srcRect b="7993" l="11924" r="10393" t="7153"/>
          <a:stretch/>
        </p:blipFill>
        <p:spPr>
          <a:xfrm>
            <a:off x="5907400" y="1500175"/>
            <a:ext cx="2944299" cy="287149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298b2043b06_1_4"/>
          <p:cNvSpPr txBox="1"/>
          <p:nvPr/>
        </p:nvSpPr>
        <p:spPr>
          <a:xfrm>
            <a:off x="960225" y="2442400"/>
            <a:ext cx="428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TAM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- 701 670 * 300 *12 =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2 526 012 000 руб.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0" name="Google Shape;140;g298b2043b06_1_4"/>
          <p:cNvSpPr txBox="1"/>
          <p:nvPr/>
        </p:nvSpPr>
        <p:spPr>
          <a:xfrm>
            <a:off x="1008400" y="2901725"/>
            <a:ext cx="428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AM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- 701 670 * 0,5 * 300 *12 =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1 263 006 000 руб. 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g298b2043b06_1_4"/>
          <p:cNvSpPr txBox="1"/>
          <p:nvPr/>
        </p:nvSpPr>
        <p:spPr>
          <a:xfrm>
            <a:off x="1038175" y="3361050"/>
            <a:ext cx="428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SOM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(10% от SAM) -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126 300 600 руб.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ea7f2c1923_0_57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7" name="Google Shape;147;g1ea7f2c1923_0_57"/>
          <p:cNvSpPr/>
          <p:nvPr/>
        </p:nvSpPr>
        <p:spPr>
          <a:xfrm>
            <a:off x="-405500" y="30949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8" name="Google Shape;148;g1ea7f2c1923_0_57"/>
          <p:cNvSpPr/>
          <p:nvPr/>
        </p:nvSpPr>
        <p:spPr>
          <a:xfrm>
            <a:off x="6749125" y="1446175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9" name="Google Shape;149;g1ea7f2c1923_0_57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0" name="Google Shape;150;g1ea7f2c1923_0_57"/>
          <p:cNvSpPr txBox="1"/>
          <p:nvPr>
            <p:ph type="title"/>
          </p:nvPr>
        </p:nvSpPr>
        <p:spPr>
          <a:xfrm>
            <a:off x="366178" y="337975"/>
            <a:ext cx="6288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Ценность. ценностное предложение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1" name="Google Shape;151;g1ea7f2c1923_0_57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g1ea7f2c1923_0_5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1ea7f2c1923_0_57"/>
          <p:cNvSpPr txBox="1"/>
          <p:nvPr/>
        </p:nvSpPr>
        <p:spPr>
          <a:xfrm>
            <a:off x="419300" y="1758925"/>
            <a:ext cx="511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4" name="Google Shape;154;g1ea7f2c1923_0_57"/>
          <p:cNvSpPr txBox="1"/>
          <p:nvPr/>
        </p:nvSpPr>
        <p:spPr>
          <a:xfrm>
            <a:off x="747975" y="1099975"/>
            <a:ext cx="65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5" name="Google Shape;155;g1ea7f2c1923_0_57"/>
          <p:cNvSpPr txBox="1"/>
          <p:nvPr/>
        </p:nvSpPr>
        <p:spPr>
          <a:xfrm>
            <a:off x="907875" y="1695175"/>
            <a:ext cx="54189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Мы, компания</a:t>
            </a:r>
            <a:r>
              <a:rPr b="1" lang="ru">
                <a:latin typeface="Comic Sans MS"/>
                <a:ea typeface="Comic Sans MS"/>
                <a:cs typeface="Comic Sans MS"/>
                <a:sym typeface="Comic Sans MS"/>
              </a:rPr>
              <a:t> Зеленая жизнь, помогаем фанатам спорта и здорового питания в повседневной жизни решать проблему нехватки дополнительных источников витаминов с помощью употребления таблеток из микрозелени и получать </a:t>
            </a:r>
            <a:r>
              <a:rPr b="1" lang="r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суточную норму отдельных или комплексных витаминов за прием определенного количества таблеток</a:t>
            </a:r>
            <a:r>
              <a:rPr lang="r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6" name="Google Shape;156;g1ea7f2c1923_0_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5621076" y="2271274"/>
            <a:ext cx="3522924" cy="2872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ea7f2c1923_0_70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2" name="Google Shape;162;g1ea7f2c1923_0_70"/>
          <p:cNvSpPr/>
          <p:nvPr/>
        </p:nvSpPr>
        <p:spPr>
          <a:xfrm>
            <a:off x="-405500" y="30949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3" name="Google Shape;163;g1ea7f2c1923_0_70"/>
          <p:cNvSpPr/>
          <p:nvPr/>
        </p:nvSpPr>
        <p:spPr>
          <a:xfrm>
            <a:off x="7033900" y="14452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4" name="Google Shape;164;g1ea7f2c1923_0_70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5" name="Google Shape;165;g1ea7f2c1923_0_70"/>
          <p:cNvSpPr txBox="1"/>
          <p:nvPr>
            <p:ph type="title"/>
          </p:nvPr>
        </p:nvSpPr>
        <p:spPr>
          <a:xfrm>
            <a:off x="366178" y="337975"/>
            <a:ext cx="628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Конкуренты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6" name="Google Shape;166;g1ea7f2c1923_0_70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g1ea7f2c1923_0_7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1ea7f2c1923_0_70"/>
          <p:cNvSpPr txBox="1"/>
          <p:nvPr/>
        </p:nvSpPr>
        <p:spPr>
          <a:xfrm>
            <a:off x="419300" y="1758925"/>
            <a:ext cx="511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9" name="Google Shape;169;g1ea7f2c1923_0_70"/>
          <p:cNvSpPr txBox="1"/>
          <p:nvPr/>
        </p:nvSpPr>
        <p:spPr>
          <a:xfrm>
            <a:off x="747975" y="1099975"/>
            <a:ext cx="65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0" name="Google Shape;170;g1ea7f2c1923_0_70"/>
          <p:cNvSpPr txBox="1"/>
          <p:nvPr/>
        </p:nvSpPr>
        <p:spPr>
          <a:xfrm>
            <a:off x="696250" y="1099975"/>
            <a:ext cx="62880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Основными конкурентами могут стать другие производители витаминов и БАД </a:t>
            </a:r>
            <a:r>
              <a:rPr lang="ru" sz="18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продукции</a:t>
            </a:r>
            <a:r>
              <a:rPr lang="ru" sz="18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а также продавцы эко продуктов (овощей и фруктов</a:t>
            </a:r>
            <a:r>
              <a:rPr lang="ru" sz="18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171" name="Google Shape;171;g1ea7f2c1923_0_70"/>
          <p:cNvGraphicFramePr/>
          <p:nvPr/>
        </p:nvGraphicFramePr>
        <p:xfrm>
          <a:off x="747975" y="241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{BF8B2927-16A0-4056-B3DE-F14695FD14A2}</a:tableStyleId>
              </a:tblPr>
              <a:tblGrid>
                <a:gridCol w="1870325"/>
                <a:gridCol w="1870325"/>
                <a:gridCol w="1870325"/>
              </a:tblGrid>
              <a:tr h="529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Конкуренты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Достоинства (сильные стороны)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Недостатки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706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Витамины Компливит и другие производители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доступность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синтетические добавки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706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Продуктовые лавки (фруктовые и овощные)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свежее и красивое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высокая стоимость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дозаривание 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529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Аптечные БАДы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Низкая цена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Отсутствие</a:t>
                      </a:r>
                      <a:r>
                        <a:rPr lang="ru" sz="1200"/>
                        <a:t> продукции из микрозелени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2" name="Google Shape;172;g1ea7f2c1923_0_70"/>
          <p:cNvSpPr txBox="1"/>
          <p:nvPr/>
        </p:nvSpPr>
        <p:spPr>
          <a:xfrm>
            <a:off x="6788750" y="2660200"/>
            <a:ext cx="24339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Стратегия опережения конкурентов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заключается в том, что наш продукт из микрозелени не содержит синтетических добавок, не требует длительного периода дозаривания, и включает уникальный комплекс полезных веществ.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ea7f2c1923_0_83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8" name="Google Shape;178;g1ea7f2c1923_0_83"/>
          <p:cNvSpPr/>
          <p:nvPr/>
        </p:nvSpPr>
        <p:spPr>
          <a:xfrm>
            <a:off x="-405500" y="30949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9" name="Google Shape;179;g1ea7f2c1923_0_83"/>
          <p:cNvSpPr/>
          <p:nvPr/>
        </p:nvSpPr>
        <p:spPr>
          <a:xfrm>
            <a:off x="6891500" y="14719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g1ea7f2c1923_0_83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1" name="Google Shape;181;g1ea7f2c1923_0_83"/>
          <p:cNvSpPr txBox="1"/>
          <p:nvPr>
            <p:ph type="title"/>
          </p:nvPr>
        </p:nvSpPr>
        <p:spPr>
          <a:xfrm>
            <a:off x="366178" y="337975"/>
            <a:ext cx="628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Бизнес модель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82" name="Google Shape;182;g1ea7f2c1923_0_83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g1ea7f2c1923_0_8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1ea7f2c1923_0_83"/>
          <p:cNvSpPr txBox="1"/>
          <p:nvPr/>
        </p:nvSpPr>
        <p:spPr>
          <a:xfrm>
            <a:off x="419300" y="1758925"/>
            <a:ext cx="511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g1ea7f2c1923_0_83"/>
          <p:cNvSpPr txBox="1"/>
          <p:nvPr/>
        </p:nvSpPr>
        <p:spPr>
          <a:xfrm>
            <a:off x="747975" y="1099975"/>
            <a:ext cx="65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6" name="Google Shape;186;g1ea7f2c1923_0_83"/>
          <p:cNvSpPr txBox="1"/>
          <p:nvPr/>
        </p:nvSpPr>
        <p:spPr>
          <a:xfrm>
            <a:off x="366175" y="1099975"/>
            <a:ext cx="5116800" cy="38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Продажа</a:t>
            </a:r>
            <a:r>
              <a:rPr lang="ru" sz="16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продукции будет производится </a:t>
            </a:r>
            <a:r>
              <a:rPr b="1" lang="ru" sz="16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напрямую</a:t>
            </a:r>
            <a:r>
              <a:rPr lang="ru" sz="16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 через сайт проекта или через группу вконтакте.</a:t>
            </a:r>
            <a:endParaRPr sz="16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Стоимость продукции будет зависеть от стоимости семян и популярности продукта: в среднем цена будет составлять от 150 до 300 р за баночку.</a:t>
            </a:r>
            <a:endParaRPr sz="16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При производстве продукции на 10-ти 4-ех полочных стеллажах доход за месяц будет составлять около 116 000 р.</a:t>
            </a:r>
            <a:endParaRPr sz="16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Так, за год сумма дохода будет составлять </a:t>
            </a:r>
            <a:endParaRPr sz="16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1 396 800 р.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7" name="Google Shape;187;g1ea7f2c1923_0_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6100" y="897175"/>
            <a:ext cx="3349150" cy="334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ea7f2c1923_0_96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g1ea7f2c1923_0_96"/>
          <p:cNvSpPr/>
          <p:nvPr/>
        </p:nvSpPr>
        <p:spPr>
          <a:xfrm>
            <a:off x="-405500" y="30949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g1ea7f2c1923_0_96"/>
          <p:cNvSpPr/>
          <p:nvPr/>
        </p:nvSpPr>
        <p:spPr>
          <a:xfrm>
            <a:off x="6891500" y="14719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g1ea7f2c1923_0_96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g1ea7f2c1923_0_96"/>
          <p:cNvSpPr txBox="1"/>
          <p:nvPr>
            <p:ph type="title"/>
          </p:nvPr>
        </p:nvSpPr>
        <p:spPr>
          <a:xfrm>
            <a:off x="366178" y="337975"/>
            <a:ext cx="628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Текущие результаты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97" name="Google Shape;197;g1ea7f2c1923_0_96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g1ea7f2c1923_0_9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ea7f2c1923_0_96"/>
          <p:cNvSpPr txBox="1"/>
          <p:nvPr/>
        </p:nvSpPr>
        <p:spPr>
          <a:xfrm>
            <a:off x="419300" y="1758925"/>
            <a:ext cx="511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g1ea7f2c1923_0_96"/>
          <p:cNvSpPr txBox="1"/>
          <p:nvPr/>
        </p:nvSpPr>
        <p:spPr>
          <a:xfrm>
            <a:off x="747975" y="1099975"/>
            <a:ext cx="65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1" name="Google Shape;201;g1ea7f2c1923_0_96"/>
          <p:cNvSpPr txBox="1"/>
          <p:nvPr/>
        </p:nvSpPr>
        <p:spPr>
          <a:xfrm>
            <a:off x="872350" y="1099975"/>
            <a:ext cx="43617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 данный момент готов прототип будущей продукции. Продуман дизайн группы проекта и этикеток на продукцию.</a:t>
            </a:r>
            <a:endParaRPr sz="1800">
              <a:solidFill>
                <a:srgbClr val="132C4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2" name="Google Shape;202;g1ea7f2c1923_0_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5475" y="2933575"/>
            <a:ext cx="4227576" cy="169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1ea7f2c1923_0_96"/>
          <p:cNvPicPr preferRelativeResize="0"/>
          <p:nvPr/>
        </p:nvPicPr>
        <p:blipFill rotWithShape="1">
          <a:blip r:embed="rId4">
            <a:alphaModFix/>
          </a:blip>
          <a:srcRect b="0" l="0" r="675" t="0"/>
          <a:stretch/>
        </p:blipFill>
        <p:spPr>
          <a:xfrm>
            <a:off x="242550" y="2933575"/>
            <a:ext cx="4227576" cy="1702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1ea7f2c1923_0_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7500" y="266900"/>
            <a:ext cx="3269101" cy="2451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98b2043b06_1_54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g298b2043b06_1_54"/>
          <p:cNvSpPr/>
          <p:nvPr/>
        </p:nvSpPr>
        <p:spPr>
          <a:xfrm>
            <a:off x="-405500" y="30949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g298b2043b06_1_54"/>
          <p:cNvSpPr/>
          <p:nvPr/>
        </p:nvSpPr>
        <p:spPr>
          <a:xfrm>
            <a:off x="6891500" y="14719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g298b2043b06_1_54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3" name="Google Shape;213;g298b2043b06_1_54"/>
          <p:cNvSpPr txBox="1"/>
          <p:nvPr>
            <p:ph type="title"/>
          </p:nvPr>
        </p:nvSpPr>
        <p:spPr>
          <a:xfrm>
            <a:off x="366178" y="337975"/>
            <a:ext cx="628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Планы развития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4" name="Google Shape;214;g298b2043b06_1_54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g298b2043b06_1_5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298b2043b06_1_54"/>
          <p:cNvSpPr txBox="1"/>
          <p:nvPr/>
        </p:nvSpPr>
        <p:spPr>
          <a:xfrm>
            <a:off x="419300" y="1758925"/>
            <a:ext cx="511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g298b2043b06_1_54"/>
          <p:cNvSpPr txBox="1"/>
          <p:nvPr/>
        </p:nvSpPr>
        <p:spPr>
          <a:xfrm>
            <a:off x="747975" y="1099975"/>
            <a:ext cx="65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218" name="Google Shape;218;g298b2043b06_1_54"/>
          <p:cNvGraphicFramePr/>
          <p:nvPr/>
        </p:nvGraphicFramePr>
        <p:xfrm>
          <a:off x="401700" y="1032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{BF8B2927-16A0-4056-B3DE-F14695FD14A2}</a:tableStyleId>
              </a:tblPr>
              <a:tblGrid>
                <a:gridCol w="4812100"/>
                <a:gridCol w="2095200"/>
                <a:gridCol w="1298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Что делаем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Срок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Ответственный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Проведение лабораторных исследований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Декабрь 2023 - январь 2024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Поиск инвестора и источников финансирования</a:t>
                      </a:r>
                      <a:endParaRPr sz="10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Декабрь 2023 - январь 2024</a:t>
                      </a:r>
                      <a:endParaRPr sz="10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Аренда производственной площади или получения на льготных условиях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Январь 2024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Подготовка к открытию юридического лица</a:t>
                      </a:r>
                      <a:endParaRPr sz="10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Январь -</a:t>
                      </a:r>
                      <a:r>
                        <a:rPr lang="ru" sz="1000"/>
                        <a:t> февраль 2024</a:t>
                      </a:r>
                      <a:endParaRPr sz="10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Лидер, финансист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Поиск финансового эксперта в команду</a:t>
                      </a:r>
                      <a:endParaRPr sz="10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Февраль 2024</a:t>
                      </a:r>
                      <a:endParaRPr sz="10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Закупка оборудования для выращивания и хранения микрозелени, упаковочного оборудования для конечного продукта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Февраль - март 2024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Лидер, финансист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Запуск рекламной кампании в ВКонтакте</a:t>
                      </a:r>
                      <a:endParaRPr sz="10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Февраль -март 2024</a:t>
                      </a:r>
                      <a:endParaRPr sz="10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Маркетолог, продажник</a:t>
                      </a:r>
                      <a:endParaRPr sz="10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Запуск производственного цикла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Апрель 2024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Технолог, лидер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ea7f2c1923_0_112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g1ea7f2c1923_0_112"/>
          <p:cNvSpPr/>
          <p:nvPr/>
        </p:nvSpPr>
        <p:spPr>
          <a:xfrm>
            <a:off x="-405500" y="30949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g1ea7f2c1923_0_112"/>
          <p:cNvSpPr/>
          <p:nvPr/>
        </p:nvSpPr>
        <p:spPr>
          <a:xfrm>
            <a:off x="6891500" y="14719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g1ea7f2c1923_0_112"/>
          <p:cNvSpPr/>
          <p:nvPr/>
        </p:nvSpPr>
        <p:spPr>
          <a:xfrm>
            <a:off x="-170250" y="0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7" name="Google Shape;227;g1ea7f2c1923_0_112"/>
          <p:cNvSpPr txBox="1"/>
          <p:nvPr>
            <p:ph type="title"/>
          </p:nvPr>
        </p:nvSpPr>
        <p:spPr>
          <a:xfrm>
            <a:off x="344075" y="115675"/>
            <a:ext cx="6310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Команда стартапа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28" name="Google Shape;228;g1ea7f2c1923_0_112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g1ea7f2c1923_0_1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1ea7f2c1923_0_112"/>
          <p:cNvSpPr txBox="1"/>
          <p:nvPr/>
        </p:nvSpPr>
        <p:spPr>
          <a:xfrm>
            <a:off x="747975" y="1099975"/>
            <a:ext cx="65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31" name="Google Shape;231;g1ea7f2c1923_0_112"/>
          <p:cNvPicPr preferRelativeResize="0"/>
          <p:nvPr/>
        </p:nvPicPr>
        <p:blipFill rotWithShape="1">
          <a:blip r:embed="rId3">
            <a:alphaModFix/>
          </a:blip>
          <a:srcRect b="33977" l="24798" r="21010" t="14659"/>
          <a:stretch/>
        </p:blipFill>
        <p:spPr>
          <a:xfrm>
            <a:off x="345112" y="3789312"/>
            <a:ext cx="969936" cy="919374"/>
          </a:xfrm>
          <a:prstGeom prst="rect">
            <a:avLst/>
          </a:prstGeom>
          <a:noFill/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2" name="Google Shape;232;g1ea7f2c1923_0_1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4075" y="661675"/>
            <a:ext cx="972000" cy="9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1ea7f2c1923_0_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9837" y="814075"/>
            <a:ext cx="888251" cy="9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1ea7f2c1923_0_1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5416" y="2683603"/>
            <a:ext cx="934175" cy="104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1ea7f2c1923_0_1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550" y="1703723"/>
            <a:ext cx="969925" cy="96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1ea7f2c1923_0_112"/>
          <p:cNvPicPr preferRelativeResize="0"/>
          <p:nvPr/>
        </p:nvPicPr>
        <p:blipFill rotWithShape="1">
          <a:blip r:embed="rId8">
            <a:alphaModFix/>
          </a:blip>
          <a:srcRect b="45873" l="26709" r="40417" t="23886"/>
          <a:stretch/>
        </p:blipFill>
        <p:spPr>
          <a:xfrm>
            <a:off x="4429000" y="2395013"/>
            <a:ext cx="969925" cy="892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1ea7f2c1923_0_112"/>
          <p:cNvPicPr preferRelativeResize="0"/>
          <p:nvPr/>
        </p:nvPicPr>
        <p:blipFill rotWithShape="1">
          <a:blip r:embed="rId9">
            <a:alphaModFix/>
          </a:blip>
          <a:srcRect b="56020" l="36760" r="45106" t="17052"/>
          <a:stretch/>
        </p:blipFill>
        <p:spPr>
          <a:xfrm>
            <a:off x="4378812" y="3728775"/>
            <a:ext cx="934176" cy="104042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g1ea7f2c1923_0_112"/>
          <p:cNvSpPr txBox="1"/>
          <p:nvPr/>
        </p:nvSpPr>
        <p:spPr>
          <a:xfrm>
            <a:off x="1402075" y="870625"/>
            <a:ext cx="1771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Лидер, спикер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Цимбал Валентина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g1ea7f2c1923_0_112"/>
          <p:cNvSpPr txBox="1"/>
          <p:nvPr/>
        </p:nvSpPr>
        <p:spPr>
          <a:xfrm>
            <a:off x="1402075" y="19684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Маркетолог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Шакиров Денис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0" name="Google Shape;240;g1ea7f2c1923_0_112"/>
          <p:cNvSpPr txBox="1"/>
          <p:nvPr/>
        </p:nvSpPr>
        <p:spPr>
          <a:xfrm>
            <a:off x="1359300" y="299077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Подвальных Снежана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g1ea7f2c1923_0_112"/>
          <p:cNvSpPr txBox="1"/>
          <p:nvPr/>
        </p:nvSpPr>
        <p:spPr>
          <a:xfrm>
            <a:off x="1402075" y="40131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Аналитик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Мерклингер Алина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g1ea7f2c1923_0_112"/>
          <p:cNvSpPr txBox="1"/>
          <p:nvPr/>
        </p:nvSpPr>
        <p:spPr>
          <a:xfrm>
            <a:off x="5486400" y="10230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Продажник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Ковальчук Нелли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g1ea7f2c1923_0_112"/>
          <p:cNvSpPr txBox="1"/>
          <p:nvPr/>
        </p:nvSpPr>
        <p:spPr>
          <a:xfrm>
            <a:off x="5563875" y="25641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 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Кафаров Артем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g1ea7f2c1923_0_112"/>
          <p:cNvSpPr txBox="1"/>
          <p:nvPr/>
        </p:nvSpPr>
        <p:spPr>
          <a:xfrm>
            <a:off x="5486400" y="3971938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Финансист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Лаврентьева Полина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5" name="Google Shape;245;g1ea7f2c1923_0_1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46624" y="0"/>
            <a:ext cx="1771800" cy="1696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ea7f2c1923_0_128"/>
          <p:cNvSpPr/>
          <p:nvPr/>
        </p:nvSpPr>
        <p:spPr>
          <a:xfrm>
            <a:off x="7277275" y="-342900"/>
            <a:ext cx="2315700" cy="22563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g1ea7f2c1923_0_128"/>
          <p:cNvSpPr/>
          <p:nvPr/>
        </p:nvSpPr>
        <p:spPr>
          <a:xfrm>
            <a:off x="-405500" y="3094975"/>
            <a:ext cx="2315700" cy="22563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2" name="Google Shape;252;g1ea7f2c1923_0_128"/>
          <p:cNvSpPr/>
          <p:nvPr/>
        </p:nvSpPr>
        <p:spPr>
          <a:xfrm>
            <a:off x="6891500" y="1471900"/>
            <a:ext cx="3189300" cy="306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3" name="Google Shape;253;g1ea7f2c1923_0_128"/>
          <p:cNvSpPr/>
          <p:nvPr/>
        </p:nvSpPr>
        <p:spPr>
          <a:xfrm>
            <a:off x="-170250" y="-157625"/>
            <a:ext cx="1254900" cy="11421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g1ea7f2c1923_0_128"/>
          <p:cNvSpPr txBox="1"/>
          <p:nvPr>
            <p:ph type="title"/>
          </p:nvPr>
        </p:nvSpPr>
        <p:spPr>
          <a:xfrm>
            <a:off x="366178" y="337975"/>
            <a:ext cx="628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sz="3000">
                <a:solidFill>
                  <a:srgbClr val="0C343D"/>
                </a:solidFill>
                <a:latin typeface="Courier New"/>
                <a:ea typeface="Courier New"/>
                <a:cs typeface="Courier New"/>
                <a:sym typeface="Courier New"/>
              </a:rPr>
              <a:t>Контакты лидера</a:t>
            </a:r>
            <a:endParaRPr sz="3400">
              <a:solidFill>
                <a:srgbClr val="0C343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55" name="Google Shape;255;g1ea7f2c1923_0_128"/>
          <p:cNvSpPr/>
          <p:nvPr/>
        </p:nvSpPr>
        <p:spPr>
          <a:xfrm>
            <a:off x="-5084" y="4773979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g1ea7f2c1923_0_1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1ea7f2c1923_0_128"/>
          <p:cNvSpPr txBox="1"/>
          <p:nvPr/>
        </p:nvSpPr>
        <p:spPr>
          <a:xfrm>
            <a:off x="747975" y="1099975"/>
            <a:ext cx="659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8" name="Google Shape;258;g1ea7f2c1923_0_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0463" y="859988"/>
            <a:ext cx="3332374" cy="3332374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1ea7f2c1923_0_128"/>
          <p:cNvSpPr txBox="1"/>
          <p:nvPr/>
        </p:nvSpPr>
        <p:spPr>
          <a:xfrm>
            <a:off x="457200" y="1021575"/>
            <a:ext cx="3111000" cy="14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Цимбал Валентина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Андреевна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u="sng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va.tsimbal2113@omgau.org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   8 (904) - 494-72-80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0" name="Google Shape;260;g1ea7f2c1923_0_128"/>
          <p:cNvPicPr preferRelativeResize="0"/>
          <p:nvPr/>
        </p:nvPicPr>
        <p:blipFill rotWithShape="1">
          <a:blip r:embed="rId5">
            <a:alphaModFix/>
          </a:blip>
          <a:srcRect b="0" l="11052" r="10225" t="0"/>
          <a:stretch/>
        </p:blipFill>
        <p:spPr>
          <a:xfrm>
            <a:off x="3448417" y="2651623"/>
            <a:ext cx="1190724" cy="154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1ea7f2c1923_0_1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1719" y="2523875"/>
            <a:ext cx="1864225" cy="178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