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8F00FF"/>
    <a:srgbClr val="B5D8E1"/>
    <a:srgbClr val="FBB3C1"/>
    <a:srgbClr val="FD49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32"/>
    <p:restoredTop sz="96341"/>
  </p:normalViewPr>
  <p:slideViewPr>
    <p:cSldViewPr snapToGrid="0" snapToObjects="1">
      <p:cViewPr varScale="1">
        <p:scale>
          <a:sx n="114" d="100"/>
          <a:sy n="114" d="100"/>
        </p:scale>
        <p:origin x="6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D63DCD-F02C-CF44-87ED-92F383FF56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DB0F195-DBFE-C649-B4CE-CB4105EBA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7B0BF6-58BD-BB4E-9281-38930CDC6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92DFF8-7CE8-C048-83FB-10BEB80D2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0C4B92-E9B4-5744-8966-8C80788D3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952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70B8BF-E5D1-C54A-9D00-0534DD646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6062FA-13A4-564A-A013-A8E4589E6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74E18D-8A5A-A647-92D6-5B3B6DFB4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9AF202-C41D-254B-B529-7A62D4244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B901B8-DF24-364F-95DB-86FCCDF18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61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2D7327-C7ED-E84F-A1BE-777F91D4F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FB9213-90CE-6D45-8B19-2B7DD7F9A1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96F3A6-09E1-8B46-ACDE-135496C6A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9515CDC-8109-6349-BCB9-D828BAE4B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3EA09D-FEEE-914B-91D3-AE2F8B5E2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6366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382BBB-EE00-534D-9173-5A8C1A2F3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13681B-B9EE-4D4E-8B17-5F275257C9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662AF36-4A35-EA41-98F7-9482D53847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2FA0054-7016-B745-A2B2-ED0F1E39C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BA4B6FD-2131-EA46-9DB7-CC2C901AD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F018F00-632B-2B48-A442-5BE88085F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865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D894BC-CD77-624A-A9A8-783764F7D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4330D9C-04FC-3F4E-B327-8BC6C3A1C4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A2BD383-9B34-3849-B50B-2F5BBFB28F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7FCBA93-66BB-334A-B472-5C953888BF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9242558-DBC3-894F-B144-ADDEDC17F7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ABD2905-7208-EF43-B3E9-7CFF5E021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9478EF3-E6C6-1B43-8883-E71B16075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21006CF-A146-5041-8781-6C77429FA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761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C3BC6D-90FB-DB4E-8ABB-ADBBB14EC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635DF39-778C-6E4C-A731-FE75FF5D6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BBEF3AE-73A8-F146-800B-199773198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FF2C0F3-C4B9-EB44-B9D3-6D5E4B58C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959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5EF70B9-0EB2-CF44-98E4-3102B722F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8BB29DF-4FD9-9F4B-BE8A-FD51B8296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A493D2D-A3E9-4840-B69B-74E76B6E3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746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F3CF66-82DC-C643-A37D-1713EB18D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F00A2D-637B-D24D-8384-C5A5693BF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F364826-429D-AB48-9070-394AB2EC45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50D7129-4C19-254F-9DA6-B9D7C952D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F75C68A-2322-EB45-9260-50427CCC6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F2578BC-40FD-0345-9F27-A8D6E5D22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375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DA7CD2-2D69-7E43-A1E3-69B98F076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6BAF64C-BEEE-6648-B574-0FA098BE1B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69EC4B8-B9A8-4343-9164-A44E35281D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2AD2BB1-672F-954D-BB5A-970BCD5F2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A26DEC7-37CC-6747-A2D1-8504A0A06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2B7EE4-BBC7-DE46-A50C-42C8103C6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734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F1954E-F072-6747-A970-2014A60C7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CEAFDB6-F79F-4C46-8A02-0D827A99E9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4C2B7E-C63C-FA47-B740-DC4D22ECE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596CD6-34D5-F544-8FD1-43AC7774D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DD0C50-7B84-F544-A0E9-55B5ABC7E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17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49DC264-984D-C541-A3D2-6BFA999FCA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7A3A7FD-8DD5-FB44-81B5-53786A2852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9A5972-75F5-5443-80F5-496AE52F6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0FE41D-29AD-9143-BDEC-46EBCBBE6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D11230-D0DF-E542-875A-4A58C6DF8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366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DAB3FE-21E0-DC4C-9860-7B034C0D9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302C09B-375B-E94C-91B3-5B8F2E491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B9BD78-E440-9243-9945-E224568D1D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6B3EF-2721-A847-B538-4C9C7EB75172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8C041D-D973-1B41-AF19-F66076235C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0F45E3-20CA-4646-88D1-B41C901905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856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F0063-738B-EC4D-A881-2A03AAB72ED8}"/>
              </a:ext>
            </a:extLst>
          </p:cNvPr>
          <p:cNvSpPr/>
          <p:nvPr/>
        </p:nvSpPr>
        <p:spPr>
          <a:xfrm>
            <a:off x="-1" y="0"/>
            <a:ext cx="1956391" cy="3152397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1956391" y="0"/>
            <a:ext cx="3264194" cy="436245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0" y="3152398"/>
            <a:ext cx="1956390" cy="2185146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1956391" y="4362453"/>
            <a:ext cx="3264193" cy="249554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-1" y="5337545"/>
            <a:ext cx="1956391" cy="1520455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0EABB3E6-A42C-5348-B598-C22B3E0971D7}"/>
              </a:ext>
            </a:extLst>
          </p:cNvPr>
          <p:cNvCxnSpPr>
            <a:cxnSpLocks/>
          </p:cNvCxnSpPr>
          <p:nvPr/>
        </p:nvCxnSpPr>
        <p:spPr>
          <a:xfrm>
            <a:off x="5901070" y="2892056"/>
            <a:ext cx="44231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709D9C7C-D0B7-C149-A10F-2E46DD0E74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390" y="605818"/>
            <a:ext cx="3217237" cy="1425236"/>
          </a:xfrm>
          <a:prstGeom prst="rect">
            <a:avLst/>
          </a:prstGeom>
        </p:spPr>
      </p:pic>
      <p:pic>
        <p:nvPicPr>
          <p:cNvPr id="18" name="Google Shape;57;p12" descr="E:\-=Tanya=-\2035 Работа\-=Айдентика 2035=-\лого университета\Univer20_35_RGB_white.emf">
            <a:extLst>
              <a:ext uri="{FF2B5EF4-FFF2-40B4-BE49-F238E27FC236}">
                <a16:creationId xmlns:a16="http://schemas.microsoft.com/office/drawing/2014/main" id="{15BA8CFB-E280-B447-AB9D-07E3ABE0DF56}"/>
              </a:ext>
            </a:extLst>
          </p:cNvPr>
          <p:cNvPicPr preferRelativeResize="0"/>
          <p:nvPr/>
        </p:nvPicPr>
        <p:blipFill rotWithShape="1">
          <a:blip r:embed="rId3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453463" y="3849747"/>
            <a:ext cx="1049462" cy="545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6;p12">
            <a:extLst>
              <a:ext uri="{FF2B5EF4-FFF2-40B4-BE49-F238E27FC236}">
                <a16:creationId xmlns:a16="http://schemas.microsoft.com/office/drawing/2014/main" id="{85CDF91B-7256-BA42-80C3-11749966C177}"/>
              </a:ext>
            </a:extLst>
          </p:cNvPr>
          <p:cNvPicPr preferRelativeResize="0"/>
          <p:nvPr/>
        </p:nvPicPr>
        <p:blipFill rotWithShape="1">
          <a:blip r:embed="rId4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453463" y="5696607"/>
            <a:ext cx="1049462" cy="73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66;p12">
            <a:extLst>
              <a:ext uri="{FF2B5EF4-FFF2-40B4-BE49-F238E27FC236}">
                <a16:creationId xmlns:a16="http://schemas.microsoft.com/office/drawing/2014/main" id="{8FC50C75-5917-9047-AFA5-1651176BBF3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4840" y="765639"/>
            <a:ext cx="1426708" cy="103255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4D0291E-B08A-4A30-BA4C-ABEA491E8C2F}"/>
              </a:ext>
            </a:extLst>
          </p:cNvPr>
          <p:cNvSpPr txBox="1"/>
          <p:nvPr/>
        </p:nvSpPr>
        <p:spPr>
          <a:xfrm>
            <a:off x="5380498" y="3141465"/>
            <a:ext cx="670074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микробной порчи продуктов является частью более глобальной проблемы обеспечения безопасности и стабильного качества пищевой продукции. Сегодня производители сталкиваются с задачей не только увеличения объемов производства, но и обеспечения устойчивости продуктов к микробному загрязнению, чтобы избежать отравлений, инфекций и порчи. Бактериофаги могут стать важным элементом в решении этой проблемы, поскольку способны избирательно воздействовать на патогены, не затрагивая полезные бактерии и не изменяя состав продукта.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9DA4A7-F25B-4F05-8BC5-EF6327A17C1A}"/>
              </a:ext>
            </a:extLst>
          </p:cNvPr>
          <p:cNvSpPr txBox="1"/>
          <p:nvPr/>
        </p:nvSpPr>
        <p:spPr>
          <a:xfrm>
            <a:off x="5237354" y="391498"/>
            <a:ext cx="6987028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>
                <a:solidFill>
                  <a:schemeClr val="tx2"/>
                </a:solidFill>
                <a:latin typeface="Montserrat SemiBold" pitchFamily="2" charset="0"/>
              </a:rPr>
              <a:t>Новый препарат на основе бактериофагов для обработки пищевого сырья с целью продления сроков хранения </a:t>
            </a:r>
          </a:p>
          <a:p>
            <a:pPr algn="just"/>
            <a:r>
              <a:rPr lang="ru-RU" sz="2800" b="1" dirty="0">
                <a:solidFill>
                  <a:schemeClr val="tx2"/>
                </a:solidFill>
                <a:latin typeface="Montserrat SemiBold" pitchFamily="2" charset="0"/>
              </a:rPr>
              <a:t>готовой продукции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944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F0063-738B-EC4D-A881-2A03AAB72ED8}"/>
              </a:ext>
            </a:extLst>
          </p:cNvPr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96DCDA5-4DBD-9F45-B0F5-4322C9C811FA}"/>
              </a:ext>
            </a:extLst>
          </p:cNvPr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FA0B30B-EF85-9944-8B95-1EB12107B891}"/>
              </a:ext>
            </a:extLst>
          </p:cNvPr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2162C9-6D7A-1243-83A8-9A51F6408978}"/>
              </a:ext>
            </a:extLst>
          </p:cNvPr>
          <p:cNvSpPr txBox="1"/>
          <p:nvPr/>
        </p:nvSpPr>
        <p:spPr>
          <a:xfrm>
            <a:off x="66526" y="818540"/>
            <a:ext cx="7505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2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098DD1-536A-2640-BABB-F980D04042D8}"/>
              </a:ext>
            </a:extLst>
          </p:cNvPr>
          <p:cNvSpPr txBox="1"/>
          <p:nvPr/>
        </p:nvSpPr>
        <p:spPr>
          <a:xfrm>
            <a:off x="1360897" y="157911"/>
            <a:ext cx="5835723" cy="998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4"/>
              </a:lnSpc>
            </a:pPr>
            <a:r>
              <a:rPr lang="ru-RU" sz="4800" b="1" dirty="0">
                <a:latin typeface="Montserrat" pitchFamily="2" charset="0"/>
              </a:rPr>
              <a:t>ПРОБЛЕМА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58949DB-80D2-A545-A135-C5AD06BC0B03}"/>
              </a:ext>
            </a:extLst>
          </p:cNvPr>
          <p:cNvSpPr txBox="1"/>
          <p:nvPr/>
        </p:nvSpPr>
        <p:spPr>
          <a:xfrm>
            <a:off x="1360896" y="1283270"/>
            <a:ext cx="10831103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latin typeface="Montserrat" pitchFamily="2" charset="0"/>
              </a:rPr>
              <a:t>1. Одна из ключевых проблем в пищевой промышленности — это микробная порча продукции, вызванная патогенными и условно-патогенными микроорганизмами. Они не только ухудшают качество продуктов, сокращают срок их хранения, но и могут представлять опасность для здоровья потребителей. Стандартные методы, такие как консерванты и антимикробные обработки, часто имеют ограничения по эффективности и безопасности.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C19BE07-E18E-1644-AA17-64A10487E247}"/>
              </a:ext>
            </a:extLst>
          </p:cNvPr>
          <p:cNvSpPr txBox="1"/>
          <p:nvPr/>
        </p:nvSpPr>
        <p:spPr>
          <a:xfrm>
            <a:off x="1360897" y="3827549"/>
            <a:ext cx="10680339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latin typeface="Montserrat" pitchFamily="2" charset="0"/>
              </a:rPr>
              <a:t>3. Сегодня производители сталкиваются с задачей не только увеличения объемов производства, но и обеспечения устойчивости продуктов к микробному загрязнению, чтобы избежать отравлений, инфекций и порчи.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90B9A05-81D0-1943-9BD2-964F59D4C45C}"/>
              </a:ext>
            </a:extLst>
          </p:cNvPr>
          <p:cNvSpPr txBox="1"/>
          <p:nvPr/>
        </p:nvSpPr>
        <p:spPr>
          <a:xfrm>
            <a:off x="1347273" y="2613361"/>
            <a:ext cx="10680339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ru-RU" sz="1600" b="1" dirty="0">
                <a:solidFill>
                  <a:srgbClr val="000000"/>
                </a:solidFill>
                <a:latin typeface="Montserrat" pitchFamily="2" charset="0"/>
              </a:rPr>
              <a:t>2. По данным Продовольственной и сельскохозяйственной организации ООН, ежегодно до 30% всех произведенных продуктов питания в мире портится из-за микробных загрязнений. Микробная порча касается большинства типов продуктов — от свежих овощей и мяса до молочной и консервированной продукции. </a:t>
            </a:r>
            <a:endParaRPr lang="en-US" sz="1600" b="1" dirty="0">
              <a:solidFill>
                <a:srgbClr val="000000"/>
              </a:solidFill>
              <a:latin typeface="Montserrat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DAFBA73-674C-9942-9203-3D10672E4977}"/>
              </a:ext>
            </a:extLst>
          </p:cNvPr>
          <p:cNvSpPr txBox="1"/>
          <p:nvPr/>
        </p:nvSpPr>
        <p:spPr>
          <a:xfrm>
            <a:off x="1347272" y="4760088"/>
            <a:ext cx="10680339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latin typeface="Montserrat" pitchFamily="2" charset="0"/>
              </a:rPr>
              <a:t>4. В рамках общей проблемы безопасности пищевой продукции, бактериофаги могут покрыть до 50% случаев микробной порчи, особенно в тех продуктах, которые подвержены заражению бактериями, такими как сальмонелла, листерия и кишечная палочка. Эта часть проблемы касается десятков миллионов тонн продукции ежегодно, что эквивалентно потребностям сотен миллионов людей. Использование бактериофагов может стать ключевым инструментом в борьбе с микробной порчей, позволив эффективно защитить продукцию и снизить риск для потребителей.</a:t>
            </a:r>
            <a:endParaRPr lang="en-US" sz="1600" b="1" dirty="0">
              <a:solidFill>
                <a:srgbClr val="000000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62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F0063-738B-EC4D-A881-2A03AAB72ED8}"/>
              </a:ext>
            </a:extLst>
          </p:cNvPr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96DCDA5-4DBD-9F45-B0F5-4322C9C811FA}"/>
              </a:ext>
            </a:extLst>
          </p:cNvPr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FA0B30B-EF85-9944-8B95-1EB12107B891}"/>
              </a:ext>
            </a:extLst>
          </p:cNvPr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6BB34E-6F2D-9641-A853-EE59ADE8B83A}"/>
              </a:ext>
            </a:extLst>
          </p:cNvPr>
          <p:cNvSpPr txBox="1"/>
          <p:nvPr/>
        </p:nvSpPr>
        <p:spPr>
          <a:xfrm>
            <a:off x="64121" y="1808301"/>
            <a:ext cx="7553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3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7E317E8-6E17-1B40-9FE1-BC3A9F552B66}"/>
              </a:ext>
            </a:extLst>
          </p:cNvPr>
          <p:cNvSpPr txBox="1"/>
          <p:nvPr/>
        </p:nvSpPr>
        <p:spPr>
          <a:xfrm>
            <a:off x="1282637" y="177718"/>
            <a:ext cx="5911103" cy="998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4"/>
              </a:lnSpc>
            </a:pPr>
            <a:r>
              <a:rPr lang="ru-RU" sz="4800" b="1" dirty="0">
                <a:latin typeface="Montserrat" pitchFamily="2" charset="0"/>
              </a:rPr>
              <a:t>РЕШЕНИЕ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7D9A02C-8C44-8B45-89C2-359EC72A037F}"/>
              </a:ext>
            </a:extLst>
          </p:cNvPr>
          <p:cNvSpPr txBox="1"/>
          <p:nvPr/>
        </p:nvSpPr>
        <p:spPr>
          <a:xfrm>
            <a:off x="1282637" y="1176196"/>
            <a:ext cx="10744976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ru-RU" sz="1600" b="1" dirty="0">
                <a:solidFill>
                  <a:srgbClr val="000000"/>
                </a:solidFill>
                <a:latin typeface="Montserrat" pitchFamily="2" charset="0"/>
              </a:rPr>
              <a:t>Решение заключается во внедрении бактериофагов как натурального и безопасного средства защиты пищевой продукции от микробной порчи. Бактериофаги — это вирусы, которые избирательно уничтожают только определенные виды патогенных бактерий, не влияя на полезную микрофлору продуктов. В отличие от традиционных методов, таких как консерванты и антибиотики, бактериофаги могут воздействовать непосредственно на возбудителей порчи, не вызывая побочных эффектов у человека и не накапливаясь в окружающей среде.</a:t>
            </a:r>
            <a:endParaRPr lang="en-US" sz="1600" b="1" dirty="0">
              <a:solidFill>
                <a:srgbClr val="000000"/>
              </a:solidFill>
              <a:latin typeface="Montserrat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1869FCD-5B93-894C-BE2A-D076AC634C92}"/>
              </a:ext>
            </a:extLst>
          </p:cNvPr>
          <p:cNvSpPr txBox="1"/>
          <p:nvPr/>
        </p:nvSpPr>
        <p:spPr>
          <a:xfrm>
            <a:off x="1282637" y="3036980"/>
            <a:ext cx="10744976" cy="19697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latin typeface="Montserrat" pitchFamily="2" charset="0"/>
              </a:rPr>
              <a:t>- Избирательное воздействие: Бактериофаги действуют только на конкретные патогенные бактерии и предотвращает уничтожение полезных микроорганизмов. Это позволяет сохранить натуральный состав и вкус продукта, а также избежать нежелательных изменений в его текстуре.   - Безопасность и экологичность: Бактериофаги не оставляют вредных остатков, поскольку разрушаются после выполнения своей функции. - Эффективность и продолжительность действия: Бактериофаги могут быть устойчивы к воздействию внешних факторов, что позволяет им эффективно защищать продукцию на протяжении всего срока хранения. </a:t>
            </a:r>
            <a:endParaRPr lang="en-US" sz="1600" b="1" dirty="0">
              <a:solidFill>
                <a:srgbClr val="000000"/>
              </a:solidFill>
              <a:latin typeface="Montserrat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61B800A-95F0-7C41-9621-124C7B559884}"/>
              </a:ext>
            </a:extLst>
          </p:cNvPr>
          <p:cNvSpPr txBox="1"/>
          <p:nvPr/>
        </p:nvSpPr>
        <p:spPr>
          <a:xfrm>
            <a:off x="1282637" y="5134451"/>
            <a:ext cx="10744976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ru-RU" sz="1600" b="1" dirty="0">
                <a:solidFill>
                  <a:srgbClr val="000000"/>
                </a:solidFill>
                <a:latin typeface="Montserrat" pitchFamily="2" charset="0"/>
              </a:rPr>
              <a:t> Внедрение бактериофагов позволит существенно сократить убытки производителей и дистрибьюторов за счет увеличения срока хранения продукции и уменьшения объемов порчи. Это даст возможность предложить потребителям более качественные, свежие и безопасные продукты. В долгосрочной перспективе, использование бактериофагов позволит снизить зависимость от химических консервантов и антибиотиков в пищевой промышленности, что благоприятно скажется на экологии и повысит уровень безопасности пищевой продукции.</a:t>
            </a:r>
            <a:endParaRPr lang="en-US" sz="1600" b="1" dirty="0">
              <a:solidFill>
                <a:srgbClr val="000000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04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F0063-738B-EC4D-A881-2A03AAB72ED8}"/>
              </a:ext>
            </a:extLst>
          </p:cNvPr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96DCDA5-4DBD-9F45-B0F5-4322C9C811FA}"/>
              </a:ext>
            </a:extLst>
          </p:cNvPr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FA0B30B-EF85-9944-8B95-1EB12107B891}"/>
              </a:ext>
            </a:extLst>
          </p:cNvPr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57F6F5-BFE7-D04A-A800-B35385276611}"/>
              </a:ext>
            </a:extLst>
          </p:cNvPr>
          <p:cNvSpPr txBox="1"/>
          <p:nvPr/>
        </p:nvSpPr>
        <p:spPr>
          <a:xfrm>
            <a:off x="35267" y="2839109"/>
            <a:ext cx="8130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4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38AFFAB-CB71-6846-BCB5-B8AB7EC0BB43}"/>
              </a:ext>
            </a:extLst>
          </p:cNvPr>
          <p:cNvSpPr txBox="1"/>
          <p:nvPr/>
        </p:nvSpPr>
        <p:spPr>
          <a:xfrm>
            <a:off x="1216013" y="1751268"/>
            <a:ext cx="10811600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ru-RU" sz="1600" b="1" dirty="0">
                <a:solidFill>
                  <a:srgbClr val="000000"/>
                </a:solidFill>
                <a:latin typeface="Montserrat" pitchFamily="2" charset="0"/>
              </a:rPr>
              <a:t>1. Основная целевая аудитория проекта — это производители и переработчики пищевой продукции. Также аудитория включает в себя ритейлеров, стремящихся к снижению потерь продукции на этапах хранения и реализации.   Портрет типичного клиента:   - Производители продуктов питания (компании среднего и крупного бизнеса), заинтересованные в повышении качества и безопасности продукции.   - Менеджеры по качеству и технологии пищевой продукции: специалисты, отвечающие за выбор методов обработки и обеспечения микробиологической безопасности на производстве.   - Ритейлеры: крупные розничные сети, заинтересованные в минимизации порчи продуктов и снижении уровня пищевых отходов.   - Потребители — конечные клиенты, покупающие продукцию, которым важна экологическая безопасность, отсутствие консервантов и высокая питательная ценность.</a:t>
            </a:r>
            <a:endParaRPr lang="en-US" sz="1600" b="1" dirty="0">
              <a:solidFill>
                <a:srgbClr val="000000"/>
              </a:solidFill>
              <a:latin typeface="Montserrat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6A34C1-8822-F040-914F-EB12C5C015CB}"/>
              </a:ext>
            </a:extLst>
          </p:cNvPr>
          <p:cNvSpPr txBox="1"/>
          <p:nvPr/>
        </p:nvSpPr>
        <p:spPr>
          <a:xfrm>
            <a:off x="1216013" y="324598"/>
            <a:ext cx="594425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latin typeface="Montserrat SemiBold" pitchFamily="2" charset="0"/>
              </a:rPr>
              <a:t>ПОТРЕБИТЕЛЬСКИЕ </a:t>
            </a:r>
          </a:p>
          <a:p>
            <a:r>
              <a:rPr lang="ru-RU" sz="4000" b="1" dirty="0">
                <a:latin typeface="Montserrat SemiBold" pitchFamily="2" charset="0"/>
              </a:rPr>
              <a:t>СЕГМЕНТЫ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F460596-788D-2144-8525-67E90D7B336A}"/>
              </a:ext>
            </a:extLst>
          </p:cNvPr>
          <p:cNvSpPr txBox="1"/>
          <p:nvPr/>
        </p:nvSpPr>
        <p:spPr>
          <a:xfrm>
            <a:off x="1216013" y="4438434"/>
            <a:ext cx="10811600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latin typeface="Montserrat" pitchFamily="2" charset="0"/>
              </a:rPr>
              <a:t>2. Основные ценности проекта:   - Продление срока хранения: использование бактериофагов позволяет сохранять продукты свежими дольше, что помогает снизить потери на всех этапах — от производства до полок магазинов.   - Безопасность и экологичность: фаги действуют исключительно на патогенные микроорганизмы, не нарушая натуральную микрофлору, и не оставляют химических остатков в продуктах, что важно для потребителей, заботящихся о своем здоровье.   - Снижение использования антибиотиков и консервантов: в условиях, когда в ЕС и других странах идет активное обсуждение перехода на более безопасные методы в сельском хозяйстве, бактериофаги становятся не просто альтернативой, а необходимым шагом для снижения использования антибиотиков в производственных цепочках.</a:t>
            </a:r>
            <a:endParaRPr lang="en-US" sz="1600" b="1" dirty="0">
              <a:solidFill>
                <a:srgbClr val="000000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811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F0063-738B-EC4D-A881-2A03AAB72ED8}"/>
              </a:ext>
            </a:extLst>
          </p:cNvPr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96DCDA5-4DBD-9F45-B0F5-4322C9C811FA}"/>
              </a:ext>
            </a:extLst>
          </p:cNvPr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FA0B30B-EF85-9944-8B95-1EB12107B891}"/>
              </a:ext>
            </a:extLst>
          </p:cNvPr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C1A9CB-A0BC-2147-9848-CF1126E15B42}"/>
              </a:ext>
            </a:extLst>
          </p:cNvPr>
          <p:cNvSpPr txBox="1"/>
          <p:nvPr/>
        </p:nvSpPr>
        <p:spPr>
          <a:xfrm>
            <a:off x="49917" y="3827173"/>
            <a:ext cx="7585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5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887EBCD-20E3-3543-BC7D-6655BA345201}"/>
              </a:ext>
            </a:extLst>
          </p:cNvPr>
          <p:cNvSpPr txBox="1"/>
          <p:nvPr/>
        </p:nvSpPr>
        <p:spPr>
          <a:xfrm>
            <a:off x="1493876" y="0"/>
            <a:ext cx="5178055" cy="998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4"/>
              </a:lnSpc>
            </a:pPr>
            <a:r>
              <a:rPr lang="ru-RU" sz="4800" b="1" dirty="0">
                <a:latin typeface="Montserrat" pitchFamily="2" charset="0"/>
              </a:rPr>
              <a:t>КОНКУРЕНТЫ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BF9B9C7-16EB-1642-AB94-3A55FA38C1AE}"/>
              </a:ext>
            </a:extLst>
          </p:cNvPr>
          <p:cNvSpPr txBox="1"/>
          <p:nvPr/>
        </p:nvSpPr>
        <p:spPr>
          <a:xfrm>
            <a:off x="1493878" y="918803"/>
            <a:ext cx="10533737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ru-RU" sz="1600" b="1" dirty="0">
                <a:solidFill>
                  <a:srgbClr val="000000"/>
                </a:solidFill>
                <a:latin typeface="Montserrat" pitchFamily="2" charset="0"/>
              </a:rPr>
              <a:t>В США бактериофаги активно разрабатываются и применяются для антимикробной обработки продуктов питания и оборудования благодаря поддержке регуляторных органов, таких как FDA.</a:t>
            </a:r>
            <a:endParaRPr lang="en-US" sz="1600" b="1" dirty="0">
              <a:solidFill>
                <a:srgbClr val="000000"/>
              </a:solidFill>
              <a:latin typeface="Montserrat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2C75864-9E2F-644D-9A2D-25391BE0C3AD}"/>
              </a:ext>
            </a:extLst>
          </p:cNvPr>
          <p:cNvSpPr txBox="1"/>
          <p:nvPr/>
        </p:nvSpPr>
        <p:spPr>
          <a:xfrm>
            <a:off x="1493874" y="1586769"/>
            <a:ext cx="10533737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ru-RU" sz="1600" b="1" dirty="0">
                <a:solidFill>
                  <a:srgbClr val="000000"/>
                </a:solidFill>
                <a:latin typeface="Montserrat" pitchFamily="2" charset="0"/>
              </a:rPr>
              <a:t>1. Ключевыми конкурентами в сфере использования бактериофагов для защиты пищевых продуктов от микробной порчи являются компании, работающие на рынке США, а также несколько европейских производителей. Рынок бактериофагов демонстрирует рост и поддерживается исследованиями, направленными на внедрение природных методов биоконтроля.</a:t>
            </a:r>
            <a:endParaRPr lang="en-US" sz="1400" b="1" dirty="0">
              <a:solidFill>
                <a:srgbClr val="000000"/>
              </a:solidFill>
              <a:latin typeface="Montserrat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B595C17-EE93-0E43-B9C1-1E1BF8913169}"/>
              </a:ext>
            </a:extLst>
          </p:cNvPr>
          <p:cNvSpPr txBox="1"/>
          <p:nvPr/>
        </p:nvSpPr>
        <p:spPr>
          <a:xfrm>
            <a:off x="1493879" y="2798178"/>
            <a:ext cx="10533736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ru-RU" sz="1600" b="1" dirty="0">
                <a:solidFill>
                  <a:srgbClr val="000000"/>
                </a:solidFill>
                <a:latin typeface="Montserrat" pitchFamily="2" charset="0"/>
              </a:rPr>
              <a:t>2. Примеры продуктов включают бактериофаги, одобренные FDA для использования против E. </a:t>
            </a:r>
            <a:r>
              <a:rPr lang="ru-RU" sz="1600" b="1" dirty="0" err="1">
                <a:solidFill>
                  <a:srgbClr val="000000"/>
                </a:solidFill>
                <a:latin typeface="Montserrat" pitchFamily="2" charset="0"/>
              </a:rPr>
              <a:t>coli</a:t>
            </a:r>
            <a:r>
              <a:rPr lang="ru-RU" sz="1600" b="1" dirty="0">
                <a:solidFill>
                  <a:srgbClr val="000000"/>
                </a:solidFill>
                <a:latin typeface="Montserrat" pitchFamily="2" charset="0"/>
              </a:rPr>
              <a:t>, </a:t>
            </a:r>
            <a:r>
              <a:rPr lang="ru-RU" sz="1600" b="1" dirty="0" err="1">
                <a:solidFill>
                  <a:srgbClr val="000000"/>
                </a:solidFill>
                <a:latin typeface="Montserrat" pitchFamily="2" charset="0"/>
              </a:rPr>
              <a:t>Salmonella</a:t>
            </a:r>
            <a:r>
              <a:rPr lang="ru-RU" sz="1600" b="1" dirty="0">
                <a:solidFill>
                  <a:srgbClr val="000000"/>
                </a:solidFill>
                <a:latin typeface="Montserrat" pitchFamily="2" charset="0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Montserrat" pitchFamily="2" charset="0"/>
              </a:rPr>
              <a:t>spp</a:t>
            </a:r>
            <a:r>
              <a:rPr lang="ru-RU" sz="1600" b="1" dirty="0">
                <a:solidFill>
                  <a:srgbClr val="000000"/>
                </a:solidFill>
                <a:latin typeface="Montserrat" pitchFamily="2" charset="0"/>
              </a:rPr>
              <a:t>., </a:t>
            </a:r>
            <a:r>
              <a:rPr lang="ru-RU" sz="1600" b="1" dirty="0" err="1">
                <a:solidFill>
                  <a:srgbClr val="000000"/>
                </a:solidFill>
                <a:latin typeface="Montserrat" pitchFamily="2" charset="0"/>
              </a:rPr>
              <a:t>Listeria</a:t>
            </a:r>
            <a:r>
              <a:rPr lang="ru-RU" sz="1600" b="1" dirty="0">
                <a:solidFill>
                  <a:srgbClr val="000000"/>
                </a:solidFill>
                <a:latin typeface="Montserrat" pitchFamily="2" charset="0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Montserrat" pitchFamily="2" charset="0"/>
              </a:rPr>
              <a:t>monocytogenes</a:t>
            </a:r>
            <a:r>
              <a:rPr lang="ru-RU" sz="1600" b="1" dirty="0">
                <a:solidFill>
                  <a:srgbClr val="000000"/>
                </a:solidFill>
                <a:latin typeface="Montserrat" pitchFamily="2" charset="0"/>
              </a:rPr>
              <a:t> и других патогенов.</a:t>
            </a:r>
            <a:endParaRPr lang="en-US" sz="1400" b="1" dirty="0">
              <a:solidFill>
                <a:srgbClr val="000000"/>
              </a:solidFill>
              <a:latin typeface="Montserrat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CC89298-2F92-9549-B0BD-FBD47D93CE31}"/>
              </a:ext>
            </a:extLst>
          </p:cNvPr>
          <p:cNvSpPr txBox="1"/>
          <p:nvPr/>
        </p:nvSpPr>
        <p:spPr>
          <a:xfrm>
            <a:off x="1493878" y="3297126"/>
            <a:ext cx="10533736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latin typeface="Montserrat" pitchFamily="2" charset="0"/>
              </a:rPr>
              <a:t>3. Литические бактериофаги: Конкуренты используют литические фаги, которые эффективно уничтожают патогенные бактерии, не влияя на полезную микрофлору</a:t>
            </a:r>
            <a:endParaRPr lang="en-US" sz="1400" b="1" dirty="0">
              <a:solidFill>
                <a:srgbClr val="000000"/>
              </a:solidFill>
              <a:latin typeface="Montserrat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3B0379E-7D6B-1A40-9DF2-4F2EEA8698F0}"/>
              </a:ext>
            </a:extLst>
          </p:cNvPr>
          <p:cNvSpPr txBox="1"/>
          <p:nvPr/>
        </p:nvSpPr>
        <p:spPr>
          <a:xfrm>
            <a:off x="1493879" y="3827173"/>
            <a:ext cx="10533738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ru-RU" sz="1600" b="1" dirty="0">
                <a:solidFill>
                  <a:srgbClr val="000000"/>
                </a:solidFill>
                <a:latin typeface="Montserrat" pitchFamily="2" charset="0"/>
              </a:rPr>
              <a:t>4. Наш проект предусматривает: - Создание специализированных коктейлей фагов, адаптированных под уникальную микробную среду конкретного предприятия. - Продленный срок действия: Результаты наших исследований показали, что антибактериальный эффект сохраняется до 135 дней после окончания срока годности продукта, что значительно превышает возможности большинства текущих решений.   - Перспективы в ЕС: Планы по одобрению бактериофагов для использования в сельском хозяйстве и пищевой промышленности в Европе открывают перспективы для быстрого выхода вашего продукта на международный рынок. Это позволит вашему проекту соответствовать высоким стандартам ЕС и занять свою нишу в международной биотехнологической отрасли.   - Экологичность и «чистая этикетка»: Поддержка тренда на экологичные продукты и снижение использования антибиотиков также помогает привлечь компании и потребителей, заинтересованных в продуктах без химических добавок.</a:t>
            </a:r>
            <a:endParaRPr lang="en-US" sz="1400" b="1" dirty="0">
              <a:solidFill>
                <a:srgbClr val="000000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349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F0063-738B-EC4D-A881-2A03AAB72ED8}"/>
              </a:ext>
            </a:extLst>
          </p:cNvPr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96DCDA5-4DBD-9F45-B0F5-4322C9C811FA}"/>
              </a:ext>
            </a:extLst>
          </p:cNvPr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FA0B30B-EF85-9944-8B95-1EB12107B891}"/>
              </a:ext>
            </a:extLst>
          </p:cNvPr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76265FC-EDF7-8E45-90F5-CF85D892589D}"/>
              </a:ext>
            </a:extLst>
          </p:cNvPr>
          <p:cNvSpPr txBox="1"/>
          <p:nvPr/>
        </p:nvSpPr>
        <p:spPr>
          <a:xfrm>
            <a:off x="46488" y="4798976"/>
            <a:ext cx="7906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6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5F5F12F-8FDA-4A48-A4F8-16F58B0048F0}"/>
              </a:ext>
            </a:extLst>
          </p:cNvPr>
          <p:cNvSpPr txBox="1"/>
          <p:nvPr/>
        </p:nvSpPr>
        <p:spPr>
          <a:xfrm>
            <a:off x="1589864" y="396732"/>
            <a:ext cx="9356052" cy="998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4"/>
              </a:lnSpc>
            </a:pPr>
            <a:r>
              <a:rPr lang="ru-RU" sz="4000" b="1" dirty="0">
                <a:latin typeface="Montserrat" pitchFamily="2" charset="0"/>
              </a:rPr>
              <a:t>КАЛЕНДАРНЫЙ ПЛАН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EE9D08-8B0F-E04D-BC24-348478158382}"/>
              </a:ext>
            </a:extLst>
          </p:cNvPr>
          <p:cNvSpPr txBox="1"/>
          <p:nvPr/>
        </p:nvSpPr>
        <p:spPr>
          <a:xfrm>
            <a:off x="1589864" y="1631625"/>
            <a:ext cx="8344968" cy="4924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000" b="1" dirty="0">
                <a:solidFill>
                  <a:srgbClr val="000000"/>
                </a:solidFill>
                <a:latin typeface="Montserrat" pitchFamily="2" charset="0"/>
              </a:rPr>
              <a:t>Этап 1: Подготовительный этап — исследования и анализ. Сроки: 3-4 месяца.</a:t>
            </a:r>
          </a:p>
          <a:p>
            <a:endParaRPr lang="ru-RU" sz="2000" b="1" dirty="0">
              <a:solidFill>
                <a:srgbClr val="000000"/>
              </a:solidFill>
              <a:latin typeface="Montserrat" pitchFamily="2" charset="0"/>
            </a:endParaRPr>
          </a:p>
          <a:p>
            <a:r>
              <a:rPr lang="ru-RU" sz="2000" b="1" dirty="0">
                <a:solidFill>
                  <a:srgbClr val="000000"/>
                </a:solidFill>
                <a:latin typeface="Montserrat" pitchFamily="2" charset="0"/>
              </a:rPr>
              <a:t>Этап 2: Разработка и тестирование продукта.</a:t>
            </a:r>
          </a:p>
          <a:p>
            <a:r>
              <a:rPr lang="ru-RU" sz="2000" b="1" dirty="0">
                <a:solidFill>
                  <a:srgbClr val="000000"/>
                </a:solidFill>
                <a:latin typeface="Montserrat" pitchFamily="2" charset="0"/>
              </a:rPr>
              <a:t>Сроки: 5-6 месяцев.</a:t>
            </a:r>
          </a:p>
          <a:p>
            <a:endParaRPr lang="ru-RU" sz="2000" b="1" dirty="0">
              <a:solidFill>
                <a:srgbClr val="000000"/>
              </a:solidFill>
              <a:latin typeface="Montserrat" pitchFamily="2" charset="0"/>
            </a:endParaRPr>
          </a:p>
          <a:p>
            <a:r>
              <a:rPr lang="ru-RU" sz="2000" b="1" dirty="0">
                <a:solidFill>
                  <a:srgbClr val="000000"/>
                </a:solidFill>
                <a:latin typeface="Montserrat" pitchFamily="2" charset="0"/>
              </a:rPr>
              <a:t>Этап 3: Производственная адаптация и сертификацию. Сроки: 4-5 месяцев.</a:t>
            </a:r>
          </a:p>
          <a:p>
            <a:endParaRPr lang="ru-RU" sz="2000" b="1" dirty="0">
              <a:solidFill>
                <a:srgbClr val="000000"/>
              </a:solidFill>
              <a:latin typeface="Montserrat" pitchFamily="2" charset="0"/>
            </a:endParaRPr>
          </a:p>
          <a:p>
            <a:r>
              <a:rPr lang="ru-RU" sz="2000" b="1" dirty="0">
                <a:solidFill>
                  <a:srgbClr val="000000"/>
                </a:solidFill>
                <a:latin typeface="Montserrat" pitchFamily="2" charset="0"/>
              </a:rPr>
              <a:t>Этап 4: Пилотные испытания на предприятиях.</a:t>
            </a:r>
          </a:p>
          <a:p>
            <a:r>
              <a:rPr lang="ru-RU" sz="2000" b="1" dirty="0">
                <a:solidFill>
                  <a:srgbClr val="000000"/>
                </a:solidFill>
                <a:latin typeface="Montserrat" pitchFamily="2" charset="0"/>
              </a:rPr>
              <a:t>Сроки: 3-4 месяца.</a:t>
            </a:r>
          </a:p>
          <a:p>
            <a:endParaRPr lang="ru-RU" sz="2000" b="1" dirty="0">
              <a:solidFill>
                <a:srgbClr val="000000"/>
              </a:solidFill>
              <a:latin typeface="Montserrat" pitchFamily="2" charset="0"/>
            </a:endParaRPr>
          </a:p>
          <a:p>
            <a:r>
              <a:rPr lang="ru-RU" sz="2000" b="1" dirty="0">
                <a:solidFill>
                  <a:srgbClr val="000000"/>
                </a:solidFill>
                <a:latin typeface="Montserrat" pitchFamily="2" charset="0"/>
              </a:rPr>
              <a:t>Этап 5: Массовое производство и выход на рынок. </a:t>
            </a:r>
          </a:p>
          <a:p>
            <a:r>
              <a:rPr lang="ru-RU" sz="2000" b="1" dirty="0">
                <a:solidFill>
                  <a:srgbClr val="000000"/>
                </a:solidFill>
                <a:latin typeface="Montserrat" pitchFamily="2" charset="0"/>
              </a:rPr>
              <a:t>Сроки: 6-7 месяцев.</a:t>
            </a:r>
          </a:p>
          <a:p>
            <a:endParaRPr lang="ru-RU" sz="2000" b="1" dirty="0">
              <a:solidFill>
                <a:srgbClr val="000000"/>
              </a:solidFill>
              <a:latin typeface="Montserrat" pitchFamily="2" charset="0"/>
            </a:endParaRPr>
          </a:p>
          <a:p>
            <a:r>
              <a:rPr lang="ru-RU" sz="2000" b="1" dirty="0">
                <a:solidFill>
                  <a:srgbClr val="000000"/>
                </a:solidFill>
                <a:latin typeface="Montserrat" pitchFamily="2" charset="0"/>
              </a:rPr>
              <a:t>Общие временные рамки проекта: 21-26 месяцев.</a:t>
            </a:r>
            <a:endParaRPr lang="en-US" sz="2000" b="1" dirty="0">
              <a:solidFill>
                <a:srgbClr val="000000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237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F0063-738B-EC4D-A881-2A03AAB72ED8}"/>
              </a:ext>
            </a:extLst>
          </p:cNvPr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96DCDA5-4DBD-9F45-B0F5-4322C9C811FA}"/>
              </a:ext>
            </a:extLst>
          </p:cNvPr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FA0B30B-EF85-9944-8B95-1EB12107B891}"/>
              </a:ext>
            </a:extLst>
          </p:cNvPr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A307894-2353-6345-9F7A-08C69F863B2A}"/>
              </a:ext>
            </a:extLst>
          </p:cNvPr>
          <p:cNvSpPr txBox="1"/>
          <p:nvPr/>
        </p:nvSpPr>
        <p:spPr>
          <a:xfrm>
            <a:off x="68128" y="5787040"/>
            <a:ext cx="7473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7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3" name="TextBox 37">
            <a:extLst>
              <a:ext uri="{FF2B5EF4-FFF2-40B4-BE49-F238E27FC236}">
                <a16:creationId xmlns:a16="http://schemas.microsoft.com/office/drawing/2014/main" id="{A2B65D16-2ADA-F64B-B68D-E5B1A5E37FFD}"/>
              </a:ext>
            </a:extLst>
          </p:cNvPr>
          <p:cNvSpPr txBox="1"/>
          <p:nvPr/>
        </p:nvSpPr>
        <p:spPr>
          <a:xfrm>
            <a:off x="2456121" y="195256"/>
            <a:ext cx="7400259" cy="1008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4"/>
              </a:lnSpc>
            </a:pPr>
            <a:r>
              <a:rPr lang="ru-RU" sz="4800" b="1" dirty="0">
                <a:latin typeface="Montserrat" pitchFamily="2" charset="0"/>
              </a:rPr>
              <a:t>КОМАНДА ПРОЕКТА</a:t>
            </a:r>
            <a:endParaRPr lang="en-US" sz="4800" b="1" dirty="0">
              <a:latin typeface="Montserrat" pitchFamily="2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3B7A61E-DE28-6648-ABC6-A29CFCC8E587}"/>
              </a:ext>
            </a:extLst>
          </p:cNvPr>
          <p:cNvSpPr/>
          <p:nvPr/>
        </p:nvSpPr>
        <p:spPr>
          <a:xfrm>
            <a:off x="1525631" y="2615609"/>
            <a:ext cx="1998921" cy="2009554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B6BF09EC-DBCA-774C-928C-53B1686D3110}"/>
              </a:ext>
            </a:extLst>
          </p:cNvPr>
          <p:cNvSpPr/>
          <p:nvPr/>
        </p:nvSpPr>
        <p:spPr>
          <a:xfrm>
            <a:off x="9255503" y="2615609"/>
            <a:ext cx="1998921" cy="2009554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37AB57-9AEB-E745-8EE9-7BE11A960D13}"/>
              </a:ext>
            </a:extLst>
          </p:cNvPr>
          <p:cNvSpPr txBox="1"/>
          <p:nvPr/>
        </p:nvSpPr>
        <p:spPr>
          <a:xfrm>
            <a:off x="2196026" y="3452115"/>
            <a:ext cx="658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фото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DA27B3B-7F21-EE4B-8FFD-5B9CC46A3C74}"/>
              </a:ext>
            </a:extLst>
          </p:cNvPr>
          <p:cNvSpPr txBox="1"/>
          <p:nvPr/>
        </p:nvSpPr>
        <p:spPr>
          <a:xfrm>
            <a:off x="4772650" y="3452115"/>
            <a:ext cx="658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фото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C2F6C3A-E568-8D42-AA5A-B0D502C0D077}"/>
              </a:ext>
            </a:extLst>
          </p:cNvPr>
          <p:cNvSpPr txBox="1"/>
          <p:nvPr/>
        </p:nvSpPr>
        <p:spPr>
          <a:xfrm>
            <a:off x="7349274" y="3435720"/>
            <a:ext cx="658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фото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CC77AFE-16CD-974B-98F5-7DFCBAD65741}"/>
              </a:ext>
            </a:extLst>
          </p:cNvPr>
          <p:cNvSpPr txBox="1"/>
          <p:nvPr/>
        </p:nvSpPr>
        <p:spPr>
          <a:xfrm>
            <a:off x="9925898" y="3452115"/>
            <a:ext cx="658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фото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55F7973-2271-2C48-BAC0-DEEFE720B822}"/>
              </a:ext>
            </a:extLst>
          </p:cNvPr>
          <p:cNvSpPr txBox="1"/>
          <p:nvPr/>
        </p:nvSpPr>
        <p:spPr>
          <a:xfrm>
            <a:off x="1537897" y="4842355"/>
            <a:ext cx="644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ФИО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856CAAD-E6ED-B34E-9B67-A73853FB9F9B}"/>
              </a:ext>
            </a:extLst>
          </p:cNvPr>
          <p:cNvSpPr txBox="1"/>
          <p:nvPr/>
        </p:nvSpPr>
        <p:spPr>
          <a:xfrm>
            <a:off x="4020210" y="4599245"/>
            <a:ext cx="2026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Влада Андреянова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76B8B6E-3DD7-B949-AAF2-77BF1050FF36}"/>
              </a:ext>
            </a:extLst>
          </p:cNvPr>
          <p:cNvSpPr txBox="1"/>
          <p:nvPr/>
        </p:nvSpPr>
        <p:spPr>
          <a:xfrm>
            <a:off x="1551298" y="5211687"/>
            <a:ext cx="1483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Координатор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D34ED28-BCA2-E941-AAA4-83CE5E7A2D29}"/>
              </a:ext>
            </a:extLst>
          </p:cNvPr>
          <p:cNvSpPr txBox="1"/>
          <p:nvPr/>
        </p:nvSpPr>
        <p:spPr>
          <a:xfrm>
            <a:off x="1537897" y="5581019"/>
            <a:ext cx="1021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Lieder ID</a:t>
            </a:r>
            <a:endParaRPr lang="ru-RU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76A6812-C7DD-4B46-B3AD-FB9AF55E542A}"/>
              </a:ext>
            </a:extLst>
          </p:cNvPr>
          <p:cNvSpPr txBox="1"/>
          <p:nvPr/>
        </p:nvSpPr>
        <p:spPr>
          <a:xfrm>
            <a:off x="4004295" y="6259316"/>
            <a:ext cx="1893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Lieder ID</a:t>
            </a:r>
            <a:r>
              <a:rPr lang="ru-RU" dirty="0"/>
              <a:t> 6264856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E7A32C9-AC39-804A-97B3-55B88EF164ED}"/>
              </a:ext>
            </a:extLst>
          </p:cNvPr>
          <p:cNvSpPr txBox="1"/>
          <p:nvPr/>
        </p:nvSpPr>
        <p:spPr>
          <a:xfrm>
            <a:off x="6390652" y="6257397"/>
            <a:ext cx="1893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Lieder ID</a:t>
            </a:r>
            <a:r>
              <a:rPr lang="ru-RU" dirty="0"/>
              <a:t> </a:t>
            </a:r>
            <a:r>
              <a:rPr lang="ru-RU" dirty="0">
                <a:effectLst/>
              </a:rPr>
              <a:t>6560622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DB39E40-2B14-3D41-9544-FA3DB7DD211E}"/>
              </a:ext>
            </a:extLst>
          </p:cNvPr>
          <p:cNvSpPr txBox="1"/>
          <p:nvPr/>
        </p:nvSpPr>
        <p:spPr>
          <a:xfrm>
            <a:off x="9255503" y="6259316"/>
            <a:ext cx="1893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Lieder ID</a:t>
            </a:r>
            <a:r>
              <a:rPr lang="ru-RU" dirty="0"/>
              <a:t> 2939387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5F0958-2866-43E2-A611-9FD1F640EB21}"/>
              </a:ext>
            </a:extLst>
          </p:cNvPr>
          <p:cNvSpPr txBox="1"/>
          <p:nvPr/>
        </p:nvSpPr>
        <p:spPr>
          <a:xfrm>
            <a:off x="3825684" y="4903983"/>
            <a:ext cx="252132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i="1" dirty="0"/>
              <a:t>Институт ветеринарии, ветеринарно-санитарной экспертизы и </a:t>
            </a:r>
            <a:r>
              <a:rPr lang="ru-RU" sz="1600" i="1" dirty="0" err="1"/>
              <a:t>агробезопасности</a:t>
            </a:r>
            <a:endParaRPr lang="ru-RU" sz="1600" i="1" dirty="0"/>
          </a:p>
          <a:p>
            <a:pPr algn="ctr"/>
            <a:r>
              <a:rPr lang="ru-RU" sz="1600" i="1" dirty="0"/>
              <a:t>21-ВС-2</a:t>
            </a:r>
          </a:p>
          <a:p>
            <a:pPr algn="ctr"/>
            <a:endParaRPr lang="ru-RU" dirty="0"/>
          </a:p>
        </p:txBody>
      </p:sp>
      <p:sp>
        <p:nvSpPr>
          <p:cNvPr id="6" name="AutoShape 2" descr="Это я">
            <a:extLst>
              <a:ext uri="{FF2B5EF4-FFF2-40B4-BE49-F238E27FC236}">
                <a16:creationId xmlns:a16="http://schemas.microsoft.com/office/drawing/2014/main" id="{A846DBAF-5D7A-4D73-85C1-9452AAE0ED3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76957" y="275126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66D7CDB-200D-4467-B453-E427DE08E2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6332" y="1539600"/>
            <a:ext cx="2179668" cy="311876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699D6DF-3E2F-42FD-B776-09F6953310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7371" y="1467646"/>
            <a:ext cx="2179668" cy="3176832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B23DC0C5-23D7-4E75-AC4C-796BFB03678F}"/>
              </a:ext>
            </a:extLst>
          </p:cNvPr>
          <p:cNvSpPr txBox="1"/>
          <p:nvPr/>
        </p:nvSpPr>
        <p:spPr>
          <a:xfrm>
            <a:off x="6697908" y="4601740"/>
            <a:ext cx="1482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Мария </a:t>
            </a:r>
            <a:r>
              <a:rPr lang="ru-RU" dirty="0" err="1"/>
              <a:t>Котий</a:t>
            </a:r>
            <a:endParaRPr lang="ru-RU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C45605D-81C9-4D45-9090-860FAD73D090}"/>
              </a:ext>
            </a:extLst>
          </p:cNvPr>
          <p:cNvSpPr txBox="1"/>
          <p:nvPr/>
        </p:nvSpPr>
        <p:spPr>
          <a:xfrm>
            <a:off x="9325861" y="4599245"/>
            <a:ext cx="1858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Кристина </a:t>
            </a:r>
            <a:r>
              <a:rPr lang="ru-RU" dirty="0" err="1"/>
              <a:t>Снисар</a:t>
            </a:r>
            <a:endParaRPr lang="ru-RU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D7C6CA9-1E8A-4428-B1AE-5AFFED63E464}"/>
              </a:ext>
            </a:extLst>
          </p:cNvPr>
          <p:cNvSpPr txBox="1"/>
          <p:nvPr/>
        </p:nvSpPr>
        <p:spPr>
          <a:xfrm>
            <a:off x="6315970" y="4889259"/>
            <a:ext cx="252132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i="1" dirty="0"/>
              <a:t>Институт ветеринарии, ветеринарно-санитарной экспертизы и </a:t>
            </a:r>
            <a:r>
              <a:rPr lang="ru-RU" sz="1600" i="1" dirty="0" err="1"/>
              <a:t>агробезопасности</a:t>
            </a:r>
            <a:endParaRPr lang="ru-RU" sz="1600" i="1" dirty="0"/>
          </a:p>
          <a:p>
            <a:pPr algn="ctr"/>
            <a:r>
              <a:rPr lang="ru-RU" sz="1600" i="1" dirty="0"/>
              <a:t>21-ВС-2</a:t>
            </a:r>
          </a:p>
          <a:p>
            <a:pPr algn="ctr"/>
            <a:endParaRPr lang="ru-RU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C99C3B7-C597-45E7-97AF-0785C9A4D1EB}"/>
              </a:ext>
            </a:extLst>
          </p:cNvPr>
          <p:cNvSpPr txBox="1"/>
          <p:nvPr/>
        </p:nvSpPr>
        <p:spPr>
          <a:xfrm>
            <a:off x="9016273" y="4869429"/>
            <a:ext cx="25213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i="1" dirty="0"/>
              <a:t>Институт ветеринарии, ветеринарно-санитарной экспертизы и </a:t>
            </a:r>
            <a:r>
              <a:rPr lang="ru-RU" sz="1600" i="1" dirty="0" err="1"/>
              <a:t>агробезопасности</a:t>
            </a:r>
            <a:endParaRPr lang="ru-RU" sz="1600" i="1" dirty="0"/>
          </a:p>
          <a:p>
            <a:pPr algn="ctr"/>
            <a:r>
              <a:rPr lang="ru-RU" sz="1600" i="1" dirty="0"/>
              <a:t>23о-360401/ГТ</a:t>
            </a:r>
          </a:p>
        </p:txBody>
      </p:sp>
    </p:spTree>
    <p:extLst>
      <p:ext uri="{BB962C8B-B14F-4D97-AF65-F5344CB8AC3E}">
        <p14:creationId xmlns:p14="http://schemas.microsoft.com/office/powerpoint/2010/main" val="31905828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1126</Words>
  <Application>Microsoft Office PowerPoint</Application>
  <PresentationFormat>Широкоэкранный</PresentationFormat>
  <Paragraphs>63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Gotham Pro Medium</vt:lpstr>
      <vt:lpstr>Montserrat</vt:lpstr>
      <vt:lpstr>Montserrat SemiBold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Груздев</dc:creator>
  <cp:lastModifiedBy>Кристина</cp:lastModifiedBy>
  <cp:revision>28</cp:revision>
  <dcterms:created xsi:type="dcterms:W3CDTF">2023-10-28T09:28:14Z</dcterms:created>
  <dcterms:modified xsi:type="dcterms:W3CDTF">2024-11-02T11:15:18Z</dcterms:modified>
</cp:coreProperties>
</file>