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8" r:id="rId2"/>
    <p:sldId id="277" r:id="rId3"/>
    <p:sldId id="270" r:id="rId4"/>
    <p:sldId id="280" r:id="rId5"/>
    <p:sldId id="274" r:id="rId6"/>
    <p:sldId id="259" r:id="rId7"/>
    <p:sldId id="273" r:id="rId8"/>
    <p:sldId id="264" r:id="rId9"/>
    <p:sldId id="269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765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5701"/>
    <a:srgbClr val="286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84" autoAdjust="0"/>
    <p:restoredTop sz="94680" autoAdjust="0"/>
  </p:normalViewPr>
  <p:slideViewPr>
    <p:cSldViewPr snapToGrid="0" showGuides="1">
      <p:cViewPr varScale="1">
        <p:scale>
          <a:sx n="108" d="100"/>
          <a:sy n="108" d="100"/>
        </p:scale>
        <p:origin x="792" y="102"/>
      </p:cViewPr>
      <p:guideLst>
        <p:guide pos="765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F70B1-3ECE-4938-AA5E-E3AF2260F3F3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BF12B-7BAA-47C7-AF8D-7E2509A3C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215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3C316B-0589-4C30-87CE-5BB5147DE68F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6A8780-79C7-4802-A55E-58F844E64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064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A8780-79C7-4802-A55E-58F844E64F9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417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Текст 8"/>
          <p:cNvSpPr>
            <a:spLocks noGrp="1"/>
          </p:cNvSpPr>
          <p:nvPr>
            <p:ph type="body" sz="quarter" idx="10" hasCustomPrompt="1"/>
          </p:nvPr>
        </p:nvSpPr>
        <p:spPr>
          <a:xfrm>
            <a:off x="1819275" y="1733550"/>
            <a:ext cx="8839200" cy="23050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baseline="0"/>
            </a:lvl1pPr>
            <a:lvl2pPr marL="457200" indent="0">
              <a:buFontTx/>
              <a:buNone/>
              <a:defRPr sz="2200"/>
            </a:lvl2pPr>
            <a:lvl3pPr marL="914400" indent="0">
              <a:buFontTx/>
              <a:buNone/>
              <a:defRPr sz="2200"/>
            </a:lvl3pPr>
            <a:lvl4pPr marL="1371600" indent="0">
              <a:buFontTx/>
              <a:buNone/>
              <a:defRPr sz="2200"/>
            </a:lvl4pPr>
            <a:lvl5pPr marL="1828800" indent="0">
              <a:buFontTx/>
              <a:buNone/>
              <a:defRPr sz="2200"/>
            </a:lvl5pPr>
          </a:lstStyle>
          <a:p>
            <a:pPr lvl="0"/>
            <a:r>
              <a:rPr lang="ru-RU" dirty="0"/>
              <a:t>Название </a:t>
            </a:r>
            <a:r>
              <a:rPr lang="ru-RU" dirty="0" err="1"/>
              <a:t>стартапа</a:t>
            </a:r>
            <a:endParaRPr lang="ru-RU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676400" y="4273550"/>
            <a:ext cx="3245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2867A0"/>
                </a:solidFill>
              </a:rPr>
              <a:t>Технологическое направление:</a:t>
            </a: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4829174" y="4356100"/>
            <a:ext cx="5864226" cy="368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8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наименование</a:t>
            </a:r>
          </a:p>
        </p:txBody>
      </p:sp>
    </p:spTree>
    <p:extLst>
      <p:ext uri="{BB962C8B-B14F-4D97-AF65-F5344CB8AC3E}">
        <p14:creationId xmlns:p14="http://schemas.microsoft.com/office/powerpoint/2010/main" val="2150279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ннот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65316" y="104326"/>
            <a:ext cx="1642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Аннотация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186675" y="3181350"/>
            <a:ext cx="1985025" cy="28194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rgbClr val="2867A0"/>
              </a:buClr>
              <a:buFontTx/>
              <a:buNone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</a:t>
            </a:r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5461000" y="3181350"/>
            <a:ext cx="2749550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8549625" y="3181350"/>
            <a:ext cx="3318525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34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762001" y="800100"/>
            <a:ext cx="4705350" cy="723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 (1-2 предложения)</a:t>
            </a:r>
          </a:p>
        </p:txBody>
      </p:sp>
      <p:sp>
        <p:nvSpPr>
          <p:cNvPr id="19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7239001" y="800100"/>
            <a:ext cx="4362450" cy="723900"/>
          </a:xfrm>
        </p:spPr>
        <p:txBody>
          <a:bodyPr>
            <a:normAutofit/>
          </a:bodyPr>
          <a:lstStyle>
            <a:lvl1pPr marL="285750" indent="-285750">
              <a:lnSpc>
                <a:spcPct val="70000"/>
              </a:lnSpc>
              <a:buClr>
                <a:srgbClr val="2867A0"/>
              </a:buClr>
              <a:buFont typeface="Arial" panose="020B0604020202020204" pitchFamily="34" charset="0"/>
              <a:buChar char="•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 (5-7 задач)</a:t>
            </a:r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7" hasCustomPrompt="1"/>
          </p:nvPr>
        </p:nvSpPr>
        <p:spPr>
          <a:xfrm>
            <a:off x="2752075" y="3181350"/>
            <a:ext cx="1985025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3652489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шение - как продукт решает проблем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236766" y="142426"/>
            <a:ext cx="7355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Решение: как продукт решает проблему потребителя</a:t>
            </a:r>
          </a:p>
        </p:txBody>
      </p:sp>
      <p:grpSp>
        <p:nvGrpSpPr>
          <p:cNvPr id="17" name="Группа 16"/>
          <p:cNvGrpSpPr/>
          <p:nvPr userDrawn="1"/>
        </p:nvGrpSpPr>
        <p:grpSpPr>
          <a:xfrm>
            <a:off x="8169449" y="1152666"/>
            <a:ext cx="3430587" cy="799529"/>
            <a:chOff x="12846343" y="747950"/>
            <a:chExt cx="3430587" cy="799529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12846343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Преимущества, выгоды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gains)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12846344" y="1062731"/>
              <a:ext cx="3096906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Результаты и преимущества продукта, которые желает получить потребитель</a:t>
              </a:r>
            </a:p>
          </p:txBody>
        </p:sp>
      </p:grpSp>
      <p:grpSp>
        <p:nvGrpSpPr>
          <p:cNvPr id="28" name="Группа 27"/>
          <p:cNvGrpSpPr/>
          <p:nvPr userDrawn="1"/>
        </p:nvGrpSpPr>
        <p:grpSpPr>
          <a:xfrm>
            <a:off x="263525" y="1150769"/>
            <a:ext cx="3430587" cy="1263511"/>
            <a:chOff x="4380706" y="747950"/>
            <a:chExt cx="3430587" cy="1263511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4380706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Проблемы, боли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pains)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4380706" y="1088131"/>
              <a:ext cx="338797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Что мешает потребителю выполнять свои задачи?</a:t>
              </a:r>
              <a:endParaRPr lang="en-US" sz="9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Что волнует потребителя до, во время и после выполнения задачи?</a:t>
              </a:r>
              <a:endParaRPr lang="en-US" sz="9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Не желательные свойства продукта, препятствия?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4216487" y="1150769"/>
            <a:ext cx="3430587" cy="1043062"/>
            <a:chOff x="8497887" y="747950"/>
            <a:chExt cx="3430587" cy="1043062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8497887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Потребности/задачи/работы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jobs)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8497887" y="1075431"/>
              <a:ext cx="3430587" cy="71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Какие задачи потребителя решает продукт?</a:t>
              </a: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Для чего потребитель покупает продукт?</a:t>
              </a: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Какие потребности закрывает?</a:t>
              </a:r>
            </a:p>
          </p:txBody>
        </p:sp>
      </p:grpSp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755610"/>
            <a:ext cx="385230" cy="38946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42" y="757507"/>
            <a:ext cx="275165" cy="389464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107" y="786082"/>
            <a:ext cx="351364" cy="351364"/>
          </a:xfrm>
          <a:prstGeom prst="rect">
            <a:avLst/>
          </a:prstGeom>
        </p:spPr>
      </p:pic>
      <p:sp>
        <p:nvSpPr>
          <p:cNvPr id="40" name="Прямоугольник 39"/>
          <p:cNvSpPr/>
          <p:nvPr userDrawn="1"/>
        </p:nvSpPr>
        <p:spPr>
          <a:xfrm>
            <a:off x="371474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4308001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 userDrawn="1"/>
        </p:nvSpPr>
        <p:spPr>
          <a:xfrm>
            <a:off x="8244528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36195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46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430530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47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822960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2287908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бл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1554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Проблема</a:t>
            </a: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8901339" cy="12355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 проблемной ситуации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4" y="3742870"/>
            <a:ext cx="8901339" cy="12355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Статистика, результаты опросов, ссылки на источники</a:t>
            </a:r>
          </a:p>
        </p:txBody>
      </p:sp>
    </p:spTree>
    <p:extLst>
      <p:ext uri="{BB962C8B-B14F-4D97-AF65-F5344CB8AC3E}">
        <p14:creationId xmlns:p14="http://schemas.microsoft.com/office/powerpoint/2010/main" val="14275277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требительский сегмент – сектор рынка B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Потребительский сегмент –</a:t>
            </a:r>
            <a:r>
              <a:rPr lang="ru-RU" sz="2400" b="1" baseline="0" dirty="0">
                <a:solidFill>
                  <a:srgbClr val="2867A0"/>
                </a:solidFill>
              </a:rPr>
              <a:t> сектор рынка </a:t>
            </a:r>
            <a:r>
              <a:rPr lang="en-US" sz="2400" b="1" baseline="0" dirty="0">
                <a:solidFill>
                  <a:srgbClr val="FD5701"/>
                </a:solidFill>
              </a:rPr>
              <a:t>B2B</a:t>
            </a:r>
            <a:endParaRPr lang="ru-RU" sz="2400" b="1" dirty="0">
              <a:solidFill>
                <a:srgbClr val="FD5701"/>
              </a:solidFill>
            </a:endParaRP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11261725" cy="293370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Для описания представителей потребительского сегмента в виде </a:t>
            </a:r>
            <a:r>
              <a:rPr lang="ru-RU" dirty="0" err="1"/>
              <a:t>юр.лиц</a:t>
            </a:r>
            <a:r>
              <a:rPr lang="ru-RU" dirty="0"/>
              <a:t> /компаний указать: категория бизнеса (малый, средний, крупный), отрасль, география, специфика деятельности </a:t>
            </a:r>
            <a:r>
              <a:rPr lang="ru-RU" dirty="0" err="1"/>
              <a:t>итд</a:t>
            </a:r>
            <a:r>
              <a:rPr lang="ru-RU" dirty="0"/>
              <a:t>.. При наличии привести конкретные примеры таких компаний с указанием полного наименования юридического лица</a:t>
            </a:r>
          </a:p>
        </p:txBody>
      </p:sp>
    </p:spTree>
    <p:extLst>
      <p:ext uri="{BB962C8B-B14F-4D97-AF65-F5344CB8AC3E}">
        <p14:creationId xmlns:p14="http://schemas.microsoft.com/office/powerpoint/2010/main" val="7878919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требительский сегмент – сектор рынка B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Потребительский сегмент –</a:t>
            </a:r>
            <a:r>
              <a:rPr lang="ru-RU" sz="2400" b="1" baseline="0" dirty="0">
                <a:solidFill>
                  <a:srgbClr val="2867A0"/>
                </a:solidFill>
              </a:rPr>
              <a:t> сектор рынка </a:t>
            </a:r>
            <a:r>
              <a:rPr lang="en-US" sz="2400" b="1" baseline="0" dirty="0">
                <a:solidFill>
                  <a:srgbClr val="FD5701"/>
                </a:solidFill>
              </a:rPr>
              <a:t>B2C</a:t>
            </a:r>
            <a:endParaRPr lang="ru-RU" sz="2400" b="1" dirty="0">
              <a:solidFill>
                <a:srgbClr val="FD5701"/>
              </a:solidFill>
            </a:endParaRP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11261725" cy="293370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Для описания представителей потребительского сегмента в виде </a:t>
            </a:r>
            <a:r>
              <a:rPr lang="ru-RU" dirty="0" err="1"/>
              <a:t>физ.лиц</a:t>
            </a:r>
            <a:r>
              <a:rPr lang="ru-RU" dirty="0"/>
              <a:t> указать: социально-демографические характеристики (пол, возраст, образование, уровень дохода </a:t>
            </a:r>
            <a:r>
              <a:rPr lang="ru-RU" dirty="0" err="1"/>
              <a:t>итд</a:t>
            </a:r>
            <a:r>
              <a:rPr lang="ru-RU" dirty="0"/>
              <a:t>.), вкусы, предпочтения, привычки, модели потребления </a:t>
            </a:r>
            <a:r>
              <a:rPr lang="ru-RU" dirty="0" err="1"/>
              <a:t>итд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2147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зульат / проду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64410" y="142426"/>
            <a:ext cx="2813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Результат / продукт</a:t>
            </a: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5" y="3481614"/>
            <a:ext cx="8188326" cy="2019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Описание продукта – технические, функциональные, эксплуатационные и иные характеристики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5" y="1028700"/>
            <a:ext cx="4996996" cy="66947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Технология, сервис, устройство, свой вариант</a:t>
            </a:r>
          </a:p>
        </p:txBody>
      </p:sp>
    </p:spTree>
    <p:extLst>
      <p:ext uri="{BB962C8B-B14F-4D97-AF65-F5344CB8AC3E}">
        <p14:creationId xmlns:p14="http://schemas.microsoft.com/office/powerpoint/2010/main" val="248196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енностное пред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3704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Ценностное</a:t>
            </a:r>
            <a:r>
              <a:rPr lang="ru-RU" sz="2400" b="1" baseline="0" dirty="0">
                <a:solidFill>
                  <a:srgbClr val="2867A0"/>
                </a:solidFill>
              </a:rPr>
              <a:t> предложение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74173" y="740454"/>
            <a:ext cx="7812313" cy="12334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 ценностного предложения по формуле – наш товар (услуга, технология) помогает «потребительский сегмент», которые хотят «выполняемая задача», тем, что «определение действия (снижает, избавляет или повышает) и определение действия (увеличивает/позволяет)"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302789" y="3545114"/>
            <a:ext cx="4007953" cy="236220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346462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2224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Бизнес-модель</a:t>
            </a:r>
          </a:p>
        </p:txBody>
      </p:sp>
      <p:sp>
        <p:nvSpPr>
          <p:cNvPr id="5" name="Google Shape;526;p43">
            <a:extLst>
              <a:ext uri="{FF2B5EF4-FFF2-40B4-BE49-F238E27FC236}">
                <a16:creationId xmlns:a16="http://schemas.microsoft.com/office/drawing/2014/main" id="{BF8B7A66-5663-FB08-2AD6-0085C6794F2A}"/>
              </a:ext>
            </a:extLst>
          </p:cNvPr>
          <p:cNvSpPr txBox="1"/>
          <p:nvPr userDrawn="1"/>
        </p:nvSpPr>
        <p:spPr>
          <a:xfrm>
            <a:off x="2500960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" name="Google Shape;527;p43">
            <a:extLst>
              <a:ext uri="{FF2B5EF4-FFF2-40B4-BE49-F238E27FC236}">
                <a16:creationId xmlns:a16="http://schemas.microsoft.com/office/drawing/2014/main" id="{F8B339A6-31D8-60BF-A026-59D4910E122E}"/>
              </a:ext>
            </a:extLst>
          </p:cNvPr>
          <p:cNvSpPr txBox="1"/>
          <p:nvPr userDrawn="1"/>
        </p:nvSpPr>
        <p:spPr>
          <a:xfrm>
            <a:off x="2500960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" name="Google Shape;528;p43">
            <a:extLst>
              <a:ext uri="{FF2B5EF4-FFF2-40B4-BE49-F238E27FC236}">
                <a16:creationId xmlns:a16="http://schemas.microsoft.com/office/drawing/2014/main" id="{F785EAA9-2531-EAF0-68A8-89D15B70C1FE}"/>
              </a:ext>
            </a:extLst>
          </p:cNvPr>
          <p:cNvSpPr txBox="1"/>
          <p:nvPr userDrawn="1"/>
        </p:nvSpPr>
        <p:spPr>
          <a:xfrm>
            <a:off x="4772728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" name="Google Shape;529;p43">
            <a:extLst>
              <a:ext uri="{FF2B5EF4-FFF2-40B4-BE49-F238E27FC236}">
                <a16:creationId xmlns:a16="http://schemas.microsoft.com/office/drawing/2014/main" id="{87F3961D-6689-BF38-238D-FEA48614AF58}"/>
              </a:ext>
            </a:extLst>
          </p:cNvPr>
          <p:cNvSpPr txBox="1"/>
          <p:nvPr userDrawn="1"/>
        </p:nvSpPr>
        <p:spPr>
          <a:xfrm>
            <a:off x="7044497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" name="Google Shape;530;p43">
            <a:extLst>
              <a:ext uri="{FF2B5EF4-FFF2-40B4-BE49-F238E27FC236}">
                <a16:creationId xmlns:a16="http://schemas.microsoft.com/office/drawing/2014/main" id="{7EA61AB4-6721-CA02-3313-616534F2C4E4}"/>
              </a:ext>
            </a:extLst>
          </p:cNvPr>
          <p:cNvSpPr txBox="1"/>
          <p:nvPr userDrawn="1"/>
        </p:nvSpPr>
        <p:spPr>
          <a:xfrm>
            <a:off x="7044497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" name="Google Shape;531;p43">
            <a:extLst>
              <a:ext uri="{FF2B5EF4-FFF2-40B4-BE49-F238E27FC236}">
                <a16:creationId xmlns:a16="http://schemas.microsoft.com/office/drawing/2014/main" id="{74A6E597-B0CE-A9F4-6B64-A3AD8BB95AF7}"/>
              </a:ext>
            </a:extLst>
          </p:cNvPr>
          <p:cNvSpPr txBox="1"/>
          <p:nvPr userDrawn="1"/>
        </p:nvSpPr>
        <p:spPr>
          <a:xfrm>
            <a:off x="9316266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" name="Google Shape;532;p43">
            <a:extLst>
              <a:ext uri="{FF2B5EF4-FFF2-40B4-BE49-F238E27FC236}">
                <a16:creationId xmlns:a16="http://schemas.microsoft.com/office/drawing/2014/main" id="{516158E5-FD7E-3C0A-41F2-4BCD6BFCA71C}"/>
              </a:ext>
            </a:extLst>
          </p:cNvPr>
          <p:cNvSpPr txBox="1"/>
          <p:nvPr userDrawn="1"/>
        </p:nvSpPr>
        <p:spPr>
          <a:xfrm>
            <a:off x="229191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srgbClr val="29679F"/>
              </a:solidFill>
              <a:effectLst/>
              <a:uLnTx/>
              <a:uFillTx/>
              <a:latin typeface="Roboto 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4" name="Google Shape;533;p43">
            <a:extLst>
              <a:ext uri="{FF2B5EF4-FFF2-40B4-BE49-F238E27FC236}">
                <a16:creationId xmlns:a16="http://schemas.microsoft.com/office/drawing/2014/main" id="{60B2C170-FA35-BFC9-ECD7-FF744DD8D75B}"/>
              </a:ext>
            </a:extLst>
          </p:cNvPr>
          <p:cNvSpPr txBox="1"/>
          <p:nvPr userDrawn="1"/>
        </p:nvSpPr>
        <p:spPr>
          <a:xfrm>
            <a:off x="229191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5" name="Google Shape;534;p43">
            <a:extLst>
              <a:ext uri="{FF2B5EF4-FFF2-40B4-BE49-F238E27FC236}">
                <a16:creationId xmlns:a16="http://schemas.microsoft.com/office/drawing/2014/main" id="{91777D51-2994-B0E0-67D7-D50EA322786C}"/>
              </a:ext>
            </a:extLst>
          </p:cNvPr>
          <p:cNvSpPr txBox="1"/>
          <p:nvPr userDrawn="1"/>
        </p:nvSpPr>
        <p:spPr>
          <a:xfrm>
            <a:off x="5908613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6" name="Google Shape;535;p43">
            <a:extLst>
              <a:ext uri="{FF2B5EF4-FFF2-40B4-BE49-F238E27FC236}">
                <a16:creationId xmlns:a16="http://schemas.microsoft.com/office/drawing/2014/main" id="{57F846ED-75F4-B41F-642B-8517EB818FEE}"/>
              </a:ext>
            </a:extLst>
          </p:cNvPr>
          <p:cNvSpPr/>
          <p:nvPr userDrawn="1"/>
        </p:nvSpPr>
        <p:spPr>
          <a:xfrm>
            <a:off x="5523016" y="5080920"/>
            <a:ext cx="285158" cy="286865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7" name="Google Shape;536;p43">
            <a:extLst>
              <a:ext uri="{FF2B5EF4-FFF2-40B4-BE49-F238E27FC236}">
                <a16:creationId xmlns:a16="http://schemas.microsoft.com/office/drawing/2014/main" id="{4F8A154F-300F-1087-42E0-C06690A4F2A2}"/>
              </a:ext>
            </a:extLst>
          </p:cNvPr>
          <p:cNvSpPr/>
          <p:nvPr userDrawn="1"/>
        </p:nvSpPr>
        <p:spPr>
          <a:xfrm>
            <a:off x="8931484" y="828686"/>
            <a:ext cx="284339" cy="258266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8" name="Google Shape;537;p43">
            <a:extLst>
              <a:ext uri="{FF2B5EF4-FFF2-40B4-BE49-F238E27FC236}">
                <a16:creationId xmlns:a16="http://schemas.microsoft.com/office/drawing/2014/main" id="{C720B44E-B5EE-52AE-F1D3-31211EB8E5E9}"/>
              </a:ext>
            </a:extLst>
          </p:cNvPr>
          <p:cNvSpPr/>
          <p:nvPr userDrawn="1"/>
        </p:nvSpPr>
        <p:spPr>
          <a:xfrm>
            <a:off x="2126856" y="828679"/>
            <a:ext cx="273534" cy="276779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9" name="Google Shape;538;p43">
            <a:extLst>
              <a:ext uri="{FF2B5EF4-FFF2-40B4-BE49-F238E27FC236}">
                <a16:creationId xmlns:a16="http://schemas.microsoft.com/office/drawing/2014/main" id="{43178A68-8C80-B5EC-9EA8-A9E67FFE514E}"/>
              </a:ext>
            </a:extLst>
          </p:cNvPr>
          <p:cNvSpPr/>
          <p:nvPr userDrawn="1"/>
        </p:nvSpPr>
        <p:spPr>
          <a:xfrm>
            <a:off x="11227383" y="828582"/>
            <a:ext cx="260222" cy="277609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grpSp>
        <p:nvGrpSpPr>
          <p:cNvPr id="20" name="Google Shape;539;p43">
            <a:extLst>
              <a:ext uri="{FF2B5EF4-FFF2-40B4-BE49-F238E27FC236}">
                <a16:creationId xmlns:a16="http://schemas.microsoft.com/office/drawing/2014/main" id="{E51B4A1B-5FB6-F7D0-CE38-4B37A2AB51E6}"/>
              </a:ext>
            </a:extLst>
          </p:cNvPr>
          <p:cNvGrpSpPr/>
          <p:nvPr userDrawn="1"/>
        </p:nvGrpSpPr>
        <p:grpSpPr>
          <a:xfrm>
            <a:off x="11187189" y="5080803"/>
            <a:ext cx="300125" cy="220412"/>
            <a:chOff x="4604550" y="3714775"/>
            <a:chExt cx="439625" cy="319075"/>
          </a:xfrm>
        </p:grpSpPr>
        <p:sp>
          <p:nvSpPr>
            <p:cNvPr id="21" name="Google Shape;540;p43">
              <a:extLst>
                <a:ext uri="{FF2B5EF4-FFF2-40B4-BE49-F238E27FC236}">
                  <a16:creationId xmlns:a16="http://schemas.microsoft.com/office/drawing/2014/main" id="{A919B29D-BA12-6D0C-4BC9-F82E9210DD87}"/>
                </a:ext>
              </a:extLst>
            </p:cNvPr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2" name="Google Shape;541;p43">
              <a:extLst>
                <a:ext uri="{FF2B5EF4-FFF2-40B4-BE49-F238E27FC236}">
                  <a16:creationId xmlns:a16="http://schemas.microsoft.com/office/drawing/2014/main" id="{FDF7956E-CC78-0626-4682-B391A7F608DF}"/>
                </a:ext>
              </a:extLst>
            </p:cNvPr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23" name="Google Shape;542;p43">
            <a:extLst>
              <a:ext uri="{FF2B5EF4-FFF2-40B4-BE49-F238E27FC236}">
                <a16:creationId xmlns:a16="http://schemas.microsoft.com/office/drawing/2014/main" id="{99983DDE-1C49-6282-D4C4-A09013D39479}"/>
              </a:ext>
            </a:extLst>
          </p:cNvPr>
          <p:cNvGrpSpPr/>
          <p:nvPr userDrawn="1"/>
        </p:nvGrpSpPr>
        <p:grpSpPr>
          <a:xfrm>
            <a:off x="6695333" y="828408"/>
            <a:ext cx="248600" cy="320523"/>
            <a:chOff x="1959600" y="4980625"/>
            <a:chExt cx="364150" cy="464000"/>
          </a:xfrm>
        </p:grpSpPr>
        <p:sp>
          <p:nvSpPr>
            <p:cNvPr id="24" name="Google Shape;543;p43">
              <a:extLst>
                <a:ext uri="{FF2B5EF4-FFF2-40B4-BE49-F238E27FC236}">
                  <a16:creationId xmlns:a16="http://schemas.microsoft.com/office/drawing/2014/main" id="{13D3020D-3311-976D-C4F4-0531483A42BF}"/>
                </a:ext>
              </a:extLst>
            </p:cNvPr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5" name="Google Shape;544;p43">
              <a:extLst>
                <a:ext uri="{FF2B5EF4-FFF2-40B4-BE49-F238E27FC236}">
                  <a16:creationId xmlns:a16="http://schemas.microsoft.com/office/drawing/2014/main" id="{B3497A46-C83E-CF92-658B-9D3A1FDB55F7}"/>
                </a:ext>
              </a:extLst>
            </p:cNvPr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6" name="Google Shape;545;p43">
              <a:extLst>
                <a:ext uri="{FF2B5EF4-FFF2-40B4-BE49-F238E27FC236}">
                  <a16:creationId xmlns:a16="http://schemas.microsoft.com/office/drawing/2014/main" id="{3F8A6066-4A19-5E11-45FE-0878C9FAB247}"/>
                </a:ext>
              </a:extLst>
            </p:cNvPr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7" name="Google Shape;546;p43">
              <a:extLst>
                <a:ext uri="{FF2B5EF4-FFF2-40B4-BE49-F238E27FC236}">
                  <a16:creationId xmlns:a16="http://schemas.microsoft.com/office/drawing/2014/main" id="{72FBD693-E722-3B29-1B73-D6258B899ED5}"/>
                </a:ext>
              </a:extLst>
            </p:cNvPr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8" name="Google Shape;547;p43">
              <a:extLst>
                <a:ext uri="{FF2B5EF4-FFF2-40B4-BE49-F238E27FC236}">
                  <a16:creationId xmlns:a16="http://schemas.microsoft.com/office/drawing/2014/main" id="{109A1987-952B-FC2A-48F5-C468DBBC4536}"/>
                </a:ext>
              </a:extLst>
            </p:cNvPr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9" name="Google Shape;548;p43">
              <a:extLst>
                <a:ext uri="{FF2B5EF4-FFF2-40B4-BE49-F238E27FC236}">
                  <a16:creationId xmlns:a16="http://schemas.microsoft.com/office/drawing/2014/main" id="{0FFBC526-B6D5-D4FD-C53B-2E2A853106CC}"/>
                </a:ext>
              </a:extLst>
            </p:cNvPr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0" name="Google Shape;549;p43">
              <a:extLst>
                <a:ext uri="{FF2B5EF4-FFF2-40B4-BE49-F238E27FC236}">
                  <a16:creationId xmlns:a16="http://schemas.microsoft.com/office/drawing/2014/main" id="{40B6A416-7C10-34AC-D1F2-AC43B6980A7D}"/>
                </a:ext>
              </a:extLst>
            </p:cNvPr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31" name="Google Shape;550;p43">
            <a:extLst>
              <a:ext uri="{FF2B5EF4-FFF2-40B4-BE49-F238E27FC236}">
                <a16:creationId xmlns:a16="http://schemas.microsoft.com/office/drawing/2014/main" id="{43A3729C-1C9F-4CD2-8BF8-5419DAF5E859}"/>
              </a:ext>
            </a:extLst>
          </p:cNvPr>
          <p:cNvGrpSpPr/>
          <p:nvPr userDrawn="1"/>
        </p:nvGrpSpPr>
        <p:grpSpPr>
          <a:xfrm>
            <a:off x="8847832" y="2954477"/>
            <a:ext cx="367471" cy="356686"/>
            <a:chOff x="5233525" y="4954450"/>
            <a:chExt cx="538275" cy="516350"/>
          </a:xfrm>
        </p:grpSpPr>
        <p:sp>
          <p:nvSpPr>
            <p:cNvPr id="32" name="Google Shape;551;p43">
              <a:extLst>
                <a:ext uri="{FF2B5EF4-FFF2-40B4-BE49-F238E27FC236}">
                  <a16:creationId xmlns:a16="http://schemas.microsoft.com/office/drawing/2014/main" id="{6D05467E-716B-64E6-0A51-EEF811ECB716}"/>
                </a:ext>
              </a:extLst>
            </p:cNvPr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3" name="Google Shape;552;p43">
              <a:extLst>
                <a:ext uri="{FF2B5EF4-FFF2-40B4-BE49-F238E27FC236}">
                  <a16:creationId xmlns:a16="http://schemas.microsoft.com/office/drawing/2014/main" id="{845CDFA5-ADE1-1EBF-EAC0-6E2031F70342}"/>
                </a:ext>
              </a:extLst>
            </p:cNvPr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4" name="Google Shape;553;p43">
              <a:extLst>
                <a:ext uri="{FF2B5EF4-FFF2-40B4-BE49-F238E27FC236}">
                  <a16:creationId xmlns:a16="http://schemas.microsoft.com/office/drawing/2014/main" id="{E3082F2A-8EE5-301F-3949-2BFF4550067E}"/>
                </a:ext>
              </a:extLst>
            </p:cNvPr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5" name="Google Shape;554;p43">
              <a:extLst>
                <a:ext uri="{FF2B5EF4-FFF2-40B4-BE49-F238E27FC236}">
                  <a16:creationId xmlns:a16="http://schemas.microsoft.com/office/drawing/2014/main" id="{A8E038D9-B049-5D26-E2A1-78C5D6B9A66E}"/>
                </a:ext>
              </a:extLst>
            </p:cNvPr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6" name="Google Shape;555;p43">
              <a:extLst>
                <a:ext uri="{FF2B5EF4-FFF2-40B4-BE49-F238E27FC236}">
                  <a16:creationId xmlns:a16="http://schemas.microsoft.com/office/drawing/2014/main" id="{3F9DE3DD-B452-4EF8-7B8C-13032BF5D495}"/>
                </a:ext>
              </a:extLst>
            </p:cNvPr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7" name="Google Shape;556;p43">
              <a:extLst>
                <a:ext uri="{FF2B5EF4-FFF2-40B4-BE49-F238E27FC236}">
                  <a16:creationId xmlns:a16="http://schemas.microsoft.com/office/drawing/2014/main" id="{E2FDB3C9-2DF9-4822-B443-193244422A8A}"/>
                </a:ext>
              </a:extLst>
            </p:cNvPr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8" name="Google Shape;557;p43">
              <a:extLst>
                <a:ext uri="{FF2B5EF4-FFF2-40B4-BE49-F238E27FC236}">
                  <a16:creationId xmlns:a16="http://schemas.microsoft.com/office/drawing/2014/main" id="{FAF13B28-A97B-DD6A-FF26-E03BB2618C46}"/>
                </a:ext>
              </a:extLst>
            </p:cNvPr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9" name="Google Shape;558;p43">
              <a:extLst>
                <a:ext uri="{FF2B5EF4-FFF2-40B4-BE49-F238E27FC236}">
                  <a16:creationId xmlns:a16="http://schemas.microsoft.com/office/drawing/2014/main" id="{FF65F6D0-A3CB-199C-F2F8-DFE858AD2E3B}"/>
                </a:ext>
              </a:extLst>
            </p:cNvPr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0" name="Google Shape;559;p43">
              <a:extLst>
                <a:ext uri="{FF2B5EF4-FFF2-40B4-BE49-F238E27FC236}">
                  <a16:creationId xmlns:a16="http://schemas.microsoft.com/office/drawing/2014/main" id="{91BEF464-C04E-76C4-2A3C-392FFBC3FAA1}"/>
                </a:ext>
              </a:extLst>
            </p:cNvPr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1" name="Google Shape;560;p43">
              <a:extLst>
                <a:ext uri="{FF2B5EF4-FFF2-40B4-BE49-F238E27FC236}">
                  <a16:creationId xmlns:a16="http://schemas.microsoft.com/office/drawing/2014/main" id="{0C655085-ECDF-35BF-9F2C-23E6BDEE6597}"/>
                </a:ext>
              </a:extLst>
            </p:cNvPr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2" name="Google Shape;561;p43">
              <a:extLst>
                <a:ext uri="{FF2B5EF4-FFF2-40B4-BE49-F238E27FC236}">
                  <a16:creationId xmlns:a16="http://schemas.microsoft.com/office/drawing/2014/main" id="{83D03064-9000-7818-9888-912F75794F5B}"/>
                </a:ext>
              </a:extLst>
            </p:cNvPr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43" name="Google Shape;562;p43">
            <a:extLst>
              <a:ext uri="{FF2B5EF4-FFF2-40B4-BE49-F238E27FC236}">
                <a16:creationId xmlns:a16="http://schemas.microsoft.com/office/drawing/2014/main" id="{8C974379-768E-BEDB-8505-21D6E4D0DB7F}"/>
              </a:ext>
            </a:extLst>
          </p:cNvPr>
          <p:cNvGrpSpPr/>
          <p:nvPr userDrawn="1"/>
        </p:nvGrpSpPr>
        <p:grpSpPr>
          <a:xfrm>
            <a:off x="4308650" y="2954480"/>
            <a:ext cx="374128" cy="344080"/>
            <a:chOff x="4556450" y="4963575"/>
            <a:chExt cx="548025" cy="498100"/>
          </a:xfrm>
        </p:grpSpPr>
        <p:sp>
          <p:nvSpPr>
            <p:cNvPr id="44" name="Google Shape;563;p43">
              <a:extLst>
                <a:ext uri="{FF2B5EF4-FFF2-40B4-BE49-F238E27FC236}">
                  <a16:creationId xmlns:a16="http://schemas.microsoft.com/office/drawing/2014/main" id="{A17C81AE-A760-FD64-1D22-5ABD95057CA9}"/>
                </a:ext>
              </a:extLst>
            </p:cNvPr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5" name="Google Shape;564;p43">
              <a:extLst>
                <a:ext uri="{FF2B5EF4-FFF2-40B4-BE49-F238E27FC236}">
                  <a16:creationId xmlns:a16="http://schemas.microsoft.com/office/drawing/2014/main" id="{1C2787CD-124B-4143-DA6D-3E2847244E8D}"/>
                </a:ext>
              </a:extLst>
            </p:cNvPr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6" name="Google Shape;565;p43">
              <a:extLst>
                <a:ext uri="{FF2B5EF4-FFF2-40B4-BE49-F238E27FC236}">
                  <a16:creationId xmlns:a16="http://schemas.microsoft.com/office/drawing/2014/main" id="{0EC9BE64-3A24-2872-5EFF-A771FF34803C}"/>
                </a:ext>
              </a:extLst>
            </p:cNvPr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7" name="Google Shape;566;p43">
              <a:extLst>
                <a:ext uri="{FF2B5EF4-FFF2-40B4-BE49-F238E27FC236}">
                  <a16:creationId xmlns:a16="http://schemas.microsoft.com/office/drawing/2014/main" id="{0C39EEBC-B1A4-DA2A-B51E-BAA02B53387A}"/>
                </a:ext>
              </a:extLst>
            </p:cNvPr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8" name="Google Shape;567;p43">
              <a:extLst>
                <a:ext uri="{FF2B5EF4-FFF2-40B4-BE49-F238E27FC236}">
                  <a16:creationId xmlns:a16="http://schemas.microsoft.com/office/drawing/2014/main" id="{94E05834-673D-8A06-A8A6-90E3541D14F4}"/>
                </a:ext>
              </a:extLst>
            </p:cNvPr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sp>
        <p:nvSpPr>
          <p:cNvPr id="49" name="Google Shape;568;p43">
            <a:extLst>
              <a:ext uri="{FF2B5EF4-FFF2-40B4-BE49-F238E27FC236}">
                <a16:creationId xmlns:a16="http://schemas.microsoft.com/office/drawing/2014/main" id="{644FBAA9-2B0B-7D04-9744-8E34EB1A83AE}"/>
              </a:ext>
            </a:extLst>
          </p:cNvPr>
          <p:cNvSpPr/>
          <p:nvPr userDrawn="1"/>
        </p:nvSpPr>
        <p:spPr>
          <a:xfrm>
            <a:off x="4372202" y="828686"/>
            <a:ext cx="300107" cy="303739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50" name="Текст 2">
            <a:extLst>
              <a:ext uri="{FF2B5EF4-FFF2-40B4-BE49-F238E27FC236}">
                <a16:creationId xmlns:a16="http://schemas.microsoft.com/office/drawing/2014/main" id="{76249948-23D1-936D-0BE4-3CA486264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1" name="Заголовок 1">
            <a:extLst>
              <a:ext uri="{FF2B5EF4-FFF2-40B4-BE49-F238E27FC236}">
                <a16:creationId xmlns:a16="http://schemas.microsoft.com/office/drawing/2014/main" id="{DC16C9B2-5009-89E7-32D6-62EC0DA3F3D8}"/>
              </a:ext>
            </a:extLst>
          </p:cNvPr>
          <p:cNvSpPr txBox="1">
            <a:spLocks/>
          </p:cNvSpPr>
          <p:nvPr userDrawn="1"/>
        </p:nvSpPr>
        <p:spPr>
          <a:xfrm>
            <a:off x="2544670" y="787012"/>
            <a:ext cx="1777856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виды деятельности</a:t>
            </a:r>
          </a:p>
        </p:txBody>
      </p:sp>
      <p:sp>
        <p:nvSpPr>
          <p:cNvPr id="52" name="Заголовок 1">
            <a:extLst>
              <a:ext uri="{FF2B5EF4-FFF2-40B4-BE49-F238E27FC236}">
                <a16:creationId xmlns:a16="http://schemas.microsoft.com/office/drawing/2014/main" id="{9D4D51F8-ADC7-BEB2-C008-8C7C894F2B98}"/>
              </a:ext>
            </a:extLst>
          </p:cNvPr>
          <p:cNvSpPr txBox="1">
            <a:spLocks/>
          </p:cNvSpPr>
          <p:nvPr userDrawn="1"/>
        </p:nvSpPr>
        <p:spPr>
          <a:xfrm>
            <a:off x="4816641" y="787012"/>
            <a:ext cx="1777856" cy="2658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Ценностное предложение</a:t>
            </a:r>
          </a:p>
        </p:txBody>
      </p:sp>
      <p:sp>
        <p:nvSpPr>
          <p:cNvPr id="53" name="Текст 2">
            <a:extLst>
              <a:ext uri="{FF2B5EF4-FFF2-40B4-BE49-F238E27FC236}">
                <a16:creationId xmlns:a16="http://schemas.microsoft.com/office/drawing/2014/main" id="{159B9228-F4F8-484D-E563-1F8351D4D9D2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7090533" y="1155592"/>
            <a:ext cx="2060080" cy="163584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Заголовок 1">
            <a:extLst>
              <a:ext uri="{FF2B5EF4-FFF2-40B4-BE49-F238E27FC236}">
                <a16:creationId xmlns:a16="http://schemas.microsoft.com/office/drawing/2014/main" id="{68DCBEE0-1D27-B0C3-B027-663871E965FA}"/>
              </a:ext>
            </a:extLst>
          </p:cNvPr>
          <p:cNvSpPr txBox="1">
            <a:spLocks/>
          </p:cNvSpPr>
          <p:nvPr userDrawn="1"/>
        </p:nvSpPr>
        <p:spPr>
          <a:xfrm>
            <a:off x="7090532" y="787012"/>
            <a:ext cx="1806565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Взаимоотношения с клиентом</a:t>
            </a:r>
          </a:p>
        </p:txBody>
      </p:sp>
      <p:sp>
        <p:nvSpPr>
          <p:cNvPr id="55" name="Заголовок 1">
            <a:extLst>
              <a:ext uri="{FF2B5EF4-FFF2-40B4-BE49-F238E27FC236}">
                <a16:creationId xmlns:a16="http://schemas.microsoft.com/office/drawing/2014/main" id="{EA1E0FC6-EE65-32E0-56C1-F41ADC2EA3AF}"/>
              </a:ext>
            </a:extLst>
          </p:cNvPr>
          <p:cNvSpPr txBox="1">
            <a:spLocks/>
          </p:cNvSpPr>
          <p:nvPr userDrawn="1"/>
        </p:nvSpPr>
        <p:spPr>
          <a:xfrm>
            <a:off x="9371842" y="787012"/>
            <a:ext cx="1806565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Потребительские сегменты</a:t>
            </a:r>
          </a:p>
        </p:txBody>
      </p:sp>
      <p:sp>
        <p:nvSpPr>
          <p:cNvPr id="56" name="Текст 2">
            <a:extLst>
              <a:ext uri="{FF2B5EF4-FFF2-40B4-BE49-F238E27FC236}">
                <a16:creationId xmlns:a16="http://schemas.microsoft.com/office/drawing/2014/main" id="{C0EED07D-C54D-FF28-1D78-FE45CE87A4E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7090533" y="3145655"/>
            <a:ext cx="2060080" cy="177067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Заголовок 1">
            <a:extLst>
              <a:ext uri="{FF2B5EF4-FFF2-40B4-BE49-F238E27FC236}">
                <a16:creationId xmlns:a16="http://schemas.microsoft.com/office/drawing/2014/main" id="{1831C6AE-DADE-A4AD-E923-5AAFD14B61B5}"/>
              </a:ext>
            </a:extLst>
          </p:cNvPr>
          <p:cNvSpPr txBox="1">
            <a:spLocks/>
          </p:cNvSpPr>
          <p:nvPr userDrawn="1"/>
        </p:nvSpPr>
        <p:spPr>
          <a:xfrm>
            <a:off x="7090532" y="2885486"/>
            <a:ext cx="1806565" cy="2601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Каналы сбыта</a:t>
            </a:r>
          </a:p>
        </p:txBody>
      </p:sp>
      <p:sp>
        <p:nvSpPr>
          <p:cNvPr id="59" name="Текст 2">
            <a:extLst>
              <a:ext uri="{FF2B5EF4-FFF2-40B4-BE49-F238E27FC236}">
                <a16:creationId xmlns:a16="http://schemas.microsoft.com/office/drawing/2014/main" id="{9C78F5F0-2800-C973-F285-31DA41FAB94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DAE86C55-C4E0-0530-D442-CC1617DB96E2}"/>
              </a:ext>
            </a:extLst>
          </p:cNvPr>
          <p:cNvSpPr txBox="1">
            <a:spLocks/>
          </p:cNvSpPr>
          <p:nvPr userDrawn="1"/>
        </p:nvSpPr>
        <p:spPr>
          <a:xfrm>
            <a:off x="288265" y="5068819"/>
            <a:ext cx="4763700" cy="2453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Структура издержек</a:t>
            </a:r>
          </a:p>
        </p:txBody>
      </p:sp>
      <p:sp>
        <p:nvSpPr>
          <p:cNvPr id="61" name="Текст 2">
            <a:extLst>
              <a:ext uri="{FF2B5EF4-FFF2-40B4-BE49-F238E27FC236}">
                <a16:creationId xmlns:a16="http://schemas.microsoft.com/office/drawing/2014/main" id="{DC9925C3-5767-5386-4AB6-76DC19037170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2" name="Заголовок 1">
            <a:extLst>
              <a:ext uri="{FF2B5EF4-FFF2-40B4-BE49-F238E27FC236}">
                <a16:creationId xmlns:a16="http://schemas.microsoft.com/office/drawing/2014/main" id="{4E15BFD6-F51F-9A90-D15F-494EF71C4C50}"/>
              </a:ext>
            </a:extLst>
          </p:cNvPr>
          <p:cNvSpPr txBox="1">
            <a:spLocks/>
          </p:cNvSpPr>
          <p:nvPr userDrawn="1"/>
        </p:nvSpPr>
        <p:spPr>
          <a:xfrm>
            <a:off x="5992464" y="5068819"/>
            <a:ext cx="5006266" cy="2453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Потоки доходов</a:t>
            </a:r>
          </a:p>
        </p:txBody>
      </p:sp>
      <p:sp>
        <p:nvSpPr>
          <p:cNvPr id="63" name="Заголовок 1">
            <a:extLst>
              <a:ext uri="{FF2B5EF4-FFF2-40B4-BE49-F238E27FC236}">
                <a16:creationId xmlns:a16="http://schemas.microsoft.com/office/drawing/2014/main" id="{2C7DAA4C-3857-7BCC-B467-F26BAC523EFC}"/>
              </a:ext>
            </a:extLst>
          </p:cNvPr>
          <p:cNvSpPr txBox="1">
            <a:spLocks/>
          </p:cNvSpPr>
          <p:nvPr userDrawn="1"/>
        </p:nvSpPr>
        <p:spPr>
          <a:xfrm>
            <a:off x="2544670" y="2910468"/>
            <a:ext cx="1777856" cy="2328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ресурсы</a:t>
            </a:r>
          </a:p>
        </p:txBody>
      </p:sp>
      <p:sp>
        <p:nvSpPr>
          <p:cNvPr id="64" name="Текст 2">
            <a:extLst>
              <a:ext uri="{FF2B5EF4-FFF2-40B4-BE49-F238E27FC236}">
                <a16:creationId xmlns:a16="http://schemas.microsoft.com/office/drawing/2014/main" id="{FDD7F521-55C0-78BD-7DC9-6078F3E004E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9384030" y="1155592"/>
            <a:ext cx="2060080" cy="3760738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5" name="Текст 256">
            <a:extLst>
              <a:ext uri="{FF2B5EF4-FFF2-40B4-BE49-F238E27FC236}">
                <a16:creationId xmlns:a16="http://schemas.microsoft.com/office/drawing/2014/main" id="{DEE1F5CA-DB39-A830-3018-CCC982A5A9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</p:spPr>
        <p:txBody>
          <a:bodyPr/>
          <a:lstStyle>
            <a:lvl1pPr>
              <a:buClr>
                <a:srgbClr val="29679F"/>
              </a:buCl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Образец текст</a:t>
            </a:r>
          </a:p>
        </p:txBody>
      </p:sp>
      <p:sp>
        <p:nvSpPr>
          <p:cNvPr id="66" name="Текст 2">
            <a:extLst>
              <a:ext uri="{FF2B5EF4-FFF2-40B4-BE49-F238E27FC236}">
                <a16:creationId xmlns:a16="http://schemas.microsoft.com/office/drawing/2014/main" id="{63048D07-DB93-E1EF-DEF7-16451197C032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9679F"/>
              </a:buClr>
              <a:buFontTx/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7" name="Текст 262">
            <a:extLst>
              <a:ext uri="{FF2B5EF4-FFF2-40B4-BE49-F238E27FC236}">
                <a16:creationId xmlns:a16="http://schemas.microsoft.com/office/drawing/2014/main" id="{EB987EDB-AAA1-C171-F93E-12A9943D89E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</p:spPr>
        <p:txBody>
          <a:bodyPr/>
          <a:lstStyle>
            <a:lvl1pPr>
              <a:buClr>
                <a:srgbClr val="29679F"/>
              </a:buClr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8" name="Заголовок 1">
            <a:extLst>
              <a:ext uri="{FF2B5EF4-FFF2-40B4-BE49-F238E27FC236}">
                <a16:creationId xmlns:a16="http://schemas.microsoft.com/office/drawing/2014/main" id="{DC16C9B2-5009-89E7-32D6-62EC0DA3F3D8}"/>
              </a:ext>
            </a:extLst>
          </p:cNvPr>
          <p:cNvSpPr txBox="1">
            <a:spLocks/>
          </p:cNvSpPr>
          <p:nvPr userDrawn="1"/>
        </p:nvSpPr>
        <p:spPr>
          <a:xfrm>
            <a:off x="335688" y="787012"/>
            <a:ext cx="1777856" cy="2658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партнеры</a:t>
            </a:r>
          </a:p>
        </p:txBody>
      </p:sp>
    </p:spTree>
    <p:extLst>
      <p:ext uri="{BB962C8B-B14F-4D97-AF65-F5344CB8AC3E}">
        <p14:creationId xmlns:p14="http://schemas.microsoft.com/office/powerpoint/2010/main" val="250007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то есть сейчас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2365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Что</a:t>
            </a:r>
            <a:r>
              <a:rPr lang="ru-RU" sz="2400" b="1" baseline="0" dirty="0">
                <a:solidFill>
                  <a:srgbClr val="2867A0"/>
                </a:solidFill>
              </a:rPr>
              <a:t> есть сейчас?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9159876" cy="13371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Задел команды (патенты, публикации, подтвержденные результаты экспериментов, опросов </a:t>
            </a:r>
            <a:r>
              <a:rPr lang="ru-RU" dirty="0" err="1"/>
              <a:t>итд</a:t>
            </a:r>
            <a:r>
              <a:rPr lang="ru-RU" dirty="0"/>
              <a:t>.)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155575" y="3016250"/>
            <a:ext cx="4073525" cy="26670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Указывается стадия готовности продукта на момент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615827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Рисунок 8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139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Команда</a:t>
            </a: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7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7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25" name="Рисунок 24"/>
          <p:cNvSpPr>
            <a:spLocks noGrp="1"/>
          </p:cNvSpPr>
          <p:nvPr>
            <p:ph type="pic" sz="quarter" idx="42"/>
          </p:nvPr>
        </p:nvSpPr>
        <p:spPr>
          <a:xfrm>
            <a:off x="228603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41" name="Текст 6"/>
          <p:cNvSpPr>
            <a:spLocks noGrp="1"/>
          </p:cNvSpPr>
          <p:nvPr>
            <p:ph type="body" sz="quarter" idx="43" hasCustomPrompt="1"/>
          </p:nvPr>
        </p:nvSpPr>
        <p:spPr>
          <a:xfrm>
            <a:off x="4509863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42" name="Текст 6"/>
          <p:cNvSpPr>
            <a:spLocks noGrp="1"/>
          </p:cNvSpPr>
          <p:nvPr>
            <p:ph type="body" sz="quarter" idx="44" hasCustomPrompt="1"/>
          </p:nvPr>
        </p:nvSpPr>
        <p:spPr>
          <a:xfrm>
            <a:off x="4509863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43" name="Рисунок 42"/>
          <p:cNvSpPr>
            <a:spLocks noGrp="1"/>
          </p:cNvSpPr>
          <p:nvPr>
            <p:ph type="pic" sz="quarter" idx="45"/>
          </p:nvPr>
        </p:nvSpPr>
        <p:spPr>
          <a:xfrm>
            <a:off x="4582889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48" name="Текст 6"/>
          <p:cNvSpPr>
            <a:spLocks noGrp="1"/>
          </p:cNvSpPr>
          <p:nvPr>
            <p:ph type="body" sz="quarter" idx="46" hasCustomPrompt="1"/>
          </p:nvPr>
        </p:nvSpPr>
        <p:spPr>
          <a:xfrm>
            <a:off x="8457749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49" name="Текст 6"/>
          <p:cNvSpPr>
            <a:spLocks noGrp="1"/>
          </p:cNvSpPr>
          <p:nvPr>
            <p:ph type="body" sz="quarter" idx="47" hasCustomPrompt="1"/>
          </p:nvPr>
        </p:nvSpPr>
        <p:spPr>
          <a:xfrm>
            <a:off x="8457749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50" name="Рисунок 49"/>
          <p:cNvSpPr>
            <a:spLocks noGrp="1"/>
          </p:cNvSpPr>
          <p:nvPr>
            <p:ph type="pic" sz="quarter" idx="48"/>
          </p:nvPr>
        </p:nvSpPr>
        <p:spPr>
          <a:xfrm>
            <a:off x="8530775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2" name="Текст 6"/>
          <p:cNvSpPr>
            <a:spLocks noGrp="1"/>
          </p:cNvSpPr>
          <p:nvPr>
            <p:ph type="body" sz="quarter" idx="49" hasCustomPrompt="1"/>
          </p:nvPr>
        </p:nvSpPr>
        <p:spPr>
          <a:xfrm>
            <a:off x="155577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73" name="Текст 6"/>
          <p:cNvSpPr>
            <a:spLocks noGrp="1"/>
          </p:cNvSpPr>
          <p:nvPr>
            <p:ph type="body" sz="quarter" idx="50" hasCustomPrompt="1"/>
          </p:nvPr>
        </p:nvSpPr>
        <p:spPr>
          <a:xfrm>
            <a:off x="155577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74" name="Рисунок 73"/>
          <p:cNvSpPr>
            <a:spLocks noGrp="1"/>
          </p:cNvSpPr>
          <p:nvPr>
            <p:ph type="pic" sz="quarter" idx="51"/>
          </p:nvPr>
        </p:nvSpPr>
        <p:spPr>
          <a:xfrm>
            <a:off x="228603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5" name="Текст 6"/>
          <p:cNvSpPr>
            <a:spLocks noGrp="1"/>
          </p:cNvSpPr>
          <p:nvPr>
            <p:ph type="body" sz="quarter" idx="52" hasCustomPrompt="1"/>
          </p:nvPr>
        </p:nvSpPr>
        <p:spPr>
          <a:xfrm>
            <a:off x="4509863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76" name="Текст 6"/>
          <p:cNvSpPr>
            <a:spLocks noGrp="1"/>
          </p:cNvSpPr>
          <p:nvPr>
            <p:ph type="body" sz="quarter" idx="53" hasCustomPrompt="1"/>
          </p:nvPr>
        </p:nvSpPr>
        <p:spPr>
          <a:xfrm>
            <a:off x="4509863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77" name="Рисунок 76"/>
          <p:cNvSpPr>
            <a:spLocks noGrp="1"/>
          </p:cNvSpPr>
          <p:nvPr>
            <p:ph type="pic" sz="quarter" idx="54"/>
          </p:nvPr>
        </p:nvSpPr>
        <p:spPr>
          <a:xfrm>
            <a:off x="4582889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8" name="Текст 6"/>
          <p:cNvSpPr>
            <a:spLocks noGrp="1"/>
          </p:cNvSpPr>
          <p:nvPr>
            <p:ph type="body" sz="quarter" idx="55" hasCustomPrompt="1"/>
          </p:nvPr>
        </p:nvSpPr>
        <p:spPr>
          <a:xfrm>
            <a:off x="8457749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79" name="Текст 6"/>
          <p:cNvSpPr>
            <a:spLocks noGrp="1"/>
          </p:cNvSpPr>
          <p:nvPr>
            <p:ph type="body" sz="quarter" idx="56" hasCustomPrompt="1"/>
          </p:nvPr>
        </p:nvSpPr>
        <p:spPr>
          <a:xfrm>
            <a:off x="8457749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80" name="Рисунок 79"/>
          <p:cNvSpPr>
            <a:spLocks noGrp="1"/>
          </p:cNvSpPr>
          <p:nvPr>
            <p:ph type="pic" sz="quarter" idx="57"/>
          </p:nvPr>
        </p:nvSpPr>
        <p:spPr>
          <a:xfrm>
            <a:off x="8530775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4118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  <p15:guide id="2" orient="horz" pos="288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лан развития стартап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3373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План развития </a:t>
            </a:r>
            <a:r>
              <a:rPr lang="ru-RU" sz="2400" b="1" dirty="0" err="1">
                <a:solidFill>
                  <a:srgbClr val="2867A0"/>
                </a:solidFill>
              </a:rPr>
              <a:t>стартапа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900"/>
            <a:ext cx="8188326" cy="2019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793050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2BF81-F2CB-472B-B977-1DEB2A2C0535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E1CBF-2E74-42F5-A5E2-D11695546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38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72" r:id="rId4"/>
    <p:sldLayoutId id="2147483664" r:id="rId5"/>
    <p:sldLayoutId id="2147483673" r:id="rId6"/>
    <p:sldLayoutId id="2147483666" r:id="rId7"/>
    <p:sldLayoutId id="2147483665" r:id="rId8"/>
    <p:sldLayoutId id="2147483667" r:id="rId9"/>
    <p:sldLayoutId id="2147483668" r:id="rId10"/>
    <p:sldLayoutId id="2147483669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ovetdirectorov.info/2020/08/31/nedostayushhee-zveno-v-otechestvennom-katalize/" TargetMode="External"/><Relationship Id="rId2" Type="http://schemas.openxmlformats.org/officeDocument/2006/relationships/hyperlink" Target="https://habr.com/ru/news/672584/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854200" y="1911103"/>
            <a:ext cx="8839200" cy="2305050"/>
          </a:xfrm>
        </p:spPr>
        <p:txBody>
          <a:bodyPr/>
          <a:lstStyle/>
          <a:p>
            <a:r>
              <a:rPr lang="ru-RU" sz="4400" dirty="0" err="1"/>
              <a:t>Нанокатализаторы</a:t>
            </a:r>
            <a:r>
              <a:rPr lang="ru-RU" sz="4400" dirty="0"/>
              <a:t> для получения азотсодержащих соединений для производства полимеров</a:t>
            </a: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r>
              <a:rPr lang="ru-RU" dirty="0"/>
              <a:t>Технологии энергоэффективного производства и преобразования энергии на органическом топливе</a:t>
            </a:r>
          </a:p>
        </p:txBody>
      </p:sp>
    </p:spTree>
    <p:extLst>
      <p:ext uri="{BB962C8B-B14F-4D97-AF65-F5344CB8AC3E}">
        <p14:creationId xmlns:p14="http://schemas.microsoft.com/office/powerpoint/2010/main" val="2862605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61275" y="3670300"/>
            <a:ext cx="1985025" cy="2406650"/>
          </a:xfrm>
        </p:spPr>
        <p:txBody>
          <a:bodyPr>
            <a:normAutofit/>
          </a:bodyPr>
          <a:lstStyle/>
          <a:p>
            <a:r>
              <a:rPr lang="ru-RU" sz="1600" dirty="0"/>
              <a:t>Заводы-производители мономеров и полимеров на основе аминов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5795637" y="3476691"/>
            <a:ext cx="2749550" cy="2406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Занять свободную нишу на отечественном рынке по производству </a:t>
            </a:r>
            <a:r>
              <a:rPr lang="ru-RU" sz="1600" dirty="0" err="1"/>
              <a:t>нанокатализаторов</a:t>
            </a:r>
            <a:r>
              <a:rPr lang="ru-RU" sz="1600" dirty="0"/>
              <a:t> для получения азотосодержащих соединений для производства полимеров.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915400" y="3342611"/>
            <a:ext cx="2952750" cy="2406650"/>
          </a:xfrm>
        </p:spPr>
        <p:txBody>
          <a:bodyPr>
            <a:noAutofit/>
          </a:bodyPr>
          <a:lstStyle/>
          <a:p>
            <a:r>
              <a:rPr lang="ru-RU" sz="1600" dirty="0"/>
              <a:t>Производство полимеров и мономеров на основе аминов</a:t>
            </a:r>
          </a:p>
          <a:p>
            <a:r>
              <a:rPr lang="ru-RU" sz="1600" dirty="0"/>
              <a:t>Производство сельскохозяйственных удобрений </a:t>
            </a:r>
          </a:p>
          <a:p>
            <a:r>
              <a:rPr lang="ru-RU" sz="1600" dirty="0"/>
              <a:t>Производство лекарственных препаратов на основе аминов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>
            <a:off x="762000" y="800100"/>
            <a:ext cx="4914900" cy="1651000"/>
          </a:xfrm>
        </p:spPr>
        <p:txBody>
          <a:bodyPr>
            <a:normAutofit/>
          </a:bodyPr>
          <a:lstStyle/>
          <a:p>
            <a:r>
              <a:rPr lang="ru-RU" sz="1600" dirty="0"/>
              <a:t>Синтезировать новый эффективный и недорогой </a:t>
            </a:r>
            <a:r>
              <a:rPr lang="ru-RU" sz="1600" dirty="0" err="1"/>
              <a:t>нанокатализатор</a:t>
            </a:r>
            <a:r>
              <a:rPr lang="ru-RU" sz="1600" dirty="0"/>
              <a:t> для получения азотосодержащих соединений для производства полимеров.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6"/>
          </p:nvPr>
        </p:nvSpPr>
        <p:spPr>
          <a:xfrm>
            <a:off x="6667500" y="800100"/>
            <a:ext cx="4933951" cy="1765300"/>
          </a:xfrm>
        </p:spPr>
        <p:txBody>
          <a:bodyPr>
            <a:normAutofit lnSpcReduction="10000"/>
          </a:bodyPr>
          <a:lstStyle/>
          <a:p>
            <a:r>
              <a:rPr lang="ru-RU" sz="1600" dirty="0"/>
              <a:t>Изучение и анализ существующих катализаторов</a:t>
            </a:r>
          </a:p>
          <a:p>
            <a:r>
              <a:rPr lang="ru-RU" sz="1600" dirty="0"/>
              <a:t>Разработка эффективной схемы получения </a:t>
            </a:r>
            <a:r>
              <a:rPr lang="ru-RU" sz="1600" dirty="0" err="1"/>
              <a:t>нанокатализатора</a:t>
            </a:r>
            <a:endParaRPr lang="ru-RU" sz="1600" dirty="0"/>
          </a:p>
          <a:p>
            <a:r>
              <a:rPr lang="ru-RU" sz="1600" dirty="0"/>
              <a:t>Описание свойств </a:t>
            </a:r>
            <a:r>
              <a:rPr lang="ru-RU" sz="1600" dirty="0" err="1"/>
              <a:t>нанокатализатора</a:t>
            </a:r>
            <a:endParaRPr lang="ru-RU" sz="1600" dirty="0"/>
          </a:p>
          <a:p>
            <a:r>
              <a:rPr lang="ru-RU" sz="1600" dirty="0"/>
              <a:t>Проведение лабораторных и промышленных испытаний катализатора</a:t>
            </a:r>
          </a:p>
          <a:p>
            <a:r>
              <a:rPr lang="ru-RU" sz="1600" dirty="0"/>
              <a:t>Сравнение нашего </a:t>
            </a:r>
            <a:r>
              <a:rPr lang="ru-RU" sz="1600" dirty="0" err="1"/>
              <a:t>нанокатализатора</a:t>
            </a:r>
            <a:r>
              <a:rPr lang="ru-RU" sz="1600" dirty="0"/>
              <a:t> с аналогами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7"/>
          </p:nvPr>
        </p:nvSpPr>
        <p:spPr>
          <a:xfrm>
            <a:off x="2698101" y="3670300"/>
            <a:ext cx="3064526" cy="240665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1600" dirty="0"/>
              <a:t>ООО «ПКФ </a:t>
            </a:r>
            <a:r>
              <a:rPr lang="ru-RU" sz="1600" dirty="0" err="1"/>
              <a:t>ХимАгро</a:t>
            </a:r>
            <a:r>
              <a:rPr lang="ru-RU" sz="1600" dirty="0"/>
              <a:t>-Пермь» </a:t>
            </a:r>
          </a:p>
          <a:p>
            <a:pPr>
              <a:lnSpc>
                <a:spcPct val="100000"/>
              </a:lnSpc>
            </a:pPr>
            <a:r>
              <a:rPr lang="ru-RU" sz="1600" dirty="0"/>
              <a:t>ПАО «Акрон»</a:t>
            </a:r>
          </a:p>
          <a:p>
            <a:pPr>
              <a:lnSpc>
                <a:spcPct val="100000"/>
              </a:lnSpc>
            </a:pPr>
            <a:r>
              <a:rPr lang="ru-RU" sz="1600" dirty="0"/>
              <a:t>ПАО «</a:t>
            </a:r>
            <a:r>
              <a:rPr lang="ru-RU" sz="1600" dirty="0" err="1"/>
              <a:t>КуйбышевАзот</a:t>
            </a:r>
            <a:r>
              <a:rPr lang="ru-RU" sz="1600" dirty="0"/>
              <a:t>»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95637" y="2822872"/>
            <a:ext cx="2542526" cy="350542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>
                <a:solidFill>
                  <a:srgbClr val="2867A0"/>
                </a:solidFill>
              </a:rPr>
              <a:t>Ожидаемые</a:t>
            </a:r>
            <a:r>
              <a:rPr lang="ru-RU" sz="1600" b="0" baseline="0" dirty="0">
                <a:solidFill>
                  <a:srgbClr val="2867A0"/>
                </a:solidFill>
              </a:rPr>
              <a:t> результаты</a:t>
            </a:r>
            <a:endParaRPr lang="ru-RU" sz="1600" b="0" dirty="0">
              <a:solidFill>
                <a:srgbClr val="2867A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915400" y="2822872"/>
            <a:ext cx="2780315" cy="342586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>
                <a:solidFill>
                  <a:srgbClr val="2867A0"/>
                </a:solidFill>
              </a:rPr>
              <a:t>Область применения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" y="704850"/>
            <a:ext cx="730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D5701"/>
                </a:solidFill>
              </a:rPr>
              <a:t>Цель: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66007" y="625025"/>
            <a:ext cx="11644993" cy="0"/>
          </a:xfrm>
          <a:prstGeom prst="line">
            <a:avLst/>
          </a:prstGeom>
          <a:ln w="12700">
            <a:solidFill>
              <a:srgbClr val="2867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55575" y="2667230"/>
            <a:ext cx="11644993" cy="0"/>
          </a:xfrm>
          <a:prstGeom prst="line">
            <a:avLst/>
          </a:prstGeom>
          <a:ln w="12700">
            <a:solidFill>
              <a:srgbClr val="2867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686879" y="704850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D5701"/>
                </a:solidFill>
              </a:rPr>
              <a:t>Задачи: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55575" y="2797472"/>
            <a:ext cx="2542526" cy="350542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>
                <a:solidFill>
                  <a:srgbClr val="2867A0"/>
                </a:solidFill>
              </a:rPr>
              <a:t>Целевая аудитория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977" y="3292025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D5701"/>
                </a:solidFill>
              </a:rPr>
              <a:t>основная: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13077" y="3292025"/>
            <a:ext cx="1743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867A0"/>
                </a:solidFill>
              </a:rPr>
              <a:t>потенциальная:</a:t>
            </a:r>
          </a:p>
        </p:txBody>
      </p:sp>
    </p:spTree>
    <p:extLst>
      <p:ext uri="{BB962C8B-B14F-4D97-AF65-F5344CB8AC3E}">
        <p14:creationId xmlns:p14="http://schemas.microsoft.com/office/powerpoint/2010/main" val="3377666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4" y="723899"/>
            <a:ext cx="11314376" cy="1235529"/>
          </a:xfrm>
        </p:spPr>
        <p:txBody>
          <a:bodyPr/>
          <a:lstStyle/>
          <a:p>
            <a:r>
              <a:rPr lang="ru-RU" sz="1600" dirty="0"/>
              <a:t>Отсутствие качественного отечественного катализатора для получения азотосодержащих соединений для производства полимеров.</a:t>
            </a:r>
          </a:p>
          <a:p>
            <a:r>
              <a:rPr lang="ru-RU" dirty="0"/>
              <a:t>В производстве азотных удобрений и полимеров используется более 90 процентов импортных катализаторов.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152401" y="3909006"/>
            <a:ext cx="8901339" cy="1235529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https://habr.com/ru/news/672584/</a:t>
            </a:r>
            <a:endParaRPr lang="ru-RU" dirty="0"/>
          </a:p>
          <a:p>
            <a:pPr algn="l"/>
            <a:r>
              <a:rPr lang="en-US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hlinkClick r:id="rId3" tooltip="https://sovetdirectorov.info/2020/08/31/nedostayushhee-zveno-v-otechestvennom-katalize/"/>
              </a:rPr>
              <a:t>https://sovetdirectorov.info/2020/08/31/nedostayushhee-zveno-v-otechestvennom-katalize/</a:t>
            </a:r>
            <a:endParaRPr lang="en-US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br>
              <a:rPr lang="en-US" dirty="0"/>
            </a:br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53977" y="3383423"/>
            <a:ext cx="11753850" cy="391101"/>
            <a:chOff x="53977" y="3383423"/>
            <a:chExt cx="11753850" cy="391101"/>
          </a:xfrm>
        </p:grpSpPr>
        <p:sp>
          <p:nvSpPr>
            <p:cNvPr id="4" name="TextBox 3"/>
            <p:cNvSpPr txBox="1"/>
            <p:nvPr/>
          </p:nvSpPr>
          <p:spPr>
            <a:xfrm>
              <a:off x="53977" y="3405192"/>
              <a:ext cx="3192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Подтверждение актуальности: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62834" y="3383423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5307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297616" y="803798"/>
            <a:ext cx="11820403" cy="4078920"/>
          </a:xfrm>
        </p:spPr>
        <p:txBody>
          <a:bodyPr>
            <a:normAutofit/>
          </a:bodyPr>
          <a:lstStyle/>
          <a:p>
            <a:pPr algn="l"/>
            <a:r>
              <a:rPr lang="ru-RU" sz="2000" b="0" i="0" dirty="0">
                <a:solidFill>
                  <a:srgbClr val="000000"/>
                </a:solidFill>
                <a:effectLst/>
              </a:rPr>
              <a:t>Категория бизнеса: средний и крупный бизнес; </a:t>
            </a:r>
          </a:p>
          <a:p>
            <a:pPr algn="l"/>
            <a:r>
              <a:rPr lang="ru-RU" sz="2000" b="0" i="0" dirty="0">
                <a:solidFill>
                  <a:srgbClr val="000000"/>
                </a:solidFill>
                <a:effectLst/>
              </a:rPr>
              <a:t>Отрасль: Химическая промышленность; </a:t>
            </a:r>
          </a:p>
          <a:p>
            <a:pPr algn="l"/>
            <a:r>
              <a:rPr lang="ru-RU" sz="2000" b="0" i="0" dirty="0">
                <a:solidFill>
                  <a:srgbClr val="000000"/>
                </a:solidFill>
                <a:effectLst/>
              </a:rPr>
              <a:t>География: Мировой рынок;</a:t>
            </a:r>
          </a:p>
          <a:p>
            <a:pPr algn="l"/>
            <a:r>
              <a:rPr lang="ru-RU" sz="2000" b="0" i="0" dirty="0">
                <a:solidFill>
                  <a:srgbClr val="000000"/>
                </a:solidFill>
                <a:effectLst/>
              </a:rPr>
              <a:t>Специфика деятельности</a:t>
            </a:r>
            <a:r>
              <a:rPr lang="en-US" sz="2000" b="0" i="0" dirty="0">
                <a:solidFill>
                  <a:srgbClr val="000000"/>
                </a:solidFill>
                <a:effectLst/>
              </a:rPr>
              <a:t>: </a:t>
            </a:r>
            <a:r>
              <a:rPr lang="ru-RU" sz="2000" b="0" i="0" dirty="0">
                <a:solidFill>
                  <a:srgbClr val="000000"/>
                </a:solidFill>
                <a:effectLst/>
              </a:rPr>
              <a:t>Производство мономеров, полимеров и удобрений на основе аминов</a:t>
            </a:r>
          </a:p>
          <a:p>
            <a:pPr algn="l"/>
            <a:endParaRPr lang="ru-RU" sz="2000" b="0" i="0" dirty="0">
              <a:solidFill>
                <a:srgbClr val="000000"/>
              </a:solidFill>
              <a:effectLst/>
            </a:endParaRPr>
          </a:p>
          <a:p>
            <a:pPr algn="l"/>
            <a:r>
              <a:rPr lang="ru-RU" sz="2000" b="0" i="0" dirty="0">
                <a:solidFill>
                  <a:srgbClr val="000000"/>
                </a:solidFill>
                <a:effectLst/>
              </a:rPr>
              <a:t>Примеры компаний:</a:t>
            </a:r>
          </a:p>
          <a:p>
            <a:pPr algn="l"/>
            <a:r>
              <a:rPr lang="ru-RU" sz="2000" b="0" i="0" dirty="0">
                <a:solidFill>
                  <a:srgbClr val="000000"/>
                </a:solidFill>
                <a:effectLst/>
              </a:rPr>
              <a:t>ПАО «Акрон» </a:t>
            </a:r>
          </a:p>
          <a:p>
            <a:pPr algn="l"/>
            <a:r>
              <a:rPr lang="ru-RU" sz="2000" b="0" i="0" dirty="0">
                <a:solidFill>
                  <a:srgbClr val="000000"/>
                </a:solidFill>
                <a:effectLst/>
              </a:rPr>
              <a:t>ООО «ПКФ </a:t>
            </a:r>
            <a:r>
              <a:rPr lang="ru-RU" sz="2000" b="0" i="0" dirty="0" err="1">
                <a:solidFill>
                  <a:srgbClr val="000000"/>
                </a:solidFill>
                <a:effectLst/>
              </a:rPr>
              <a:t>Химагро</a:t>
            </a:r>
            <a:r>
              <a:rPr lang="ru-RU" sz="2000" b="0" i="0" dirty="0">
                <a:solidFill>
                  <a:srgbClr val="000000"/>
                </a:solidFill>
                <a:effectLst/>
              </a:rPr>
              <a:t>-Пермь»</a:t>
            </a:r>
          </a:p>
          <a:p>
            <a:pPr algn="l"/>
            <a:r>
              <a:rPr lang="ru-RU" sz="2000" b="0" i="0" dirty="0">
                <a:solidFill>
                  <a:srgbClr val="000000"/>
                </a:solidFill>
                <a:effectLst/>
              </a:rPr>
              <a:t>ПАО «</a:t>
            </a:r>
            <a:r>
              <a:rPr lang="ru-RU" sz="2000" b="0" i="0" dirty="0" err="1">
                <a:solidFill>
                  <a:srgbClr val="000000"/>
                </a:solidFill>
                <a:effectLst/>
              </a:rPr>
              <a:t>КуйбышевАзот</a:t>
            </a:r>
            <a:r>
              <a:rPr lang="ru-RU" sz="2000" b="0" i="0" dirty="0">
                <a:solidFill>
                  <a:srgbClr val="000000"/>
                </a:solidFill>
                <a:effectLst/>
              </a:rPr>
              <a:t>»</a:t>
            </a:r>
            <a:endParaRPr lang="ru-RU" sz="2000" dirty="0">
              <a:solidFill>
                <a:srgbClr val="000000"/>
              </a:solidFill>
            </a:endParaRPr>
          </a:p>
          <a:p>
            <a:pPr algn="l"/>
            <a:r>
              <a:rPr lang="ru-RU" sz="2000" b="0" i="0" dirty="0">
                <a:solidFill>
                  <a:srgbClr val="000000"/>
                </a:solidFill>
                <a:effectLst/>
              </a:rPr>
              <a:t>ООО «Ультра Ферт»</a:t>
            </a:r>
          </a:p>
          <a:p>
            <a:pPr algn="l"/>
            <a:r>
              <a:rPr lang="ru-RU" sz="2000" b="0" i="0" dirty="0">
                <a:solidFill>
                  <a:srgbClr val="000000"/>
                </a:solidFill>
                <a:effectLst/>
              </a:rPr>
              <a:t>Филиал Азот </a:t>
            </a:r>
            <a:r>
              <a:rPr lang="ru-RU" sz="2000" b="0" i="0" dirty="0" err="1">
                <a:solidFill>
                  <a:srgbClr val="000000"/>
                </a:solidFill>
                <a:effectLst/>
              </a:rPr>
              <a:t>Охк</a:t>
            </a:r>
            <a:r>
              <a:rPr lang="ru-RU" sz="20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</a:rPr>
              <a:t>Уралхим</a:t>
            </a:r>
            <a:r>
              <a:rPr lang="ru-RU" sz="2000" b="0" i="0" dirty="0">
                <a:solidFill>
                  <a:srgbClr val="000000"/>
                </a:solidFill>
                <a:effectLst/>
              </a:rPr>
              <a:t>.</a:t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84912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5" y="2755899"/>
            <a:ext cx="11702596" cy="2585357"/>
          </a:xfrm>
        </p:spPr>
        <p:txBody>
          <a:bodyPr/>
          <a:lstStyle/>
          <a:p>
            <a:r>
              <a:rPr lang="ru-RU" dirty="0" err="1"/>
              <a:t>Нанокатализаторы</a:t>
            </a:r>
            <a:r>
              <a:rPr lang="ru-RU" dirty="0"/>
              <a:t> полученные в лаборатории имеют следующие технические характеристики</a:t>
            </a:r>
            <a:r>
              <a:rPr lang="en-US" dirty="0"/>
              <a:t>:</a:t>
            </a:r>
          </a:p>
          <a:p>
            <a:r>
              <a:rPr lang="ru-RU" dirty="0"/>
              <a:t>Катализаторы должны обладать стабильностью и сохранять свою активность в течение длительного времени эксплуатации, чтобы обеспечить экономическую эффективность производства и минимизировать затраты на замену или регенерацию катализатора. Высокая масштабируемость: Технические параметры должны учитывать возможность масштабирования процесса производства полимеров с использованием </a:t>
            </a:r>
            <a:r>
              <a:rPr lang="ru-RU" dirty="0" err="1"/>
              <a:t>нанокатализаторов</a:t>
            </a:r>
            <a:r>
              <a:rPr lang="ru-RU" dirty="0"/>
              <a:t> для удовлетворения потребностей промышленных масштабов.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2898775" y="854529"/>
            <a:ext cx="6317796" cy="713014"/>
          </a:xfrm>
        </p:spPr>
        <p:txBody>
          <a:bodyPr>
            <a:normAutofit/>
          </a:bodyPr>
          <a:lstStyle/>
          <a:p>
            <a:r>
              <a:rPr lang="ru-RU" dirty="0"/>
              <a:t>Катализаторы синтезированы в лаборатории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43542" y="2280334"/>
            <a:ext cx="11753850" cy="376587"/>
            <a:chOff x="43542" y="3339877"/>
            <a:chExt cx="11753850" cy="376587"/>
          </a:xfrm>
        </p:grpSpPr>
        <p:sp>
          <p:nvSpPr>
            <p:cNvPr id="4" name="TextBox 3"/>
            <p:cNvSpPr txBox="1"/>
            <p:nvPr/>
          </p:nvSpPr>
          <p:spPr>
            <a:xfrm>
              <a:off x="43542" y="3347132"/>
              <a:ext cx="2165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Описание продукта: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52399" y="3339877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па 7"/>
          <p:cNvGrpSpPr/>
          <p:nvPr/>
        </p:nvGrpSpPr>
        <p:grpSpPr>
          <a:xfrm>
            <a:off x="43542" y="741820"/>
            <a:ext cx="11753850" cy="376587"/>
            <a:chOff x="43542" y="741820"/>
            <a:chExt cx="11753850" cy="376587"/>
          </a:xfrm>
        </p:grpSpPr>
        <p:sp>
          <p:nvSpPr>
            <p:cNvPr id="6" name="TextBox 5"/>
            <p:cNvSpPr txBox="1"/>
            <p:nvPr/>
          </p:nvSpPr>
          <p:spPr>
            <a:xfrm>
              <a:off x="43542" y="749075"/>
              <a:ext cx="27799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Тип результата / продукта:</a:t>
              </a:r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>
              <a:off x="152399" y="741820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8078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Затруднение поставок импортных катализаторов из-за санкций</a:t>
            </a:r>
          </a:p>
          <a:p>
            <a:r>
              <a:rPr lang="ru-RU" sz="1600" dirty="0"/>
              <a:t>Синтез полимеров на основе аминов происходит при высоких температурах и повышенных давлениях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sz="1600" dirty="0"/>
              <a:t>Более простая схема закупки и поставки отечественного </a:t>
            </a:r>
            <a:r>
              <a:rPr lang="ru-RU" sz="1600" dirty="0" err="1"/>
              <a:t>нанокатализатора</a:t>
            </a:r>
            <a:r>
              <a:rPr lang="ru-RU" sz="1600" dirty="0"/>
              <a:t>, чем зарубежного</a:t>
            </a:r>
          </a:p>
          <a:p>
            <a:r>
              <a:rPr lang="ru-RU" sz="1600" dirty="0"/>
              <a:t>Стоимость отечественного </a:t>
            </a:r>
            <a:r>
              <a:rPr lang="ru-RU" sz="1600" dirty="0" err="1"/>
              <a:t>нанокатализатора</a:t>
            </a:r>
            <a:r>
              <a:rPr lang="ru-RU" sz="1600" dirty="0"/>
              <a:t> ниже зарубежного;</a:t>
            </a:r>
          </a:p>
          <a:p>
            <a:r>
              <a:rPr lang="ru-RU" sz="1600" dirty="0"/>
              <a:t>Отечественный </a:t>
            </a:r>
            <a:r>
              <a:rPr lang="ru-RU" sz="1600" dirty="0" err="1"/>
              <a:t>нанокатализатор</a:t>
            </a:r>
            <a:r>
              <a:rPr lang="ru-RU" sz="1600" dirty="0"/>
              <a:t> более эффективен, чем зарубежный;</a:t>
            </a:r>
          </a:p>
          <a:p>
            <a:r>
              <a:rPr lang="ru-RU" sz="1600" dirty="0"/>
              <a:t>Снижение температуры реакции и давления</a:t>
            </a:r>
          </a:p>
          <a:p>
            <a:r>
              <a:rPr lang="ru-RU" sz="1600" dirty="0"/>
              <a:t>Уменьшение энергозатрат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sz="1600" dirty="0"/>
              <a:t>Изделия обладающие лучшими свойствами;</a:t>
            </a:r>
          </a:p>
          <a:p>
            <a:r>
              <a:rPr lang="ru-RU" sz="1600" dirty="0"/>
              <a:t>Уменьшение расходов на закупку </a:t>
            </a:r>
            <a:r>
              <a:rPr lang="ru-RU" sz="1600" dirty="0" err="1"/>
              <a:t>нанокатализаторов</a:t>
            </a:r>
            <a:r>
              <a:rPr lang="ru-RU" sz="16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5065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74173" y="740454"/>
            <a:ext cx="11175998" cy="1393146"/>
          </a:xfrm>
        </p:spPr>
        <p:txBody>
          <a:bodyPr/>
          <a:lstStyle/>
          <a:p>
            <a:r>
              <a:rPr lang="ru-RU" dirty="0"/>
              <a:t>Наша технология </a:t>
            </a:r>
            <a:r>
              <a:rPr lang="ru-RU" dirty="0" err="1"/>
              <a:t>нанокатализаторов</a:t>
            </a:r>
            <a:r>
              <a:rPr lang="ru-RU" dirty="0"/>
              <a:t> снижает затраты на производство и позволяет получать высококачественные азотсодержащие соединения для производства полимеров. Это предложение подчеркивает преимущества нашего продукта для потребителей, которые стремятся снизить затраты на производство полимеров, улучшить их качество и повысить конкурентоспособность на рынке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155575" y="3236686"/>
            <a:ext cx="11554072" cy="27339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Медные и никелевые </a:t>
            </a:r>
            <a:r>
              <a:rPr lang="ru-RU" sz="1600" dirty="0" err="1"/>
              <a:t>нанокатализаторы</a:t>
            </a:r>
            <a:r>
              <a:rPr lang="ru-RU" sz="1600" dirty="0"/>
              <a:t> работают при атмосферном давлении и умеренных температурах в непрерывном режиме, что значительно облегчает получение продуктов на основе аминов, к тому же никелевые и медные катализаторы значительно дешевле благородных металлов.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53977" y="2759305"/>
            <a:ext cx="11753850" cy="376587"/>
            <a:chOff x="53977" y="2759305"/>
            <a:chExt cx="11753850" cy="376587"/>
          </a:xfrm>
        </p:grpSpPr>
        <p:sp>
          <p:nvSpPr>
            <p:cNvPr id="4" name="TextBox 3"/>
            <p:cNvSpPr txBox="1"/>
            <p:nvPr/>
          </p:nvSpPr>
          <p:spPr>
            <a:xfrm>
              <a:off x="53977" y="2766560"/>
              <a:ext cx="4206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Ключевые конкурентные преимущества: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62834" y="2759305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905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">
            <a:extLst>
              <a:ext uri="{FF2B5EF4-FFF2-40B4-BE49-F238E27FC236}">
                <a16:creationId xmlns:a16="http://schemas.microsoft.com/office/drawing/2014/main" id="{5CE4383B-64A3-4EA7-9757-C63733904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8295" y="1086952"/>
            <a:ext cx="2152426" cy="3751226"/>
          </a:xfrm>
        </p:spPr>
        <p:txBody>
          <a:bodyPr>
            <a:normAutofit/>
          </a:bodyPr>
          <a:lstStyle/>
          <a:p>
            <a:r>
              <a:rPr lang="ru-RU" sz="1400" dirty="0" err="1"/>
              <a:t>ВолгГТУ</a:t>
            </a:r>
            <a:r>
              <a:rPr lang="ru-RU" sz="1400" dirty="0"/>
              <a:t> (кафедра ТОНС)</a:t>
            </a:r>
          </a:p>
          <a:p>
            <a:r>
              <a:rPr lang="ru-RU" sz="1400" dirty="0" err="1"/>
              <a:t>Промплощадка</a:t>
            </a:r>
            <a:r>
              <a:rPr lang="ru-RU" sz="1400" dirty="0"/>
              <a:t> Волгоградского филиала ВФ ИК СО РАН.</a:t>
            </a:r>
          </a:p>
          <a:p>
            <a:r>
              <a:rPr lang="ru-RU" sz="1400" dirty="0"/>
              <a:t>ЦКП </a:t>
            </a:r>
            <a:r>
              <a:rPr lang="ru-RU" sz="1400" dirty="0" err="1"/>
              <a:t>ВолгГТУ</a:t>
            </a:r>
            <a:endParaRPr lang="ru-RU" sz="1400" dirty="0"/>
          </a:p>
          <a:p>
            <a:r>
              <a:rPr lang="ru-RU" sz="1400" dirty="0"/>
              <a:t>Предприятия по производству полимеров и материалов на их основе (ООО «ПКФ </a:t>
            </a:r>
            <a:r>
              <a:rPr lang="ru-RU" sz="1400" dirty="0" err="1"/>
              <a:t>ХимАгро</a:t>
            </a:r>
            <a:r>
              <a:rPr lang="ru-RU" sz="1400" dirty="0"/>
              <a:t>-Пермь», ПАО «Акрон», ПАО «</a:t>
            </a:r>
            <a:r>
              <a:rPr lang="ru-RU" sz="1400" dirty="0" err="1"/>
              <a:t>КуйбышевАзот</a:t>
            </a:r>
            <a:r>
              <a:rPr lang="ru-RU" sz="1400" dirty="0"/>
              <a:t>»).</a:t>
            </a: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3C4F3F6D-2337-40C3-8F64-294D31D7ED2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7090533" y="1155592"/>
            <a:ext cx="2060080" cy="1635841"/>
          </a:xfrm>
        </p:spPr>
        <p:txBody>
          <a:bodyPr>
            <a:normAutofit fontScale="92500" lnSpcReduction="10000"/>
          </a:bodyPr>
          <a:lstStyle/>
          <a:p>
            <a:r>
              <a:rPr lang="ru-RU" sz="1400" dirty="0"/>
              <a:t>«Личный консультант» (за потребителем закреплен персональный менеджер);</a:t>
            </a:r>
          </a:p>
          <a:p>
            <a:r>
              <a:rPr lang="ru-RU" sz="1400" dirty="0"/>
              <a:t>«Автоматизированное обслуживание» (интернет-магазин)</a:t>
            </a:r>
          </a:p>
          <a:p>
            <a:endParaRPr lang="ru-RU" sz="1400" dirty="0"/>
          </a:p>
        </p:txBody>
      </p:sp>
      <p:sp>
        <p:nvSpPr>
          <p:cNvPr id="22" name="Текст 3">
            <a:extLst>
              <a:ext uri="{FF2B5EF4-FFF2-40B4-BE49-F238E27FC236}">
                <a16:creationId xmlns:a16="http://schemas.microsoft.com/office/drawing/2014/main" id="{8A91CF36-D937-4408-B95F-555297F96926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7090533" y="3145655"/>
            <a:ext cx="2060080" cy="1770675"/>
          </a:xfrm>
        </p:spPr>
        <p:txBody>
          <a:bodyPr/>
          <a:lstStyle/>
          <a:p>
            <a:r>
              <a:rPr lang="ru-RU" sz="1400" dirty="0"/>
              <a:t>Прямые продажи предприятиям по производству полимеров и материалов на их основе</a:t>
            </a:r>
          </a:p>
          <a:p>
            <a:pPr marL="0" indent="0">
              <a:buNone/>
            </a:pPr>
            <a:endParaRPr lang="ru-RU" sz="1400" dirty="0"/>
          </a:p>
        </p:txBody>
      </p:sp>
      <p:sp>
        <p:nvSpPr>
          <p:cNvPr id="23" name="Текст 4">
            <a:extLst>
              <a:ext uri="{FF2B5EF4-FFF2-40B4-BE49-F238E27FC236}">
                <a16:creationId xmlns:a16="http://schemas.microsoft.com/office/drawing/2014/main" id="{2080109A-F82E-43DD-80EC-55E3F1227014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288264" y="5306442"/>
            <a:ext cx="5519909" cy="1178520"/>
          </a:xfrm>
        </p:spPr>
        <p:txBody>
          <a:bodyPr>
            <a:normAutofit lnSpcReduction="10000"/>
          </a:bodyPr>
          <a:lstStyle/>
          <a:p>
            <a:r>
              <a:rPr lang="ru-RU" sz="1400" dirty="0"/>
              <a:t>Постоянные издержки: арендная плата за помещение, заработная плата;</a:t>
            </a:r>
          </a:p>
          <a:p>
            <a:r>
              <a:rPr lang="ru-RU" sz="1400" dirty="0"/>
              <a:t>Переменные издержки: сырье и материалы для производства, электроэнергия затраченная на производство, транспортные расходы, ремонт оборудования.</a:t>
            </a:r>
          </a:p>
          <a:p>
            <a:endParaRPr lang="ru-RU" sz="1400" dirty="0"/>
          </a:p>
        </p:txBody>
      </p:sp>
      <p:sp>
        <p:nvSpPr>
          <p:cNvPr id="24" name="Текст 5">
            <a:extLst>
              <a:ext uri="{FF2B5EF4-FFF2-40B4-BE49-F238E27FC236}">
                <a16:creationId xmlns:a16="http://schemas.microsoft.com/office/drawing/2014/main" id="{3E59E360-613E-49D6-908B-BA40F3E9C08D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967585" y="5306442"/>
            <a:ext cx="5519730" cy="1178520"/>
          </a:xfrm>
        </p:spPr>
        <p:txBody>
          <a:bodyPr/>
          <a:lstStyle/>
          <a:p>
            <a:r>
              <a:rPr lang="ru-RU" sz="1400" dirty="0"/>
              <a:t>Прибыль от продажи катализатора предприятиям по производству полимеров и материалов на их основе</a:t>
            </a:r>
          </a:p>
        </p:txBody>
      </p:sp>
      <p:sp>
        <p:nvSpPr>
          <p:cNvPr id="25" name="Текст 6">
            <a:extLst>
              <a:ext uri="{FF2B5EF4-FFF2-40B4-BE49-F238E27FC236}">
                <a16:creationId xmlns:a16="http://schemas.microsoft.com/office/drawing/2014/main" id="{55B63EB1-1A23-4127-8736-F608376DA470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9384030" y="1155592"/>
            <a:ext cx="2060080" cy="37607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1400" dirty="0"/>
              <a:t>Задачи:</a:t>
            </a:r>
          </a:p>
          <a:p>
            <a:r>
              <a:rPr lang="ru-RU" sz="1400" dirty="0"/>
              <a:t>Более простая схема закупки и поставки отечественного </a:t>
            </a:r>
            <a:r>
              <a:rPr lang="ru-RU" sz="1400" dirty="0" err="1"/>
              <a:t>нанокатализатора</a:t>
            </a:r>
            <a:r>
              <a:rPr lang="ru-RU" sz="1400" dirty="0"/>
              <a:t>, чем зарубежного</a:t>
            </a:r>
          </a:p>
          <a:p>
            <a:r>
              <a:rPr lang="ru-RU" sz="1400" dirty="0"/>
              <a:t>Стоимость отечественного </a:t>
            </a:r>
            <a:r>
              <a:rPr lang="ru-RU" sz="1400" dirty="0" err="1"/>
              <a:t>нанокатализатора</a:t>
            </a:r>
            <a:r>
              <a:rPr lang="ru-RU" sz="1400" dirty="0"/>
              <a:t> ниже зарубежного;</a:t>
            </a:r>
          </a:p>
          <a:p>
            <a:r>
              <a:rPr lang="ru-RU" sz="1400" dirty="0"/>
              <a:t>Отечественный </a:t>
            </a:r>
            <a:r>
              <a:rPr lang="ru-RU" sz="1400" dirty="0" err="1"/>
              <a:t>нанокатализатор</a:t>
            </a:r>
            <a:r>
              <a:rPr lang="ru-RU" sz="1400" dirty="0"/>
              <a:t> более эффективен, чем зарубежный;</a:t>
            </a:r>
          </a:p>
          <a:p>
            <a:pPr marL="0" indent="0">
              <a:buNone/>
            </a:pPr>
            <a:r>
              <a:rPr lang="ru-RU" sz="1400" dirty="0"/>
              <a:t>Проблема:</a:t>
            </a:r>
          </a:p>
          <a:p>
            <a:r>
              <a:rPr lang="ru-RU" sz="1400" dirty="0"/>
              <a:t>Затруднение поставок зарубежного </a:t>
            </a:r>
            <a:r>
              <a:rPr lang="ru-RU" sz="1400" dirty="0" err="1"/>
              <a:t>нанокатализатора</a:t>
            </a:r>
            <a:r>
              <a:rPr lang="ru-RU" sz="1400" dirty="0"/>
              <a:t> из-за санкций;</a:t>
            </a:r>
          </a:p>
          <a:p>
            <a:r>
              <a:rPr lang="ru-RU" sz="1400" dirty="0"/>
              <a:t>Изделия с низкой эффективностью</a:t>
            </a:r>
          </a:p>
          <a:p>
            <a:pPr marL="0" indent="0">
              <a:buNone/>
            </a:pPr>
            <a:r>
              <a:rPr lang="ru-RU" sz="1400" dirty="0"/>
              <a:t>Выгода:</a:t>
            </a:r>
          </a:p>
          <a:p>
            <a:r>
              <a:rPr lang="ru-RU" sz="1400" dirty="0"/>
              <a:t>Изделия обладающие лучшими свойствами;</a:t>
            </a:r>
          </a:p>
          <a:p>
            <a:r>
              <a:rPr lang="ru-RU" sz="1400" dirty="0"/>
              <a:t>Уменьшение расходов на закупку </a:t>
            </a:r>
            <a:r>
              <a:rPr lang="ru-RU" sz="1400" dirty="0" err="1"/>
              <a:t>нанокатализаторов</a:t>
            </a:r>
            <a:r>
              <a:rPr lang="ru-RU" sz="1400" dirty="0"/>
              <a:t>.</a:t>
            </a:r>
          </a:p>
        </p:txBody>
      </p:sp>
      <p:sp>
        <p:nvSpPr>
          <p:cNvPr id="26" name="Текст 7">
            <a:extLst>
              <a:ext uri="{FF2B5EF4-FFF2-40B4-BE49-F238E27FC236}">
                <a16:creationId xmlns:a16="http://schemas.microsoft.com/office/drawing/2014/main" id="{0FBBC146-8489-42F4-8914-1D97433EE13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567608" y="3140968"/>
            <a:ext cx="2088232" cy="1728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100" dirty="0"/>
              <a:t>Финансовые: инвестиции от внутреннего инвестора; гос. Кредиты;</a:t>
            </a:r>
          </a:p>
          <a:p>
            <a:pPr marL="0" indent="0">
              <a:buNone/>
            </a:pPr>
            <a:r>
              <a:rPr lang="ru-RU" sz="1100" dirty="0"/>
              <a:t>Материальные: лабораторное оборудование университета;</a:t>
            </a:r>
          </a:p>
          <a:p>
            <a:pPr marL="0" indent="0">
              <a:buNone/>
            </a:pPr>
            <a:r>
              <a:rPr lang="ru-RU" sz="1100" dirty="0"/>
              <a:t>Человеческие: инженеры, лаборанты, экономисты, </a:t>
            </a:r>
            <a:r>
              <a:rPr lang="ru-RU" sz="1100" dirty="0" err="1"/>
              <a:t>маркетологы</a:t>
            </a:r>
            <a:r>
              <a:rPr lang="ru-RU" sz="1100" dirty="0"/>
              <a:t>.</a:t>
            </a:r>
          </a:p>
        </p:txBody>
      </p:sp>
      <p:sp>
        <p:nvSpPr>
          <p:cNvPr id="27" name="Текст 8">
            <a:extLst>
              <a:ext uri="{FF2B5EF4-FFF2-40B4-BE49-F238E27FC236}">
                <a16:creationId xmlns:a16="http://schemas.microsoft.com/office/drawing/2014/main" id="{E445E9C4-0DAC-4F5C-BAC5-CCCF394BE457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4816640" y="1155592"/>
            <a:ext cx="2143456" cy="3760738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400" dirty="0"/>
              <a:t>Отечественный  </a:t>
            </a:r>
            <a:r>
              <a:rPr lang="ru-RU" sz="1400" dirty="0" err="1"/>
              <a:t>нанокатализатор</a:t>
            </a:r>
            <a:r>
              <a:rPr lang="ru-RU" sz="1400" dirty="0"/>
              <a:t> позволит предприятиям по производству полимеров и материалов на их основе отказаться от дорогих зарубежных катализаторов, тем самым сделать синтез азотосодержащих мономеров и полимеров более эффективным и менее затратным</a:t>
            </a:r>
          </a:p>
        </p:txBody>
      </p:sp>
      <p:sp>
        <p:nvSpPr>
          <p:cNvPr id="28" name="Текст 9">
            <a:extLst>
              <a:ext uri="{FF2B5EF4-FFF2-40B4-BE49-F238E27FC236}">
                <a16:creationId xmlns:a16="http://schemas.microsoft.com/office/drawing/2014/main" id="{0AF9C1AD-9326-48CF-80D0-B1BF3D67880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67608" y="1124744"/>
            <a:ext cx="2088232" cy="1656184"/>
          </a:xfrm>
        </p:spPr>
        <p:txBody>
          <a:bodyPr>
            <a:normAutofit fontScale="85000" lnSpcReduction="10000"/>
          </a:bodyPr>
          <a:lstStyle/>
          <a:p>
            <a:r>
              <a:rPr lang="ru-RU" sz="1400" dirty="0"/>
              <a:t>Синтез </a:t>
            </a:r>
            <a:r>
              <a:rPr lang="ru-RU" sz="1400" dirty="0" err="1"/>
              <a:t>нанокатализатора</a:t>
            </a:r>
            <a:r>
              <a:rPr lang="ru-RU" sz="1400" dirty="0"/>
              <a:t> в лаборатории </a:t>
            </a:r>
            <a:r>
              <a:rPr lang="ru-RU" sz="1400" dirty="0" err="1"/>
              <a:t>ВолгГТУ</a:t>
            </a:r>
            <a:r>
              <a:rPr lang="ru-RU" sz="1400" dirty="0"/>
              <a:t>;</a:t>
            </a:r>
          </a:p>
          <a:p>
            <a:r>
              <a:rPr lang="ru-RU" sz="1400" dirty="0"/>
              <a:t>Исследование эксплуатационных характеристик продукта;</a:t>
            </a:r>
          </a:p>
          <a:p>
            <a:r>
              <a:rPr lang="ru-RU" sz="1400" dirty="0"/>
              <a:t>Оборудование участка для производства пилотной партии;</a:t>
            </a:r>
          </a:p>
        </p:txBody>
      </p:sp>
    </p:spTree>
    <p:extLst>
      <p:ext uri="{BB962C8B-B14F-4D97-AF65-F5344CB8AC3E}">
        <p14:creationId xmlns:p14="http://schemas.microsoft.com/office/powerpoint/2010/main" val="464388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4" y="1364342"/>
            <a:ext cx="5940425" cy="4238171"/>
          </a:xfrm>
        </p:spPr>
        <p:txBody>
          <a:bodyPr>
            <a:normAutofit/>
          </a:bodyPr>
          <a:lstStyle/>
          <a:p>
            <a:r>
              <a:rPr lang="ru-RU" sz="1600" b="0" i="0" dirty="0">
                <a:solidFill>
                  <a:srgbClr val="000000"/>
                </a:solidFill>
                <a:effectLst/>
              </a:rPr>
              <a:t>1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Коллоидные и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наноразмерные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катализаторы в органическом синтезе: XXVI. Алкилирование аминов спиртами при катализе нанесенными на гамма-Al2O3 наночастицами никеля и меди / Д.Н.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Небыков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, А.О. Панов, А.В.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Разваляева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, С.Е.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Латышова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, В.М. Мохов // Журнал общей химии. - 2023. - Т. 93, № 8. - C. 1151-1161. - DOI: 10.31857/S0044460X2308001</a:t>
            </a:r>
          </a:p>
          <a:p>
            <a:r>
              <a:rPr lang="ru-RU" sz="1600" b="0" i="0" dirty="0">
                <a:solidFill>
                  <a:srgbClr val="000000"/>
                </a:solidFill>
                <a:effectLst/>
              </a:rPr>
              <a:t>2.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 Colloidal and Nanosized Catalysts in Organic Synthesis: XXVI. Amines Alkylation with Alcohols Catalyzed by gamma-Al(2)O(3)-Supported Nickel and Copper Nanoparticles / 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Д.Н.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Небыков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, А.О. Панов, А.В.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Разваляева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, С.Е.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Латышова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, В.М. Мохов // 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Russian Journal of General Chemistry. - 2023. - Vol. 93, issue 8 (August). – P. 1931-1940. – DOI: https://doi.org/10.1134/S1070363223080017</a:t>
            </a:r>
            <a:endParaRPr lang="ru-RU" sz="1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6821713" y="1364344"/>
            <a:ext cx="4818743" cy="3991428"/>
          </a:xfrm>
        </p:spPr>
        <p:txBody>
          <a:bodyPr>
            <a:normAutofit/>
          </a:bodyPr>
          <a:lstStyle/>
          <a:p>
            <a:r>
              <a:rPr lang="ru-RU" sz="1600" dirty="0" err="1"/>
              <a:t>Нанокатализатор</a:t>
            </a:r>
            <a:r>
              <a:rPr lang="ru-RU" sz="1600" dirty="0"/>
              <a:t> получен в лаборатории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6651624" y="749860"/>
            <a:ext cx="5192033" cy="405615"/>
            <a:chOff x="6651624" y="749860"/>
            <a:chExt cx="5192033" cy="405615"/>
          </a:xfrm>
        </p:grpSpPr>
        <p:sp>
          <p:nvSpPr>
            <p:cNvPr id="4" name="TextBox 3"/>
            <p:cNvSpPr txBox="1"/>
            <p:nvPr/>
          </p:nvSpPr>
          <p:spPr>
            <a:xfrm>
              <a:off x="6651624" y="786143"/>
              <a:ext cx="22134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Текущие результаты: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6749143" y="749860"/>
              <a:ext cx="5094514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9"/>
          <p:cNvGrpSpPr/>
          <p:nvPr/>
        </p:nvGrpSpPr>
        <p:grpSpPr>
          <a:xfrm>
            <a:off x="83005" y="749860"/>
            <a:ext cx="5859690" cy="405615"/>
            <a:chOff x="83005" y="749860"/>
            <a:chExt cx="5859690" cy="405615"/>
          </a:xfrm>
        </p:grpSpPr>
        <p:sp>
          <p:nvSpPr>
            <p:cNvPr id="7" name="TextBox 6"/>
            <p:cNvSpPr txBox="1"/>
            <p:nvPr/>
          </p:nvSpPr>
          <p:spPr>
            <a:xfrm>
              <a:off x="83005" y="786143"/>
              <a:ext cx="1772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Задел команды:</a:t>
              </a:r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>
              <a:off x="195038" y="749860"/>
              <a:ext cx="5747657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7569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561977" y="2770836"/>
            <a:ext cx="2740025" cy="342900"/>
          </a:xfrm>
        </p:spPr>
        <p:txBody>
          <a:bodyPr/>
          <a:lstStyle/>
          <a:p>
            <a:r>
              <a:rPr lang="ru-RU" dirty="0"/>
              <a:t>Александр Панов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E597159-A508-457E-AF37-6B7ECDDAC981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9" b="9219"/>
          <a:stretch>
            <a:fillRect/>
          </a:stretch>
        </p:blipFill>
        <p:spPr>
          <a:xfrm>
            <a:off x="458788" y="561975"/>
            <a:ext cx="1935162" cy="1933575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ru-RU" dirty="0"/>
              <a:t>Валентина </a:t>
            </a:r>
            <a:r>
              <a:rPr lang="ru-RU" dirty="0" err="1"/>
              <a:t>Шлома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44"/>
          </p:nvPr>
        </p:nvSpPr>
        <p:spPr>
          <a:xfrm>
            <a:off x="4582889" y="3094278"/>
            <a:ext cx="2941179" cy="442676"/>
          </a:xfrm>
        </p:spPr>
        <p:txBody>
          <a:bodyPr>
            <a:normAutofit/>
          </a:bodyPr>
          <a:lstStyle/>
          <a:p>
            <a:r>
              <a:rPr lang="ru-RU" dirty="0"/>
              <a:t>Лидер команды</a:t>
            </a:r>
            <a:br>
              <a:rPr lang="ru-RU" dirty="0"/>
            </a:br>
            <a:r>
              <a:rPr lang="ru-RU" dirty="0"/>
              <a:t>инженер-технолог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686A8FB-B704-47B7-9BAC-13002A5D44F5}"/>
              </a:ext>
            </a:extLst>
          </p:cNvPr>
          <p:cNvPicPr>
            <a:picLocks noGrp="1" noChangeAspect="1"/>
          </p:cNvPicPr>
          <p:nvPr>
            <p:ph type="pic" sz="quarter" idx="4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0" b="7500"/>
          <a:stretch>
            <a:fillRect/>
          </a:stretch>
        </p:blipFill>
        <p:spPr/>
      </p:pic>
      <p:sp>
        <p:nvSpPr>
          <p:cNvPr id="8" name="Текст 7"/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r>
              <a:rPr lang="ru-RU" dirty="0"/>
              <a:t>Татьяна </a:t>
            </a:r>
            <a:r>
              <a:rPr lang="ru-RU" dirty="0" err="1"/>
              <a:t>Корбачева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47"/>
          </p:nvPr>
        </p:nvSpPr>
        <p:spPr>
          <a:xfrm>
            <a:off x="8530775" y="3107876"/>
            <a:ext cx="2941179" cy="566049"/>
          </a:xfrm>
        </p:spPr>
        <p:txBody>
          <a:bodyPr>
            <a:normAutofit/>
          </a:bodyPr>
          <a:lstStyle/>
          <a:p>
            <a:r>
              <a:rPr lang="ru-RU" sz="1500" dirty="0"/>
              <a:t>главный администратор </a:t>
            </a:r>
          </a:p>
          <a:p>
            <a:r>
              <a:rPr lang="ru-RU" sz="1500" dirty="0"/>
              <a:t>инженер-технолог</a:t>
            </a:r>
          </a:p>
          <a:p>
            <a:endParaRPr lang="ru-RU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974CFC2-2D9C-460A-8D2E-8C0C2C5D3A19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53" b="15653"/>
          <a:stretch>
            <a:fillRect/>
          </a:stretch>
        </p:blipFill>
        <p:spPr/>
      </p:pic>
      <p:sp>
        <p:nvSpPr>
          <p:cNvPr id="11" name="Текст 10"/>
          <p:cNvSpPr>
            <a:spLocks noGrp="1"/>
          </p:cNvSpPr>
          <p:nvPr>
            <p:ph type="body" sz="quarter" idx="49"/>
          </p:nvPr>
        </p:nvSpPr>
        <p:spPr>
          <a:xfrm>
            <a:off x="458788" y="5887588"/>
            <a:ext cx="2740025" cy="342900"/>
          </a:xfrm>
        </p:spPr>
        <p:txBody>
          <a:bodyPr/>
          <a:lstStyle/>
          <a:p>
            <a:r>
              <a:rPr lang="ru-RU" dirty="0"/>
              <a:t>Андрей Бурко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207EEB35-5AFF-4CB0-9900-F1AB0EDA46C3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" r="856"/>
          <a:stretch>
            <a:fillRect/>
          </a:stretch>
        </p:blipFill>
        <p:spPr/>
      </p:pic>
      <p:sp>
        <p:nvSpPr>
          <p:cNvPr id="14" name="Текст 13"/>
          <p:cNvSpPr>
            <a:spLocks noGrp="1"/>
          </p:cNvSpPr>
          <p:nvPr>
            <p:ph type="body" sz="quarter" idx="52"/>
          </p:nvPr>
        </p:nvSpPr>
        <p:spPr/>
        <p:txBody>
          <a:bodyPr/>
          <a:lstStyle/>
          <a:p>
            <a:r>
              <a:rPr lang="ru-RU" dirty="0"/>
              <a:t>Екатерина Рычкова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6DA326C9-9E37-4E6D-B98E-9A2FF585EAD3}"/>
              </a:ext>
            </a:extLst>
          </p:cNvPr>
          <p:cNvPicPr>
            <a:picLocks noGrp="1" noChangeAspect="1"/>
          </p:cNvPicPr>
          <p:nvPr>
            <p:ph type="pic" sz="quarter" idx="5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27" b="14427"/>
          <a:stretch>
            <a:fillRect/>
          </a:stretch>
        </p:blipFill>
        <p:spPr/>
      </p:pic>
      <p:sp>
        <p:nvSpPr>
          <p:cNvPr id="17" name="Текст 16"/>
          <p:cNvSpPr>
            <a:spLocks noGrp="1"/>
          </p:cNvSpPr>
          <p:nvPr>
            <p:ph type="body" sz="quarter" idx="55"/>
          </p:nvPr>
        </p:nvSpPr>
        <p:spPr>
          <a:xfrm>
            <a:off x="8864149" y="5775223"/>
            <a:ext cx="2740025" cy="342900"/>
          </a:xfrm>
        </p:spPr>
        <p:txBody>
          <a:bodyPr/>
          <a:lstStyle/>
          <a:p>
            <a:r>
              <a:rPr lang="ru-RU" dirty="0"/>
              <a:t>Павел Асеев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D7AB3A7C-E503-4D99-9C9D-D07BB7FAB4BB}"/>
              </a:ext>
            </a:extLst>
          </p:cNvPr>
          <p:cNvPicPr>
            <a:picLocks noGrp="1" noChangeAspect="1"/>
          </p:cNvPicPr>
          <p:nvPr>
            <p:ph type="pic" sz="quarter" idx="57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18" b="9718"/>
          <a:stretch>
            <a:fillRect/>
          </a:stretch>
        </p:blipFill>
        <p:spPr/>
      </p:pic>
      <p:sp>
        <p:nvSpPr>
          <p:cNvPr id="30" name="Текст 2">
            <a:extLst>
              <a:ext uri="{FF2B5EF4-FFF2-40B4-BE49-F238E27FC236}">
                <a16:creationId xmlns:a16="http://schemas.microsoft.com/office/drawing/2014/main" id="{8FDE850A-B43C-40EE-85B9-4301885BC0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5577" y="3027106"/>
            <a:ext cx="2740025" cy="342900"/>
          </a:xfr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</a:pPr>
            <a:r>
              <a:rPr lang="ru-RU" dirty="0"/>
              <a:t>наставник команды</a:t>
            </a:r>
            <a:br>
              <a:rPr lang="en-US" dirty="0"/>
            </a:br>
            <a:r>
              <a:rPr lang="ru-RU" dirty="0"/>
              <a:t>отраслевой консультант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F4CD4F9D-B40D-4C09-8152-7940F0AB1843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-159913" y="6091219"/>
            <a:ext cx="2916099" cy="453824"/>
          </a:xfr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</a:pPr>
            <a:r>
              <a:rPr lang="ru-RU" sz="1300" dirty="0"/>
              <a:t>менеджер по развитию</a:t>
            </a:r>
            <a:br>
              <a:rPr lang="en-US" sz="1300" dirty="0"/>
            </a:br>
            <a:r>
              <a:rPr lang="ru-RU" sz="1300" dirty="0"/>
              <a:t>инженер-технолог</a:t>
            </a:r>
          </a:p>
        </p:txBody>
      </p:sp>
      <p:sp>
        <p:nvSpPr>
          <p:cNvPr id="32" name="Текст 2">
            <a:extLst>
              <a:ext uri="{FF2B5EF4-FFF2-40B4-BE49-F238E27FC236}">
                <a16:creationId xmlns:a16="http://schemas.microsoft.com/office/drawing/2014/main" id="{F70C5EE4-C4D2-4181-8882-A93C2A13CE67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041441" y="6135955"/>
            <a:ext cx="3016922" cy="453824"/>
          </a:xfr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</a:pPr>
            <a:r>
              <a:rPr lang="ru-RU" sz="1300" dirty="0"/>
              <a:t>менеджер по качеству</a:t>
            </a:r>
            <a:br>
              <a:rPr lang="en-US" sz="1300" dirty="0"/>
            </a:br>
            <a:r>
              <a:rPr lang="ru-RU" sz="1300" dirty="0"/>
              <a:t>инженер-технолог</a:t>
            </a:r>
          </a:p>
        </p:txBody>
      </p:sp>
      <p:sp>
        <p:nvSpPr>
          <p:cNvPr id="33" name="Текст 17">
            <a:extLst>
              <a:ext uri="{FF2B5EF4-FFF2-40B4-BE49-F238E27FC236}">
                <a16:creationId xmlns:a16="http://schemas.microsoft.com/office/drawing/2014/main" id="{A05CB21D-5EFA-4509-B8AF-5FF27528A0A7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8016239" y="6118123"/>
            <a:ext cx="3675652" cy="566049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ru-RU" sz="2500" dirty="0"/>
              <a:t>специалист по защите и охране интеллектуальной собственности</a:t>
            </a:r>
          </a:p>
          <a:p>
            <a:pPr algn="ctr"/>
            <a:r>
              <a:rPr lang="ru-RU" sz="2500" dirty="0"/>
              <a:t>инженер-технолог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3929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3" y="723899"/>
            <a:ext cx="11394275" cy="5534857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ru-RU" sz="1600" dirty="0"/>
              <a:t>Планирование и реализация мероприятий по увеличению производственных мощностей для получения </a:t>
            </a:r>
            <a:r>
              <a:rPr lang="ru-RU" sz="1600" dirty="0" err="1"/>
              <a:t>нанокатализаторов</a:t>
            </a:r>
            <a:r>
              <a:rPr lang="ru-RU" sz="1600" dirty="0"/>
              <a:t>. </a:t>
            </a:r>
          </a:p>
          <a:p>
            <a:pPr marL="342900" indent="-342900">
              <a:buAutoNum type="arabicPeriod"/>
            </a:pPr>
            <a:r>
              <a:rPr lang="ru-RU" sz="1600" dirty="0"/>
              <a:t>Проведение исследований и разработок для улучшения процесса получения катализатора</a:t>
            </a:r>
          </a:p>
          <a:p>
            <a:pPr marL="342900" indent="-342900">
              <a:buAutoNum type="arabicPeriod"/>
            </a:pPr>
            <a:r>
              <a:rPr lang="ru-RU" sz="1600" dirty="0"/>
              <a:t>Поиск новых партнеров. </a:t>
            </a:r>
          </a:p>
          <a:p>
            <a:pPr marL="342900" indent="-342900">
              <a:buAutoNum type="arabicPeriod"/>
            </a:pPr>
            <a:r>
              <a:rPr lang="ru-RU" sz="1600" dirty="0"/>
              <a:t>Разработка и реализация маркетинговой стратегии для продвижения катализаторов на рынке, привлечение новых клиентов и увеличение объема продаж. </a:t>
            </a:r>
          </a:p>
          <a:p>
            <a:pPr marL="342900" indent="-342900">
              <a:buAutoNum type="arabicPeriod"/>
            </a:pPr>
            <a:r>
              <a:rPr lang="ru-RU" sz="1600" dirty="0"/>
              <a:t>Создание и внедрение системы контроля качества продукции, чтобы удовлетворять требованиям клиентов. </a:t>
            </a:r>
          </a:p>
          <a:p>
            <a:pPr marL="342900" indent="-342900">
              <a:buAutoNum type="arabicPeriod"/>
            </a:pPr>
            <a:r>
              <a:rPr lang="ru-RU" sz="1600" dirty="0"/>
              <a:t>Разработка и реализация финансового плана, определение необходимых финансовых ресурсов и способов их привлечения для дальнейшего развития проекта. </a:t>
            </a:r>
          </a:p>
          <a:p>
            <a:pPr marL="342900" indent="-342900">
              <a:buAutoNum type="arabicPeriod"/>
            </a:pPr>
            <a:r>
              <a:rPr lang="ru-RU" sz="1600" dirty="0"/>
              <a:t>Учёт факторов устойчивого развития, внедрение энергосберегающих и экологически чистых технологий, снижение воздействия на окружающую среду. </a:t>
            </a:r>
          </a:p>
          <a:p>
            <a:pPr marL="342900" indent="-342900">
              <a:buAutoNum type="arabicPeriod"/>
            </a:pPr>
            <a:r>
              <a:rPr lang="ru-RU" sz="1600" dirty="0"/>
              <a:t>Установление контактов и партнерства с государственными органами для получения необходимой поддержки, в том числе налоговых льгот и грантов. </a:t>
            </a:r>
          </a:p>
          <a:p>
            <a:pPr marL="342900" indent="-342900">
              <a:buAutoNum type="arabicPeriod"/>
            </a:pPr>
            <a:r>
              <a:rPr lang="ru-RU" sz="1600" dirty="0"/>
              <a:t>Постоянное изучение новых технологий и трендов в области производства катализаторов.</a:t>
            </a:r>
          </a:p>
          <a:p>
            <a:pPr marL="342900" indent="-342900">
              <a:buAutoNum type="arabicPeriod"/>
            </a:pPr>
            <a:r>
              <a:rPr lang="ru-RU" sz="1600" dirty="0"/>
              <a:t>Исследование и анализ возможностей для развития экспорта </a:t>
            </a:r>
            <a:r>
              <a:rPr lang="ru-RU" sz="1600" dirty="0" err="1"/>
              <a:t>нанокатализаторов</a:t>
            </a:r>
            <a:r>
              <a:rPr lang="ru-RU" sz="1600" dirty="0"/>
              <a:t>, установление партнерских отношений с зарубежными компаниями.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18741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1056</Words>
  <Application>Microsoft Office PowerPoint</Application>
  <PresentationFormat>Широкоэкранный</PresentationFormat>
  <Paragraphs>114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Roboto </vt:lpstr>
      <vt:lpstr>Roboto Medium</vt:lpstr>
      <vt:lpstr>Source Sans Pro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19365</dc:creator>
  <cp:lastModifiedBy>Андрей Бурко</cp:lastModifiedBy>
  <cp:revision>90</cp:revision>
  <dcterms:created xsi:type="dcterms:W3CDTF">2023-10-17T11:47:57Z</dcterms:created>
  <dcterms:modified xsi:type="dcterms:W3CDTF">2023-12-04T12:24:17Z</dcterms:modified>
</cp:coreProperties>
</file>