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306" r:id="rId3"/>
    <p:sldId id="307" r:id="rId4"/>
    <p:sldId id="316" r:id="rId5"/>
    <p:sldId id="311" r:id="rId6"/>
    <p:sldId id="308" r:id="rId7"/>
    <p:sldId id="309" r:id="rId8"/>
    <p:sldId id="310" r:id="rId9"/>
    <p:sldId id="312" r:id="rId10"/>
    <p:sldId id="317" r:id="rId11"/>
    <p:sldId id="313" r:id="rId12"/>
    <p:sldId id="31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9F00FF"/>
    <a:srgbClr val="FCAF17"/>
    <a:srgbClr val="FD493D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«Новейший способ получения муцина»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938" y="-635684"/>
            <a:ext cx="5325574" cy="75078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5951AC-B45F-4EB1-9E9C-F9E819E300B6}"/>
              </a:ext>
            </a:extLst>
          </p:cNvPr>
          <p:cNvSpPr txBox="1"/>
          <p:nvPr/>
        </p:nvSpPr>
        <p:spPr>
          <a:xfrm>
            <a:off x="1294463" y="1054202"/>
            <a:ext cx="8726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zh-CN" sz="18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Сейчас муцин добывают из слизи улиток Ахатин (</a:t>
            </a:r>
            <a:r>
              <a:rPr lang="en-US" altLang="zh-CN" sz="1800" b="1" i="1" dirty="0" err="1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Lissachatina</a:t>
            </a:r>
            <a:r>
              <a:rPr lang="en-US" altLang="zh-CN" sz="1800" b="1" i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800" b="1" i="1" dirty="0" err="1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fulica</a:t>
            </a:r>
            <a:r>
              <a:rPr lang="ru-RU" altLang="zh-CN" sz="1800" b="1" i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)</a:t>
            </a:r>
            <a:r>
              <a:rPr lang="en-US" altLang="zh-CN" sz="1800" b="1" i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.</a:t>
            </a:r>
            <a:endParaRPr lang="ru-RU" altLang="zh-CN" sz="1800" b="1" i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  <a:p>
            <a:r>
              <a:rPr lang="ru-RU" altLang="zh-CN" sz="18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Килограмм порошка муцина улиток Ахатин стоит от </a:t>
            </a:r>
            <a:r>
              <a:rPr lang="ru-RU" sz="1800" b="1" i="0" dirty="0">
                <a:solidFill>
                  <a:srgbClr val="2D2D2D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432 188 руб.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B54365-F22D-4C89-8AC6-59EB61FBED29}"/>
              </a:ext>
            </a:extLst>
          </p:cNvPr>
          <p:cNvSpPr txBox="1"/>
          <p:nvPr/>
        </p:nvSpPr>
        <p:spPr>
          <a:xfrm>
            <a:off x="1294463" y="1847314"/>
            <a:ext cx="8948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При этом муцин широко применяется в косметологии*, а его </a:t>
            </a: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применение в медицине весьма перспективно**.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2D7886-10A4-4198-A6E2-8650DA5160BC}"/>
              </a:ext>
            </a:extLst>
          </p:cNvPr>
          <p:cNvSpPr txBox="1"/>
          <p:nvPr/>
        </p:nvSpPr>
        <p:spPr>
          <a:xfrm>
            <a:off x="1259547" y="2626933"/>
            <a:ext cx="100078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Муцин </a:t>
            </a:r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Gilroy-ExtraBold"/>
              </a:rPr>
              <a:t>обладает высокими антибактериальными, регенерационными, антиоксидантными, противовоспалительными,  </a:t>
            </a: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Gilroy-ExtraBold"/>
              </a:rPr>
              <a:t>омолаживающими кожу свойствами, борется с акне и другими кожными заболеваниями, ожогами.</a:t>
            </a:r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DCB6FD-2305-49AF-AF9F-450FB37414BC}"/>
              </a:ext>
            </a:extLst>
          </p:cNvPr>
          <p:cNvSpPr txBox="1"/>
          <p:nvPr/>
        </p:nvSpPr>
        <p:spPr>
          <a:xfrm>
            <a:off x="4830680" y="5748439"/>
            <a:ext cx="7130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*по данным открытых информационных источников, в том числе https://hfp.spb.ru/catalog/ekstrakti.</a:t>
            </a:r>
          </a:p>
          <a:p>
            <a:r>
              <a:rPr lang="ru-RU" dirty="0"/>
              <a:t>**по данным исследования Сайка </a:t>
            </a:r>
            <a:r>
              <a:rPr lang="ru-RU" dirty="0" err="1"/>
              <a:t>Андлиба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5B2C75-DC02-4DA4-832A-26B3FB058965}"/>
              </a:ext>
            </a:extLst>
          </p:cNvPr>
          <p:cNvSpPr txBox="1"/>
          <p:nvPr/>
        </p:nvSpPr>
        <p:spPr>
          <a:xfrm>
            <a:off x="1259547" y="3936225"/>
            <a:ext cx="9625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Продукты с муцином широко известны и имеют хорошую репутацию.  </a:t>
            </a:r>
            <a:endParaRPr lang="ru-RU" dirty="0"/>
          </a:p>
        </p:txBody>
      </p:sp>
      <p:sp>
        <p:nvSpPr>
          <p:cNvPr id="29" name="Freeform: Shape 9">
            <a:extLst>
              <a:ext uri="{FF2B5EF4-FFF2-40B4-BE49-F238E27FC236}">
                <a16:creationId xmlns:a16="http://schemas.microsoft.com/office/drawing/2014/main" id="{9C9B2E98-1094-42A0-9FBE-D8B339A0A226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1085296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30" name="Freeform: Shape 9">
            <a:extLst>
              <a:ext uri="{FF2B5EF4-FFF2-40B4-BE49-F238E27FC236}">
                <a16:creationId xmlns:a16="http://schemas.microsoft.com/office/drawing/2014/main" id="{A87403E7-82CD-4B07-89EC-8D69116CC257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1833612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1" name="Freeform: Shape 9">
            <a:extLst>
              <a:ext uri="{FF2B5EF4-FFF2-40B4-BE49-F238E27FC236}">
                <a16:creationId xmlns:a16="http://schemas.microsoft.com/office/drawing/2014/main" id="{E2BD2375-119D-4894-BE1E-18E7CE926BA0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2581427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2" name="Freeform: Shape 9">
            <a:extLst>
              <a:ext uri="{FF2B5EF4-FFF2-40B4-BE49-F238E27FC236}">
                <a16:creationId xmlns:a16="http://schemas.microsoft.com/office/drawing/2014/main" id="{4D683CD6-5D12-4796-AFD8-D7A3825B015C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3873176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0A7FA2D-9756-4B44-850D-C326D7C7A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809" y="579651"/>
            <a:ext cx="2044608" cy="20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970" y="-789555"/>
            <a:ext cx="5307727" cy="75078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DA8742-C99F-4E59-BB41-D815F759B753}"/>
              </a:ext>
            </a:extLst>
          </p:cNvPr>
          <p:cNvSpPr txBox="1"/>
          <p:nvPr/>
        </p:nvSpPr>
        <p:spPr>
          <a:xfrm>
            <a:off x="1200727" y="1203620"/>
            <a:ext cx="996603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На рынке представлены в основном зарубежные косметические средства на основе муцина, а Российские средства представлены в ограниченном количестве. 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Получение муцина другими технологиями в других странах – это очень дорогостоящий процесс.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Отрасль производства муцина только зарождается.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На продукты с муцином сейчас большой спрос, но в основном это импортное сырье (Корея, Китай).</a:t>
            </a: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F0E3FBD1-D6EA-489D-9D69-5F5982B75395}"/>
              </a:ext>
            </a:extLst>
          </p:cNvPr>
          <p:cNvSpPr>
            <a:spLocks/>
          </p:cNvSpPr>
          <p:nvPr/>
        </p:nvSpPr>
        <p:spPr bwMode="auto">
          <a:xfrm rot="5400000">
            <a:off x="463787" y="1160788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A41292C-8AF7-4239-B626-95B8D5AFD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721" y="4445662"/>
            <a:ext cx="2169926" cy="216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989" y="-635684"/>
            <a:ext cx="5307727" cy="75078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850662D-EBE9-4641-832A-EF0DC5143DCF}"/>
              </a:ext>
            </a:extLst>
          </p:cNvPr>
          <p:cNvSpPr txBox="1"/>
          <p:nvPr/>
        </p:nvSpPr>
        <p:spPr>
          <a:xfrm>
            <a:off x="1330441" y="1223972"/>
            <a:ext cx="96054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Мы предлагаем новую технологию получения муцина из слизи червей. Она значительно проще и дешевле, чем западные технологии.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Наша технология не имеет аналогов в мире и не требует импортного оборудования и технологий. 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Российские косметические бренды и сети, такие как </a:t>
            </a:r>
            <a:r>
              <a:rPr lang="en-US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Natura </a:t>
            </a:r>
            <a:r>
              <a:rPr lang="en-US" b="1" dirty="0" err="1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Siberica</a:t>
            </a:r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, </a:t>
            </a:r>
            <a:r>
              <a:rPr lang="en-US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Molecule</a:t>
            </a:r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, Подружка, </a:t>
            </a:r>
            <a:r>
              <a:rPr lang="ru-RU" b="1" dirty="0" err="1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ЛЭтуаль</a:t>
            </a:r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, Золотое Яблоко планируют расширять производство и открывать новые торговые точки. </a:t>
            </a: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Мы сможем предложить отечественным производителям косметических средств сырье для расширения объема и линейки товаров с муцином. 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Также мы предложим использование муцина как компонент лечебных средств для заживления наружных повреждений кожи, средств для борьбы с акне и противоожоговых средств для фармакологических компаний.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</p:txBody>
      </p:sp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190D4A41-E060-4078-867F-35F71FBFF807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1313221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9">
            <a:extLst>
              <a:ext uri="{FF2B5EF4-FFF2-40B4-BE49-F238E27FC236}">
                <a16:creationId xmlns:a16="http://schemas.microsoft.com/office/drawing/2014/main" id="{EE353FEE-EB24-48C1-8D29-D988A5DBD8A7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2084579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9">
            <a:extLst>
              <a:ext uri="{FF2B5EF4-FFF2-40B4-BE49-F238E27FC236}">
                <a16:creationId xmlns:a16="http://schemas.microsoft.com/office/drawing/2014/main" id="{098B63FC-1608-435B-9FF5-B68DDDF3B2A4}"/>
              </a:ext>
            </a:extLst>
          </p:cNvPr>
          <p:cNvSpPr>
            <a:spLocks/>
          </p:cNvSpPr>
          <p:nvPr/>
        </p:nvSpPr>
        <p:spPr bwMode="auto">
          <a:xfrm rot="5400000">
            <a:off x="541259" y="2870533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10D68417-AE2A-41A6-9E9F-BCA2A3702238}"/>
              </a:ext>
            </a:extLst>
          </p:cNvPr>
          <p:cNvSpPr>
            <a:spLocks/>
          </p:cNvSpPr>
          <p:nvPr/>
        </p:nvSpPr>
        <p:spPr bwMode="auto">
          <a:xfrm rot="5400000">
            <a:off x="578315" y="4477830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41EB68-CB6A-4F1E-B175-B238C3EAA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935" y="1447800"/>
            <a:ext cx="2529840" cy="25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76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181" y="-649865"/>
            <a:ext cx="5307727" cy="7507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E016E0-80A9-4E23-8570-0590692BDA0E}"/>
              </a:ext>
            </a:extLst>
          </p:cNvPr>
          <p:cNvSpPr txBox="1"/>
          <p:nvPr/>
        </p:nvSpPr>
        <p:spPr>
          <a:xfrm>
            <a:off x="420955" y="1134764"/>
            <a:ext cx="111337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Наша </a:t>
            </a:r>
            <a:r>
              <a:rPr lang="ru-RU" sz="24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целевая аудитория – компании-производители </a:t>
            </a:r>
            <a:r>
              <a:rPr lang="ru-RU" sz="2400" dirty="0"/>
              <a:t>косметической и фармакологической продукции.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DB1BCCF-BB7F-4F94-B4A9-32D0E44B4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854" y="1963858"/>
            <a:ext cx="5239328" cy="523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237" y="-571029"/>
            <a:ext cx="5307727" cy="750786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E833F1-F86E-4C2F-85F6-D4945BCD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379" y="1939102"/>
            <a:ext cx="1621677" cy="36762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E48C31-E206-4298-9270-180849E4F325}"/>
              </a:ext>
            </a:extLst>
          </p:cNvPr>
          <p:cNvSpPr txBox="1"/>
          <p:nvPr/>
        </p:nvSpPr>
        <p:spPr>
          <a:xfrm>
            <a:off x="9287329" y="1082785"/>
            <a:ext cx="2881746" cy="1393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b="1" dirty="0">
                <a:solidFill>
                  <a:schemeClr val="accent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Himalaya" panose="01010100010101010101" pitchFamily="2" charset="0"/>
                <a:sym typeface="inpin heiti" panose="00000500000000000000" pitchFamily="2" charset="-122"/>
              </a:rPr>
              <a:t>Изъятие первичной биомассы из </a:t>
            </a:r>
            <a:r>
              <a:rPr lang="ru-RU" altLang="zh-CN" b="1" dirty="0" err="1">
                <a:solidFill>
                  <a:schemeClr val="accent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Himalaya" panose="01010100010101010101" pitchFamily="2" charset="0"/>
                <a:sym typeface="inpin heiti" panose="00000500000000000000" pitchFamily="2" charset="-122"/>
              </a:rPr>
              <a:t>вермикультурного</a:t>
            </a:r>
            <a:r>
              <a:rPr lang="ru-RU" altLang="zh-CN" b="1" dirty="0">
                <a:solidFill>
                  <a:schemeClr val="accent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Himalaya" panose="01010100010101010101" pitchFamily="2" charset="0"/>
                <a:sym typeface="inpin heiti" panose="00000500000000000000" pitchFamily="2" charset="-122"/>
              </a:rPr>
              <a:t> комплекса</a:t>
            </a:r>
            <a:endParaRPr lang="zh-CN" altLang="en-US" b="1" dirty="0">
              <a:solidFill>
                <a:schemeClr val="accent4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Himalaya" panose="01010100010101010101" pitchFamily="2" charset="0"/>
              <a:sym typeface="inpin heiti" panose="00000500000000000000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BAD72B-50BD-4BE1-A13E-724BE4B72E7F}"/>
              </a:ext>
            </a:extLst>
          </p:cNvPr>
          <p:cNvSpPr txBox="1"/>
          <p:nvPr/>
        </p:nvSpPr>
        <p:spPr>
          <a:xfrm>
            <a:off x="5601279" y="2476564"/>
            <a:ext cx="2343207" cy="1061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inpin heiti" panose="00000500000000000000" pitchFamily="2" charset="-122"/>
              </a:rPr>
              <a:t>Выдержка в воде с последующей фильтрацией 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EEFB24-22EA-460F-A8D4-E55B8915AAEE}"/>
              </a:ext>
            </a:extLst>
          </p:cNvPr>
          <p:cNvSpPr txBox="1"/>
          <p:nvPr/>
        </p:nvSpPr>
        <p:spPr>
          <a:xfrm>
            <a:off x="9297282" y="3646831"/>
            <a:ext cx="2609449" cy="1393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 err="1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inpin heiti" panose="00000500000000000000" pitchFamily="2" charset="-122"/>
              </a:rPr>
              <a:t>Леофильная</a:t>
            </a:r>
            <a:r>
              <a:rPr lang="ru-RU" altLang="zh-CN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inpin heiti" panose="00000500000000000000" pitchFamily="2" charset="-122"/>
              </a:rPr>
              <a:t> сушка (дегидрирование) либо заморозка раствора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83614F-7999-40E0-87E1-F4638338E739}"/>
              </a:ext>
            </a:extLst>
          </p:cNvPr>
          <p:cNvSpPr txBox="1"/>
          <p:nvPr/>
        </p:nvSpPr>
        <p:spPr>
          <a:xfrm>
            <a:off x="6208987" y="4707453"/>
            <a:ext cx="1316882" cy="728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altLang="zh-CN" sz="1800" b="1" dirty="0">
                <a:solidFill>
                  <a:schemeClr val="accent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Himalaya" panose="01010100010101010101" pitchFamily="2" charset="0"/>
                <a:sym typeface="inpin heiti" panose="00000500000000000000" pitchFamily="2" charset="-122"/>
              </a:rPr>
              <a:t>Готовый продукт</a:t>
            </a:r>
            <a:endParaRPr lang="zh-CN" altLang="en-US" sz="1800" b="1" dirty="0">
              <a:solidFill>
                <a:schemeClr val="accent4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Himalaya" panose="01010100010101010101" pitchFamily="2" charset="0"/>
              <a:sym typeface="inpin heiti" panose="00000500000000000000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8FFFFB-174C-4E64-B1FB-8BAD6BCC5B5D}"/>
              </a:ext>
            </a:extLst>
          </p:cNvPr>
          <p:cNvSpPr txBox="1"/>
          <p:nvPr/>
        </p:nvSpPr>
        <p:spPr>
          <a:xfrm>
            <a:off x="264351" y="2635560"/>
            <a:ext cx="53077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Готовый продукт представлен в 4 видах: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Замороженный раствор</a:t>
            </a: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Буферный раствор муцин + стабилизатор</a:t>
            </a: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Высушенный </a:t>
            </a:r>
            <a:r>
              <a:rPr lang="ru-RU" b="1" dirty="0" err="1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дегидрат</a:t>
            </a:r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Водный раствор </a:t>
            </a:r>
          </a:p>
          <a:p>
            <a:endParaRPr lang="ru-RU" b="1" dirty="0">
              <a:solidFill>
                <a:schemeClr val="accent1">
                  <a:lumMod val="10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Такая вариативность необходима</a:t>
            </a:r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для того, чтобы подстроиться под производственный цикл клиентов (предприятий).</a:t>
            </a:r>
          </a:p>
          <a:p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0F65E2-D3A5-454E-A7FF-D5DDA6E55566}"/>
              </a:ext>
            </a:extLst>
          </p:cNvPr>
          <p:cNvSpPr txBox="1"/>
          <p:nvPr/>
        </p:nvSpPr>
        <p:spPr>
          <a:xfrm>
            <a:off x="7394873" y="389367"/>
            <a:ext cx="2071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Технология</a:t>
            </a:r>
            <a:endParaRPr lang="ru-RU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EA9779-F207-4041-9FD2-DE0914006D9F}"/>
              </a:ext>
            </a:extLst>
          </p:cNvPr>
          <p:cNvSpPr txBox="1"/>
          <p:nvPr/>
        </p:nvSpPr>
        <p:spPr>
          <a:xfrm>
            <a:off x="264351" y="1061316"/>
            <a:ext cx="64977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  <a:sym typeface="Gilroy-ExtraBold"/>
              </a:rPr>
              <a:t>Нами разработана технология получения муцина от технологических компостных червей с сопутствующими веществами, сходными с муцином и помогающими добиться лучшего результата его воздействия. Это коллаген, аллантоин, витамины.</a:t>
            </a:r>
          </a:p>
        </p:txBody>
      </p: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592" y="-789555"/>
            <a:ext cx="5307727" cy="7507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4CE985-47E3-4211-8E2A-CFA52E632878}"/>
              </a:ext>
            </a:extLst>
          </p:cNvPr>
          <p:cNvSpPr txBox="1"/>
          <p:nvPr/>
        </p:nvSpPr>
        <p:spPr>
          <a:xfrm>
            <a:off x="420955" y="1031051"/>
            <a:ext cx="642155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Ежегодный рост мирового рынка косметики на период 2020 – 2030 год специалисты оценивают в 5,1%.</a:t>
            </a:r>
            <a:r>
              <a:rPr lang="en-US" dirty="0"/>
              <a:t> </a:t>
            </a:r>
            <a:r>
              <a:rPr lang="ru-RU" dirty="0"/>
              <a:t>В России в сегменте Красота и здоровье в 2022 году </a:t>
            </a:r>
            <a:r>
              <a:rPr lang="ru-RU" sz="16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оборот оценивается в 383 млрд рублей.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Ассортимент</a:t>
            </a:r>
            <a:r>
              <a:rPr lang="ru-RU" dirty="0"/>
              <a:t> косметики и </a:t>
            </a:r>
            <a:r>
              <a:rPr lang="ru-RU" dirty="0" err="1"/>
              <a:t>уходовых</a:t>
            </a:r>
            <a:r>
              <a:rPr lang="ru-RU" dirty="0"/>
              <a:t> средств </a:t>
            </a:r>
            <a:r>
              <a:rPr lang="ru-RU" sz="16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сократился на 25% </a:t>
            </a:r>
            <a:r>
              <a:rPr lang="ru-RU" dirty="0"/>
              <a:t>в 2023 году, потому что ушли многие иностранные бренды, освободив место на рынке для российских производителей.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При этом российским брендам доверяют 66% офлайн и 56% онлайн покупателей.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 апреле 2022 эксперты оценивали </a:t>
            </a:r>
            <a:r>
              <a:rPr lang="ru-RU" sz="1600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падение импорта в 80%. </a:t>
            </a:r>
            <a:r>
              <a:rPr lang="ru-RU" dirty="0"/>
              <a:t>Многие российские бренды закупали сырьё в Европе. Логистические цепочки, которые ещё не восстановились после COVID-19, нарушились ещё сильнее в 2022.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 последнее время наблюдается тренд на косметику с натуральными ингредиентами, например с коллагеном, который присутствует в составе нашего продукта.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E5C254-0406-4583-9072-E6A477A5C767}"/>
              </a:ext>
            </a:extLst>
          </p:cNvPr>
          <p:cNvSpPr txBox="1"/>
          <p:nvPr/>
        </p:nvSpPr>
        <p:spPr>
          <a:xfrm>
            <a:off x="9815273" y="410832"/>
            <a:ext cx="2616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cap="all" dirty="0">
                <a:latin typeface="Gilroy-ExtraBold"/>
                <a:sym typeface="Gilroy-ExtraBold"/>
              </a:rPr>
              <a:t>Объем рынка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390B6A-9226-4065-979C-31EF7DFE8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7758" y="692034"/>
            <a:ext cx="2627604" cy="97544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D07A906B-FB21-421D-8C7D-85F2A8AE2D89}"/>
              </a:ext>
            </a:extLst>
          </p:cNvPr>
          <p:cNvSpPr/>
          <p:nvPr/>
        </p:nvSpPr>
        <p:spPr>
          <a:xfrm>
            <a:off x="7760521" y="1628783"/>
            <a:ext cx="3574474" cy="3482109"/>
          </a:xfrm>
          <a:prstGeom prst="ellipse">
            <a:avLst/>
          </a:prstGeom>
          <a:solidFill>
            <a:srgbClr val="B5D8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E973CE6-63CA-442D-91F7-FD0F405EC651}"/>
              </a:ext>
            </a:extLst>
          </p:cNvPr>
          <p:cNvSpPr/>
          <p:nvPr/>
        </p:nvSpPr>
        <p:spPr>
          <a:xfrm>
            <a:off x="8185395" y="2323818"/>
            <a:ext cx="2724726" cy="2694298"/>
          </a:xfrm>
          <a:prstGeom prst="ellipse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AA13BF39-1631-48EE-BAF0-89149946AFB6}"/>
              </a:ext>
            </a:extLst>
          </p:cNvPr>
          <p:cNvSpPr/>
          <p:nvPr/>
        </p:nvSpPr>
        <p:spPr>
          <a:xfrm>
            <a:off x="8654472" y="3268187"/>
            <a:ext cx="1708726" cy="1658039"/>
          </a:xfrm>
          <a:prstGeom prst="ellipse">
            <a:avLst/>
          </a:prstGeom>
          <a:solidFill>
            <a:srgbClr val="9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0F6AD7-59D9-49E7-8B06-A9A219AEB040}"/>
              </a:ext>
            </a:extLst>
          </p:cNvPr>
          <p:cNvSpPr txBox="1"/>
          <p:nvPr/>
        </p:nvSpPr>
        <p:spPr>
          <a:xfrm>
            <a:off x="8654472" y="1954486"/>
            <a:ext cx="1508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1млрд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07B1AD-2ED2-4D31-8CAD-8CC1568F65EA}"/>
              </a:ext>
            </a:extLst>
          </p:cNvPr>
          <p:cNvSpPr txBox="1"/>
          <p:nvPr/>
        </p:nvSpPr>
        <p:spPr>
          <a:xfrm>
            <a:off x="8654472" y="2726080"/>
            <a:ext cx="1560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500 млн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19947F-0541-4293-A62C-1448B6ACDE11}"/>
              </a:ext>
            </a:extLst>
          </p:cNvPr>
          <p:cNvSpPr txBox="1"/>
          <p:nvPr/>
        </p:nvSpPr>
        <p:spPr>
          <a:xfrm>
            <a:off x="8763270" y="3670449"/>
            <a:ext cx="1613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100 млн</a:t>
            </a:r>
          </a:p>
        </p:txBody>
      </p: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989" y="-635684"/>
            <a:ext cx="5307727" cy="75078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FCCF50-18DF-43F9-B289-723533954383}"/>
              </a:ext>
            </a:extLst>
          </p:cNvPr>
          <p:cNvSpPr txBox="1"/>
          <p:nvPr/>
        </p:nvSpPr>
        <p:spPr>
          <a:xfrm>
            <a:off x="1320397" y="1356053"/>
            <a:ext cx="8310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Конкуренты производства муцина от технологических компостных червей не выявлены.</a:t>
            </a:r>
          </a:p>
          <a:p>
            <a:endParaRPr lang="ru-RU" dirty="0"/>
          </a:p>
          <a:p>
            <a:r>
              <a:rPr lang="ru-RU" dirty="0"/>
              <a:t>Есть малые местные конкуренты, но их производство муцина основана на получении его от улитки и не способна покрыть потребности в муцине. </a:t>
            </a:r>
          </a:p>
          <a:p>
            <a:endParaRPr lang="ru-RU" dirty="0"/>
          </a:p>
          <a:p>
            <a:r>
              <a:rPr lang="ru-RU" dirty="0"/>
              <a:t>Применение нашей технологии позволит получить объемы муцина выше чем у конкурентов, из-за простоты биотехнологии  и времени получения большей биомассы червей в сравнении с биотехнологией разведения улиток . </a:t>
            </a:r>
          </a:p>
        </p:txBody>
      </p:sp>
      <p:sp>
        <p:nvSpPr>
          <p:cNvPr id="22" name="Freeform: Shape 9">
            <a:extLst>
              <a:ext uri="{FF2B5EF4-FFF2-40B4-BE49-F238E27FC236}">
                <a16:creationId xmlns:a16="http://schemas.microsoft.com/office/drawing/2014/main" id="{E49C6FF0-937C-48D9-ACAA-3FB625297A75}"/>
              </a:ext>
            </a:extLst>
          </p:cNvPr>
          <p:cNvSpPr>
            <a:spLocks/>
          </p:cNvSpPr>
          <p:nvPr/>
        </p:nvSpPr>
        <p:spPr bwMode="auto">
          <a:xfrm rot="5400000">
            <a:off x="531216" y="1375760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23" name="Freeform: Shape 9">
            <a:extLst>
              <a:ext uri="{FF2B5EF4-FFF2-40B4-BE49-F238E27FC236}">
                <a16:creationId xmlns:a16="http://schemas.microsoft.com/office/drawing/2014/main" id="{3855AA0B-D52F-4943-926B-BDEF0AAFD83D}"/>
              </a:ext>
            </a:extLst>
          </p:cNvPr>
          <p:cNvSpPr>
            <a:spLocks/>
          </p:cNvSpPr>
          <p:nvPr/>
        </p:nvSpPr>
        <p:spPr bwMode="auto">
          <a:xfrm rot="5400000">
            <a:off x="531216" y="2131317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9">
            <a:extLst>
              <a:ext uri="{FF2B5EF4-FFF2-40B4-BE49-F238E27FC236}">
                <a16:creationId xmlns:a16="http://schemas.microsoft.com/office/drawing/2014/main" id="{C3DD9126-E397-4A1F-9601-F7F05E3F886A}"/>
              </a:ext>
            </a:extLst>
          </p:cNvPr>
          <p:cNvSpPr>
            <a:spLocks/>
          </p:cNvSpPr>
          <p:nvPr/>
        </p:nvSpPr>
        <p:spPr bwMode="auto">
          <a:xfrm rot="5400000">
            <a:off x="531216" y="2822900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58BA2D-B2AD-4AA3-9386-FA0E37C26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778" y="3690630"/>
            <a:ext cx="3027680" cy="30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 часть 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9" y="-789555"/>
            <a:ext cx="5307727" cy="7507865"/>
          </a:xfrm>
          <a:prstGeom prst="rect">
            <a:avLst/>
          </a:prstGeom>
        </p:spPr>
      </p:pic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DF404862-10D9-40D1-840C-B2D6177A8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378877"/>
              </p:ext>
            </p:extLst>
          </p:nvPr>
        </p:nvGraphicFramePr>
        <p:xfrm>
          <a:off x="420955" y="915957"/>
          <a:ext cx="11455368" cy="5352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52">
                  <a:extLst>
                    <a:ext uri="{9D8B030D-6E8A-4147-A177-3AD203B41FA5}">
                      <a16:colId xmlns:a16="http://schemas.microsoft.com/office/drawing/2014/main" val="2357004136"/>
                    </a:ext>
                  </a:extLst>
                </a:gridCol>
                <a:gridCol w="2346454">
                  <a:extLst>
                    <a:ext uri="{9D8B030D-6E8A-4147-A177-3AD203B41FA5}">
                      <a16:colId xmlns:a16="http://schemas.microsoft.com/office/drawing/2014/main" val="500814982"/>
                    </a:ext>
                  </a:extLst>
                </a:gridCol>
                <a:gridCol w="2346454">
                  <a:extLst>
                    <a:ext uri="{9D8B030D-6E8A-4147-A177-3AD203B41FA5}">
                      <a16:colId xmlns:a16="http://schemas.microsoft.com/office/drawing/2014/main" val="3860266569"/>
                    </a:ext>
                  </a:extLst>
                </a:gridCol>
                <a:gridCol w="2346454">
                  <a:extLst>
                    <a:ext uri="{9D8B030D-6E8A-4147-A177-3AD203B41FA5}">
                      <a16:colId xmlns:a16="http://schemas.microsoft.com/office/drawing/2014/main" val="1155628431"/>
                    </a:ext>
                  </a:extLst>
                </a:gridCol>
                <a:gridCol w="2346454">
                  <a:extLst>
                    <a:ext uri="{9D8B030D-6E8A-4147-A177-3AD203B41FA5}">
                      <a16:colId xmlns:a16="http://schemas.microsoft.com/office/drawing/2014/main" val="4214051364"/>
                    </a:ext>
                  </a:extLst>
                </a:gridCol>
              </a:tblGrid>
              <a:tr h="758492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партнеры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виды деятельности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Ценностное предложение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Взаимоотношения с клиентами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ресурсы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3686"/>
                  </a:ext>
                </a:extLst>
              </a:tr>
              <a:tr h="4593811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Неконкурирующие компании: производители вспомогательного сырья (грунт, фильтры, тары), логистические организации.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Конкуренты - для обмена клиентской базы, для покрытия объемов больших заказов.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 муцина.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производства: аренда помещения, найм сотрудников, организация рабочего процесса производства муцина, логистика, соблюдения требований условий труда, IT поддержка.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каналов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Экономическая выгода –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понижение себестоимости муцина на 20%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сравнению с другими производителями, российское производство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 сегмент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Обслуживание на основе деловых и экономических отношений.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Деловая переписка, рекламная продукция, коммерческие предложения и деловое общение в рамках оформления договорных отношений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Материальные – лабораторное и технологическое оборудование, биоматериал; 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Человеческие кадры: технолог, лаборанты, уборщик;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Финансовые – капитал, амортизационный фонд.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1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 часть 2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9" y="-789555"/>
            <a:ext cx="5307727" cy="7507865"/>
          </a:xfrm>
          <a:prstGeom prst="rect">
            <a:avLst/>
          </a:prstGeom>
        </p:spPr>
      </p:pic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DF404862-10D9-40D1-840C-B2D6177A8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002854"/>
              </p:ext>
            </p:extLst>
          </p:nvPr>
        </p:nvGraphicFramePr>
        <p:xfrm>
          <a:off x="731520" y="931116"/>
          <a:ext cx="10800081" cy="4522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35">
                  <a:extLst>
                    <a:ext uri="{9D8B030D-6E8A-4147-A177-3AD203B41FA5}">
                      <a16:colId xmlns:a16="http://schemas.microsoft.com/office/drawing/2014/main" val="2357004136"/>
                    </a:ext>
                  </a:extLst>
                </a:gridCol>
                <a:gridCol w="3446676">
                  <a:extLst>
                    <a:ext uri="{9D8B030D-6E8A-4147-A177-3AD203B41FA5}">
                      <a16:colId xmlns:a16="http://schemas.microsoft.com/office/drawing/2014/main" val="500814982"/>
                    </a:ext>
                  </a:extLst>
                </a:gridCol>
                <a:gridCol w="3753070">
                  <a:extLst>
                    <a:ext uri="{9D8B030D-6E8A-4147-A177-3AD203B41FA5}">
                      <a16:colId xmlns:a16="http://schemas.microsoft.com/office/drawing/2014/main" val="3860266569"/>
                    </a:ext>
                  </a:extLst>
                </a:gridCol>
              </a:tblGrid>
              <a:tr h="590681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продаж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затрат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Источники доходов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3686"/>
                  </a:ext>
                </a:extLst>
              </a:tr>
              <a:tr h="3375323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Общение с представителями компаний-производителей косметической и фармакологической продукции. Создание официального сайта, интернет-магазина. 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mail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marketing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Рассылка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коммерческих предложений, директ-мэйл, рассылка прейскурантов. Индивидуальные визиты наших представителей в офисы компаний- потенциальных клиентов, визитные подарки для них.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1.Обеспечение производства (в зависимости от объемов)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Хранение и транспортировка муцина (30.000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Оплата труда (от 30.000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Привлечение клиентов (10.000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dirty="0"/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Участие в профильных конференциях (60 000 – 80 000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Продажа качественного, готового к применению сырья (муцина).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 1 килограмм. 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Получение прибыли согласно условиям составленного договора с обеспечением подрядчиком (нами) качества и количества товара.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141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FB477-AAF6-475F-9741-C9DBA7D25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121" y="4556858"/>
            <a:ext cx="1808480" cy="180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9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970" y="-789555"/>
            <a:ext cx="5307727" cy="7507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EE501FB-0C40-4044-B972-40FA3E328650}"/>
              </a:ext>
            </a:extLst>
          </p:cNvPr>
          <p:cNvSpPr txBox="1"/>
          <p:nvPr/>
        </p:nvSpPr>
        <p:spPr>
          <a:xfrm>
            <a:off x="983814" y="1128128"/>
            <a:ext cx="7088908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Возможности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Получение нового сырья для косметической продукции.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Использование в медицинской отрасли.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Получение качественного российского продукта без участия импортных технологий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Удешевление сырья, которое приведет к удешевлению стоимости косметической продукции для потребителей.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10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Риски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Нехватка финансирования, которая приведет к невозможности проведения дальнейших исследований проведения лабораторного качественного анализа.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Ограниченное использование в продуктах косметологии и фармакологии.</a:t>
            </a: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F867CC-ADB6-483B-8D65-149E938C7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396" y="1186490"/>
            <a:ext cx="5671510" cy="5671510"/>
          </a:xfrm>
          <a:prstGeom prst="rect">
            <a:avLst/>
          </a:prstGeom>
        </p:spPr>
      </p:pic>
      <p:sp>
        <p:nvSpPr>
          <p:cNvPr id="22" name="Freeform: Shape 9">
            <a:extLst>
              <a:ext uri="{FF2B5EF4-FFF2-40B4-BE49-F238E27FC236}">
                <a16:creationId xmlns:a16="http://schemas.microsoft.com/office/drawing/2014/main" id="{8571EFB0-367E-4038-A8B9-01D6B8CA0BDF}"/>
              </a:ext>
            </a:extLst>
          </p:cNvPr>
          <p:cNvSpPr>
            <a:spLocks/>
          </p:cNvSpPr>
          <p:nvPr/>
        </p:nvSpPr>
        <p:spPr bwMode="auto">
          <a:xfrm rot="5400000">
            <a:off x="310901" y="1143658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9">
            <a:extLst>
              <a:ext uri="{FF2B5EF4-FFF2-40B4-BE49-F238E27FC236}">
                <a16:creationId xmlns:a16="http://schemas.microsoft.com/office/drawing/2014/main" id="{2D458721-A4DF-45F6-B72A-8AE356191A7D}"/>
              </a:ext>
            </a:extLst>
          </p:cNvPr>
          <p:cNvSpPr>
            <a:spLocks/>
          </p:cNvSpPr>
          <p:nvPr/>
        </p:nvSpPr>
        <p:spPr bwMode="auto">
          <a:xfrm rot="5400000">
            <a:off x="307183" y="3599012"/>
            <a:ext cx="409766" cy="495430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52" y="-649865"/>
            <a:ext cx="5307727" cy="7507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9E3196A-AFEC-48F9-9DA1-511859C4B842}"/>
              </a:ext>
            </a:extLst>
          </p:cNvPr>
          <p:cNvSpPr txBox="1"/>
          <p:nvPr/>
        </p:nvSpPr>
        <p:spPr>
          <a:xfrm>
            <a:off x="1294463" y="1334869"/>
            <a:ext cx="9068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Антонова Вера, студентка МГУТУ им. Разумовского факультета Биотехнологий и рыбного хозяйства. Лидер проекта, автор научных публикаций.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619DB2F-892E-4199-88EB-6484E6184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06" y="2626360"/>
            <a:ext cx="4876800" cy="4876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B93DDC1-2C6E-4D58-9B6B-9A96CEDD4553}"/>
              </a:ext>
            </a:extLst>
          </p:cNvPr>
          <p:cNvSpPr txBox="1"/>
          <p:nvPr/>
        </p:nvSpPr>
        <p:spPr>
          <a:xfrm>
            <a:off x="1294462" y="2374415"/>
            <a:ext cx="8861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Мария Кузнецова, ведущий специалист экологической консалтинговой компании, магистрант по направлениям Экология и природопользование в РУДН и Строительство в МГСУ, переводчик.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BB36046-5112-4C96-9B38-8617D0F88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54" y="2411961"/>
            <a:ext cx="914400" cy="914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CD6F61-40ED-4EB4-81F4-578B909E1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66" y="3683835"/>
            <a:ext cx="1947395" cy="194739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4CD37CF-42CC-48D1-B557-EBA8C20DD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66" y="1347745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C490F36-DEE7-493A-8CCD-CA6480873650}"/>
              </a:ext>
            </a:extLst>
          </p:cNvPr>
          <p:cNvSpPr txBox="1"/>
          <p:nvPr/>
        </p:nvSpPr>
        <p:spPr>
          <a:xfrm>
            <a:off x="2054114" y="4049097"/>
            <a:ext cx="47195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Пономарев Андрей Константинович - научный руководитель проекта, кандидат биологических наук, ихтиолог-рыбовод, преподаватель кафедры Биотехнологий и рыбного хозяйства МГУТУ им. Разумовского, автор множества научных публикаций.</a:t>
            </a: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1032</Words>
  <Application>Microsoft Office PowerPoint</Application>
  <PresentationFormat>Широкоэкранный</PresentationFormat>
  <Paragraphs>129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Microsoft YaHei</vt:lpstr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 Neue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Вера</cp:lastModifiedBy>
  <cp:revision>36</cp:revision>
  <dcterms:created xsi:type="dcterms:W3CDTF">2023-10-12T18:43:30Z</dcterms:created>
  <dcterms:modified xsi:type="dcterms:W3CDTF">2023-11-22T22:42:21Z</dcterms:modified>
</cp:coreProperties>
</file>