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7" roundtripDataSignature="AMtx7miBYfUwP+kgapzaHQGabmWe4MTw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8954B2E-42BB-431E-9B95-FB22FF3A1A4B}">
  <a:tblStyle styleId="{28954B2E-42BB-431E-9B95-FB22FF3A1A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BDBC89F-6214-41F0-9317-F7B3F28282F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leader-id.ru/events/446937" TargetMode="External"/><Relationship Id="rId4" Type="http://schemas.openxmlformats.org/officeDocument/2006/relationships/hyperlink" Target="https://leader-id.ru/events/427579" TargetMode="External"/><Relationship Id="rId9" Type="http://schemas.openxmlformats.org/officeDocument/2006/relationships/hyperlink" Target="https://leader-id.ru/events/448433" TargetMode="External"/><Relationship Id="rId5" Type="http://schemas.openxmlformats.org/officeDocument/2006/relationships/hyperlink" Target="https://leader-id.ru/events/425171" TargetMode="External"/><Relationship Id="rId6" Type="http://schemas.openxmlformats.org/officeDocument/2006/relationships/hyperlink" Target="https://leader-id.ru/events/447186" TargetMode="External"/><Relationship Id="rId7" Type="http://schemas.openxmlformats.org/officeDocument/2006/relationships/hyperlink" Target="https://leader-id.ru/events/447197" TargetMode="External"/><Relationship Id="rId8" Type="http://schemas.openxmlformats.org/officeDocument/2006/relationships/hyperlink" Target="https://leader-id.ru/events/448418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3100">
                <a:solidFill>
                  <a:schemeClr val="dk1"/>
                </a:solidFill>
              </a:rPr>
              <a:t>Мониторинг здоровья 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Комплексная система для наблюдения за пожилыми</a:t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560400" y="1891698"/>
            <a:ext cx="6153300" cy="18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12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Имеется большое количество пожилых людей за которыми требуется постоянное наблюдение для оказания своевременной помощи в случае угроз жизни и здоровью. В нашей области за пожилыми наблюдают соцработники, которые оказывают им помощь, но соцработников недостаточное количество и поэтому за их услуги требуется довольно большие  капиталовложения, которые есть не у каждого близкого человека, а так же не у всех есть возможность самостоятельно наблюдать в связи с занятостью.</a:t>
            </a:r>
            <a:endParaRPr sz="125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450"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Сегмент А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</a:t>
            </a:r>
            <a:r>
              <a:rPr lang="ru"/>
              <a:t>одственники людей с ограничением по здоровью за которыми нужен постоянное наблюдение за жизненными показателями проживающие в Омской области.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Сегмент Б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	Родители которые хотят дистанционно наблюдать за детьми которые требуют наблюдения по состоянию здоровья.</a:t>
            </a:r>
            <a:endParaRPr/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456818" y="2568881"/>
            <a:ext cx="6568200" cy="13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В ситуации когда кто то из родственников болен, наши клиенты сталкиваются со следующими проблемами: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нет возможности постоянно наблюдать за пожилым родственником;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нет возможности своевременного и быстрого решения проблем и угроз</a:t>
            </a:r>
            <a:r>
              <a:rPr lang="ru">
                <a:solidFill>
                  <a:srgbClr val="132C40"/>
                </a:solidFill>
              </a:rPr>
              <a:t> </a:t>
            </a:r>
            <a:r>
              <a:rPr lang="ru">
                <a:solidFill>
                  <a:srgbClr val="132C40"/>
                </a:solidFill>
              </a:rPr>
              <a:t>связанных со здоровьем;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достаточно дорого оплачивать услуги профессиональных соцработников.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5"/>
          <p:cNvSpPr txBox="1"/>
          <p:nvPr>
            <p:ph idx="1" type="body"/>
          </p:nvPr>
        </p:nvSpPr>
        <p:spPr>
          <a:xfrm>
            <a:off x="401718" y="2736881"/>
            <a:ext cx="79932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 </a:t>
            </a:r>
            <a:r>
              <a:rPr lang="ru"/>
              <a:t>предоставляем</a:t>
            </a:r>
            <a:r>
              <a:rPr lang="ru"/>
              <a:t> датчики, разрабатываем приложение и схему работы комплекса, в котором у пользователя будет доступ ко всем медицинским показателям с датчиков и данных с камеры наблюдения, родственников за которыми требуется наблюдение.</a:t>
            </a:r>
            <a:endParaRPr sz="1300"/>
          </a:p>
        </p:txBody>
      </p:sp>
      <p:sp>
        <p:nvSpPr>
          <p:cNvPr id="170" name="Google Shape;17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7667" y="188513"/>
            <a:ext cx="3370862" cy="2162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704532" y="1935700"/>
            <a:ext cx="51189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FD493D"/>
                </a:solidFill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: Мониторинг здоровья;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FD493D"/>
                </a:solidFill>
              </a:rPr>
              <a:t>Помогаем: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родственникам пожилых людей или людей с ограничением по здоровью;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FD493D"/>
                </a:solidFill>
              </a:rPr>
              <a:t>в ситуации: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когда нет возможности самостоятельно очно родственник находится отдаленно;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FD493D"/>
                </a:solidFill>
              </a:rPr>
              <a:t>решать проблему: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постоянного наблюдения за жизненными показателями и его действиями;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FD493D"/>
                </a:solidFill>
              </a:rPr>
              <a:t>с помощью: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беспроводной связи, сенсорики, блокчейн;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FD493D"/>
                </a:solidFill>
              </a:rPr>
              <a:t>и получать: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экономию финансовых средств и времени.</a:t>
            </a:r>
            <a:endParaRPr sz="1200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488950" y="2340299"/>
            <a:ext cx="69366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В2С, рост не быстрый, но большой, уровень конкуренции –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средний.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TAM - 1 млрд руб.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SAM - 12 млн. руб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SOM - 370000 руб.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0" name="Google Shape;20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8567" y="124675"/>
            <a:ext cx="2021063" cy="203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57201" y="2848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>
            <p:ph type="title"/>
          </p:nvPr>
        </p:nvSpPr>
        <p:spPr>
          <a:xfrm>
            <a:off x="457200" y="2503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3" name="Google Shape;21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725" y="909075"/>
            <a:ext cx="7764401" cy="4129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488944" y="2345556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Планируем продавать комплекс видеонаблюдения с программным обеспечением для смартфонов по подписке или с возможностью выкупа оборудования.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/>
          <p:nvPr>
            <p:ph type="title"/>
          </p:nvPr>
        </p:nvSpPr>
        <p:spPr>
          <a:xfrm>
            <a:off x="227717" y="-59094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36" name="Google Shape;236;p10"/>
          <p:cNvGraphicFramePr/>
          <p:nvPr/>
        </p:nvGraphicFramePr>
        <p:xfrm>
          <a:off x="301600" y="498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{28954B2E-42BB-431E-9B95-FB22FF3A1A4B}</a:tableStyleId>
              </a:tblPr>
              <a:tblGrid>
                <a:gridCol w="2670425"/>
                <a:gridCol w="2670425"/>
                <a:gridCol w="26704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Период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Действие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Результат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Сентябрь 2023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2"/>
                          </a:solidFill>
                        </a:rPr>
                        <a:t>Команда приняла участие в мероприятиях: </a:t>
                      </a:r>
                      <a:endParaRPr sz="8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2"/>
                          </a:solidFill>
                        </a:rPr>
                        <a:t>“</a:t>
                      </a:r>
                      <a:r>
                        <a:rPr lang="ru" sz="800">
                          <a:solidFill>
                            <a:schemeClr val="dk2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Презентация акселерационной программы «Омский ГАУ СТАРТ 2023» в рамках федерального проекта ПУТП</a:t>
                      </a:r>
                      <a:r>
                        <a:rPr lang="ru" sz="800">
                          <a:solidFill>
                            <a:schemeClr val="dk2"/>
                          </a:solidFill>
                        </a:rPr>
                        <a:t>”</a:t>
                      </a:r>
                      <a:endParaRPr sz="8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2"/>
                          </a:solidFill>
                          <a:uFill>
                            <a:noFill/>
                          </a:uFill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Экспертное выступление на тему "Рынок Хелснет: вызовы, актуальные тренды, перспективные проекты" #АП</a:t>
                      </a:r>
                      <a:endParaRPr sz="8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2"/>
                          </a:solidFill>
                        </a:rPr>
                        <a:t>“</a:t>
                      </a:r>
                      <a:r>
                        <a:rPr lang="ru" sz="800">
                          <a:solidFill>
                            <a:schemeClr val="dk2"/>
                          </a:solidFill>
                          <a:uFill>
                            <a:noFill/>
                          </a:uFill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Экспертное выступление на тему "НТИ, СКВОТ, тренды"#АП</a:t>
                      </a:r>
                      <a:r>
                        <a:rPr lang="ru" sz="800">
                          <a:solidFill>
                            <a:schemeClr val="dk2"/>
                          </a:solidFill>
                        </a:rPr>
                        <a:t>”</a:t>
                      </a:r>
                      <a:endParaRPr sz="8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2"/>
                          </a:solidFill>
                        </a:rPr>
                        <a:t>“</a:t>
                      </a:r>
                      <a:r>
                        <a:rPr lang="ru" sz="800">
                          <a:solidFill>
                            <a:schemeClr val="dk2"/>
                          </a:solidFill>
                          <a:uFill>
                            <a:noFill/>
                          </a:uFill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10+ Дизайн-спринт по генерации идей и командообразованию для 4-ой группы #АП</a:t>
                      </a:r>
                      <a:r>
                        <a:rPr lang="ru" sz="800">
                          <a:solidFill>
                            <a:schemeClr val="dk2"/>
                          </a:solidFill>
                        </a:rPr>
                        <a:t>”</a:t>
                      </a:r>
                      <a:endParaRPr sz="800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Сформирована команда, выбрана цель проекта, распределены задачи членов команды.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1850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октябрь 2023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dk2"/>
                          </a:solidFill>
                        </a:rPr>
                        <a:t>Команда приняла участие в мероприятиях: </a:t>
                      </a:r>
                      <a:endParaRPr sz="8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lt2"/>
                          </a:solidFill>
                          <a:uFill>
                            <a:noFill/>
                          </a:uFill>
                          <a:hlinkClick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Практикум по продуктовым шаблонам «Оценка рынка. Расчет TAM, SAM, SOM. Работа с конкурентами» #АП</a:t>
                      </a:r>
                      <a:endParaRPr sz="800">
                        <a:solidFill>
                          <a:schemeClr val="lt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solidFill>
                            <a:schemeClr val="lt2"/>
                          </a:solidFill>
                          <a:uFill>
                            <a:noFill/>
                          </a:uFill>
                          <a:hlinkClick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Трекшен-митинг на тему «Проработка продуктового видения и предпринимательского замысла команды» #АП</a:t>
                      </a:r>
                      <a:endParaRPr sz="800">
                        <a:solidFill>
                          <a:schemeClr val="lt2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ru" sz="800">
                          <a:solidFill>
                            <a:schemeClr val="lt2"/>
                          </a:solidFill>
                          <a:uFill>
                            <a:noFill/>
                          </a:uFill>
                          <a:hlinkClick r:id="rId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Экспертная труба на тему «Консультации команд по рынкам и технологиям» #АП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Проведены корректировки темы и обязанностей членов команды, представили проект на оценку экспертов, </a:t>
                      </a: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ведется работа над </a:t>
                      </a:r>
                      <a:r>
                        <a:rPr lang="ru" sz="1200"/>
                        <a:t>бизнес планом проекта, ведется работа над схемой проекта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/>
          <p:nvPr>
            <p:ph type="title"/>
          </p:nvPr>
        </p:nvSpPr>
        <p:spPr>
          <a:xfrm>
            <a:off x="456792" y="711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11"/>
          <p:cNvGraphicFramePr/>
          <p:nvPr/>
        </p:nvGraphicFramePr>
        <p:xfrm>
          <a:off x="457210" y="6367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{DBDBC89F-6214-41F0-9317-F7B3F28282F2}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Гаврильчик Никита Андреевич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Полещук Дмитрий Юрьевич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Бабкин Иван Андреевич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Финансовый директор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Ташимов Данила Назарович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Администратор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</a:rPr>
                        <a:t>Царегородцев Алексей Сергеевич</a:t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5729" y="1017750"/>
            <a:ext cx="739299" cy="97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7491" y="1871150"/>
            <a:ext cx="735779" cy="97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8454" y="2724550"/>
            <a:ext cx="733858" cy="97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5738" y="3577953"/>
            <a:ext cx="739300" cy="975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27125" y="4553050"/>
            <a:ext cx="616500" cy="82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9" name="Google Shape;259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8" name="Google Shape;268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{DBDBC89F-6214-41F0-9317-F7B3F28282F2}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Ищем программиста для реализации программы</a:t>
                      </a:r>
                      <a:endParaRPr sz="1400" u="none" cap="none" strike="noStrik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ноябрь 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Гаврильчик Н.А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9" name="Google Shape;269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13"/>
          <p:cNvSpPr txBox="1"/>
          <p:nvPr>
            <p:ph idx="1" type="body"/>
          </p:nvPr>
        </p:nvSpPr>
        <p:spPr>
          <a:xfrm>
            <a:off x="3048524" y="2227430"/>
            <a:ext cx="2612400" cy="4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1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Гаврильчик Никита</a:t>
            </a:r>
            <a:endParaRPr sz="11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+7(951) 421-83-25</a:t>
            </a:r>
            <a:endParaRPr sz="11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4" name="Google Shape;28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841" y="2227431"/>
            <a:ext cx="2442672" cy="245326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3"/>
          <p:cNvSpPr txBox="1"/>
          <p:nvPr/>
        </p:nvSpPr>
        <p:spPr>
          <a:xfrm>
            <a:off x="3048525" y="4104400"/>
            <a:ext cx="23352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Скрытое станет явным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