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embeddedFontLst>
    <p:embeddedFont>
      <p:font typeface="Roboto"/>
      <p:regular r:id="rId16"/>
      <p:bold r:id="rId17"/>
      <p:italic r:id="rId18"/>
      <p:boldItalic r:id="rId19"/>
    </p:embeddedFont>
    <p:embeddedFont>
      <p:font typeface="Helvetica Neue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iw3NfkEUBpdRK1SDdBREPkmj/J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7F296C4-6733-4B1A-B729-57EC51C2A7B2}">
  <a:tblStyle styleId="{E7F296C4-6733-4B1A-B729-57EC51C2A7B2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 b="off" i="off"/>
    </a:band1H>
    <a:band2H>
      <a:tcTxStyle b="off" i="off"/>
      <a:tcStyle>
        <a:fill>
          <a:solidFill>
            <a:srgbClr val="FFFFFF"/>
          </a:solidFill>
        </a:fill>
      </a:tcStyle>
    </a:band2H>
    <a:band1V>
      <a:tcTxStyle b="off" i="off"/>
    </a:band1V>
    <a:band2V>
      <a:tcTxStyle b="off" i="off"/>
    </a:band2V>
    <a:lastCol>
      <a:tcTxStyle b="off" i="off"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FDE6CE1D-6B96-4EED-AE78-F92E9BEF974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811C1BB-04DC-43F3-847D-BBC24BB1BC19}" styleName="Table_2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93"/>
        <p:guide pos="150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regular.fntdata"/><Relationship Id="rId11" Type="http://schemas.openxmlformats.org/officeDocument/2006/relationships/slide" Target="slides/slide5.xml"/><Relationship Id="rId22" Type="http://schemas.openxmlformats.org/officeDocument/2006/relationships/font" Target="fonts/HelveticaNeue-italic.fntdata"/><Relationship Id="rId10" Type="http://schemas.openxmlformats.org/officeDocument/2006/relationships/slide" Target="slides/slide4.xml"/><Relationship Id="rId21" Type="http://schemas.openxmlformats.org/officeDocument/2006/relationships/font" Target="fonts/HelveticaNeue-bold.fntdata"/><Relationship Id="rId13" Type="http://schemas.openxmlformats.org/officeDocument/2006/relationships/slide" Target="slides/slide7.xml"/><Relationship Id="rId24" Type="http://customschemas.google.com/relationships/presentationmetadata" Target="metadata"/><Relationship Id="rId12" Type="http://schemas.openxmlformats.org/officeDocument/2006/relationships/slide" Target="slides/slide6.xml"/><Relationship Id="rId23" Type="http://schemas.openxmlformats.org/officeDocument/2006/relationships/font" Target="fonts/HelveticaNeue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Roboto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Roboto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a0bc692015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g2a0bc692015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1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Рисунок 9" id="29" name="Google Shape;29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Рисунок 9" id="40" name="Google Shape;4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50" name="Google Shape;5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fontScale="925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rPr b="0" i="0" lang="en-US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Рисунок 9" id="70" name="Google Shape;70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{E7F296C4-6733-4B1A-B729-57EC51C2A7B2}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" name="Google Shape;75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" name="Google Shape;78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83" name="Google Shape;83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84" name="Google Shape;8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87" name="Google Shape;8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8F00FF"/>
                </a:solidFill>
              </a:rPr>
              <a:t>Голосовой сбор для сбора данных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en-US" sz="2300">
                <a:solidFill>
                  <a:srgbClr val="8F00FF"/>
                </a:solidFill>
              </a:rPr>
              <a:t>VoiceScore</a:t>
            </a:r>
            <a:endParaRPr b="0" i="0" sz="6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2" id="108" name="Google Shape;10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Изображение выглядит как небо, человек, оранжевый, проигрыватель&#10;&#10;Автоматически созданное описание" id="110" name="Google Shape;110;p1"/>
          <p:cNvPicPr preferRelativeResize="0"/>
          <p:nvPr/>
        </p:nvPicPr>
        <p:blipFill rotWithShape="1">
          <a:blip r:embed="rId4">
            <a:alphaModFix/>
          </a:blip>
          <a:srcRect b="6860" l="1404" r="0" t="1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>
          <a:xfrm>
            <a:off x="106650" y="1022375"/>
            <a:ext cx="1197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</a:rPr>
              <a:t>Актуальность, решаемая проблема, описание 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7" name="Google Shape;117;p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18" name="Google Shape;118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" name="Google Shape;120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21" name="Google Shape;121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6" name="Google Shape;126;p2"/>
          <p:cNvSpPr txBox="1"/>
          <p:nvPr/>
        </p:nvSpPr>
        <p:spPr>
          <a:xfrm>
            <a:off x="213150" y="1901675"/>
            <a:ext cx="4086300" cy="3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АКТУАЛЬНОСТЬ</a:t>
            </a:r>
            <a:b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 наше время, где взаимодействие с клиентами становится ключевым элементом успешного бизнеса, наш проект предлагает инновационное решение, сокращающее время и усилия компаний для получения качественной обратной связи от потребителей. Автоматизированный процесс оценки услуг через имитацию реального разговора - вот что делает наш продукт актуальным и конкурентоспособным.</a:t>
            </a:r>
            <a:b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РЕШАЕМАЯ ПРОБЛЕМА</a:t>
            </a:r>
            <a:b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Продукт решает проблему компаний, желающих провести быструю и автоматизированную оценку предоставленных ими услуг с детальным анализом обратной связи от потребителей.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2"/>
          <p:cNvSpPr txBox="1"/>
          <p:nvPr/>
        </p:nvSpPr>
        <p:spPr>
          <a:xfrm>
            <a:off x="4404450" y="1901675"/>
            <a:ext cx="7574400" cy="47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ОПИСАНИЕ ПРОЕКТА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Продукт: ПО для сбора обратной связи</a:t>
            </a:r>
            <a:b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Telegram Bot, эмулирующий поведение оператора в телефонном разговоре.</a:t>
            </a:r>
            <a:b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Цель проекта:</a:t>
            </a:r>
            <a:b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Создать модель для коммуникации с клиентами компаний в рамках телефонного разговора.</a:t>
            </a:r>
            <a:b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Задачи проекта: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Исследования по моделированию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Разработка сервиса (ПО)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Тестирование и обучение модели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Генерация данных и пилотирование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Запуск в эксплуатацию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Ожидаемые результаты:</a:t>
            </a:r>
            <a:b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Работающий Telegram Bot, имитирующий поведение оператора в телефонном разговоре.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Области применения:</a:t>
            </a:r>
            <a:b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Любая компания, предоставляющая услуги.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Потенциальные потребительские сегменты:</a:t>
            </a:r>
            <a:b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B2B решение для компаний, нуждающихся в оценке предоставленных услуг.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33" name="Google Shape;133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" name="Google Shape;135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6" name="Google Shape;136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1" name="Google Shape;141;p3"/>
          <p:cNvSpPr txBox="1"/>
          <p:nvPr/>
        </p:nvSpPr>
        <p:spPr>
          <a:xfrm>
            <a:off x="523757" y="959725"/>
            <a:ext cx="110979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</a:rPr>
              <a:t>Описание продукта</a:t>
            </a:r>
            <a:br>
              <a:rPr lang="en-US" sz="3600">
                <a:solidFill>
                  <a:srgbClr val="8F00FF"/>
                </a:solidFill>
              </a:rPr>
            </a:br>
            <a:r>
              <a:rPr lang="en-US" sz="3600">
                <a:solidFill>
                  <a:srgbClr val="8F00FF"/>
                </a:solidFill>
              </a:rPr>
              <a:t>Ценностное предложение</a:t>
            </a:r>
            <a:br>
              <a:rPr lang="en-US" sz="3600">
                <a:solidFill>
                  <a:srgbClr val="8F00FF"/>
                </a:solidFill>
              </a:rPr>
            </a:br>
            <a:r>
              <a:rPr lang="en-US" sz="3600">
                <a:solidFill>
                  <a:srgbClr val="8F00FF"/>
                </a:solidFill>
              </a:rPr>
              <a:t>Технология решения проблемы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4572700" y="3070800"/>
            <a:ext cx="3000000" cy="22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Ценностное предложение</a:t>
            </a:r>
            <a:b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Универсальное решение для B2B сегмента, которое в отличии от ботов, представленных конкурентами, обладает технологией, позволяющей фиксировать и обрабатывать развернутое мнение клиента. Также технологии применяются более точечно в отличии от массовых обзвонов конкурентов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523750" y="3070800"/>
            <a:ext cx="30000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Описание продукта</a:t>
            </a:r>
            <a:b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Telegram Bot, который может имитировать поведение оператора в телефонном разговоре.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8621650" y="3070800"/>
            <a:ext cx="30000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Технология решения проблемы</a:t>
            </a:r>
            <a:b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Продукт/услуга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 для сбора обратной связи.</a:t>
            </a:r>
            <a:b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Функционал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 Агрегация и обработка пользовательских оценок предоставленным им услугам какой-либо компании с получением развернутого мнения потребителя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 Обработка полученных результатов и их предоставление компании-заказчику</a:t>
            </a: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g2a0bc692015_0_0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50" name="Google Shape;150;g2a0bc692015_0_0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" name="Google Shape;151;g2a0bc692015_0_0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" name="Google Shape;152;g2a0bc692015_0_0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53" name="Google Shape;153;g2a0bc692015_0_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g2a0bc692015_0_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" name="Google Shape;155;g2a0bc692015_0_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g2a0bc692015_0_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" name="Google Shape;157;g2a0bc692015_0_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8" name="Google Shape;158;g2a0bc692015_0_0"/>
          <p:cNvSpPr txBox="1"/>
          <p:nvPr/>
        </p:nvSpPr>
        <p:spPr>
          <a:xfrm>
            <a:off x="523877" y="2342774"/>
            <a:ext cx="49899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rgbClr val="1B1B1B"/>
                </a:solidFill>
                <a:latin typeface="Roboto"/>
                <a:ea typeface="Roboto"/>
                <a:cs typeface="Roboto"/>
                <a:sym typeface="Roboto"/>
              </a:rPr>
              <a:t>MVP</a:t>
            </a:r>
            <a:endParaRPr b="1" sz="1200">
              <a:solidFill>
                <a:srgbClr val="1B1B1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B1B1B"/>
                </a:solidFill>
                <a:latin typeface="Roboto"/>
                <a:ea typeface="Roboto"/>
                <a:cs typeface="Roboto"/>
                <a:sym typeface="Roboto"/>
              </a:rPr>
              <a:t>Так как мы работаем с компанией TargetAI, мы по их рекомендации будем реализовывать нашу задачу в виде Telegram Bot'а. Данный формат давольно прост и, в то же время, полностью раскрывает потенциал именно нашей части проекта</a:t>
            </a:r>
            <a:endParaRPr sz="1200">
              <a:solidFill>
                <a:srgbClr val="1B1B1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B1B1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rgbClr val="1B1B1B"/>
                </a:solidFill>
                <a:latin typeface="Roboto"/>
                <a:ea typeface="Roboto"/>
                <a:cs typeface="Roboto"/>
                <a:sym typeface="Roboto"/>
              </a:rPr>
              <a:t>Как это работает?</a:t>
            </a:r>
            <a:endParaRPr b="1" sz="1200">
              <a:solidFill>
                <a:srgbClr val="1B1B1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B1B1B"/>
                </a:solidFill>
                <a:latin typeface="Roboto"/>
                <a:ea typeface="Roboto"/>
                <a:cs typeface="Roboto"/>
                <a:sym typeface="Roboto"/>
              </a:rPr>
              <a:t>Тестер будет общаться с телеграм ботом со стороны клиента. То есть будет происходить обычная "переписка" в ходе которой наш бот выяснит оценку пользователя для услуг выбранной компании.</a:t>
            </a:r>
            <a:endParaRPr sz="1200">
              <a:solidFill>
                <a:srgbClr val="1B1B1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1B1B1B"/>
              </a:solidFill>
            </a:endParaRPr>
          </a:p>
        </p:txBody>
      </p:sp>
      <p:sp>
        <p:nvSpPr>
          <p:cNvPr id="159" name="Google Shape;159;g2a0bc692015_0_0"/>
          <p:cNvSpPr txBox="1"/>
          <p:nvPr/>
        </p:nvSpPr>
        <p:spPr>
          <a:xfrm>
            <a:off x="523865" y="1659195"/>
            <a:ext cx="651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</a:rPr>
              <a:t>AI Operator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g2a0bc692015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6265" y="1006838"/>
            <a:ext cx="4844335" cy="4844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66" name="Google Shape;166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71" name="Google Shape;171;p4"/>
          <p:cNvSpPr txBox="1"/>
          <p:nvPr/>
        </p:nvSpPr>
        <p:spPr>
          <a:xfrm>
            <a:off x="589496" y="922281"/>
            <a:ext cx="9365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</a:rPr>
              <a:t>Анализ конкурентов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2" name="Google Shape;172;p4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3" name="Google Shape;173;p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4" name="Google Shape;174;p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175" name="Google Shape;175;p4"/>
          <p:cNvGraphicFramePr/>
          <p:nvPr/>
        </p:nvGraphicFramePr>
        <p:xfrm>
          <a:off x="420938" y="1611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{FDE6CE1D-6B96-4EED-AE78-F92E9BEF9740}</a:tableStyleId>
              </a:tblPr>
              <a:tblGrid>
                <a:gridCol w="1962550"/>
                <a:gridCol w="2114950"/>
                <a:gridCol w="2374200"/>
                <a:gridCol w="2496200"/>
                <a:gridCol w="2328425"/>
              </a:tblGrid>
              <a:tr h="57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Аналогичный продукт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Краткое описание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Чем понравилось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Чем не понравилось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Чем ваша идея лучше</a:t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899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Сбер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Бот, предлагающий какой-то продукт. 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Замена ботом рутинных операций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Нет хорошей системы оценки услуг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Наличие технологии, позволяющей фиксировать и анализировать обратную связь во время разговора</a:t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1107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МТС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900">
                          <a:solidFill>
                            <a:srgbClr val="000000"/>
                          </a:solidFill>
                        </a:rPr>
                        <a:t>Бот, предлагающий какой-то продукт(тариф).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Действует точечно. Хороший способ доведения информации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Упор на количество, а не на качество. Назойливый алгоритм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000000"/>
                          </a:solidFill>
                        </a:rPr>
                        <a:t>Наличие технологии, позволяющей фиксировать и анализировать обратную связь во время разговора. Более точечный обзвон. </a:t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899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ЖКХ(Дом.ру)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Сценарный бот для прояснения проблемы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Считывание голоса. Нет необходимости использовать визуальный интерфейс телефона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Бот заскриптован. Фильтр доводит до людей. 15 минут ожидания до соединения с оператором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Бот использует технологии ИИ, следовательно нет скриптов. Всё работает быстрее. </a:t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692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Автосервисы</a:t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(крупные компании)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000000"/>
                          </a:solidFill>
                        </a:rPr>
                        <a:t>Бот, собирающий обратную связь об услугах</a:t>
                      </a:r>
                      <a:endParaRPr sz="9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Предупреждение о звонке. 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Неудобный(устаревший) интерфейс взаимодействия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Нет нужды использовать визуальный  интерфейс телефона для оценки.</a:t>
                      </a:r>
                      <a:endParaRPr sz="9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81" name="Google Shape;181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86" name="Google Shape;18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44771" y="6139368"/>
            <a:ext cx="2145252" cy="9810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5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88" name="Google Shape;188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9" name="Google Shape;189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0" name="Google Shape;190;p5"/>
          <p:cNvSpPr txBox="1"/>
          <p:nvPr/>
        </p:nvSpPr>
        <p:spPr>
          <a:xfrm>
            <a:off x="589496" y="908955"/>
            <a:ext cx="9365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</a:rPr>
              <a:t>Финансовая модель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546375" y="1771750"/>
            <a:ext cx="5315400" cy="38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0000"/>
                </a:solidFill>
              </a:rPr>
              <a:t>Затраты на разработку(12080 рублей)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</a:rPr>
              <a:t>1.</a:t>
            </a:r>
            <a:r>
              <a:rPr lang="en-US" sz="1600"/>
              <a:t>Аренда сервера для телеграм бота 880 рублей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</a:rPr>
              <a:t>2.Видеокарты для дообучения 10000 рублей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</a:rPr>
              <a:t>3.API для разработчиков 1200 рублей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0000"/>
                </a:solidFill>
              </a:rPr>
              <a:t>Постоянные затраты(1674960 рублей)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</a:rPr>
              <a:t>1. </a:t>
            </a:r>
            <a:r>
              <a:rPr lang="en-US" sz="1600"/>
              <a:t>Аренда сервера 10560 рублей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2. API для разработчиков 14400 рублей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3. Техническая поддержка 5 человек 1650000 рублей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0000"/>
                </a:solidFill>
              </a:rPr>
              <a:t>Переменные затраты(985000 рублей)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</a:rPr>
              <a:t>1. </a:t>
            </a:r>
            <a:r>
              <a:rPr lang="en-US" sz="1600"/>
              <a:t>Налоги 900000 рублей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2. Видеокарты для дообучения 10000 рублей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3. Мерч 75000 рублей</a:t>
            </a:r>
            <a:endParaRPr sz="1600">
              <a:solidFill>
                <a:srgbClr val="000000"/>
              </a:solidFill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6634575" y="1767063"/>
            <a:ext cx="3969000" cy="3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0000"/>
                </a:solidFill>
              </a:rPr>
              <a:t>Всего прибыль за 12 месяцев: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</a:rPr>
              <a:t>12 327 960 рублей 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0000"/>
                </a:solidFill>
              </a:rPr>
              <a:t>Точка окупаемости проекта: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</a:rPr>
              <a:t>2 месяца</a:t>
            </a:r>
            <a:endParaRPr sz="1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p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98" name="Google Shape;198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03" name="Google Shape;203;p6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04" name="Google Shape;204;p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5" name="Google Shape;205;p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6" name="Google Shape;206;p6"/>
          <p:cNvSpPr txBox="1"/>
          <p:nvPr/>
        </p:nvSpPr>
        <p:spPr>
          <a:xfrm>
            <a:off x="535465" y="959695"/>
            <a:ext cx="651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</a:rPr>
              <a:t>Бизнес-Модель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7" name="Google Shape;207;p6"/>
          <p:cNvGraphicFramePr/>
          <p:nvPr/>
        </p:nvGraphicFramePr>
        <p:xfrm>
          <a:off x="420913" y="1776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{A811C1BB-04DC-43F3-847D-BBC24BB1BC19}</a:tableStyleId>
              </a:tblPr>
              <a:tblGrid>
                <a:gridCol w="2146500"/>
                <a:gridCol w="1954375"/>
                <a:gridCol w="3299325"/>
                <a:gridCol w="2132725"/>
                <a:gridCol w="1870950"/>
              </a:tblGrid>
              <a:tr h="3745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1. ПРОБЛЕМА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500"/>
                        <a:t>(Опишите основные проблемы потребителя)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4. РЕШЕНИЕ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500"/>
                        <a:t>(Опишите суть предлагаемого вами решения каждой проблемы)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3. ЦЕННОСТНОЕ ПРЕДЛОЖЕНИЕ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500"/>
                        <a:t>(Чем ваше решение уникально для потребителя и почему стоит обратить на него внимание)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9.СКРЫТОЕ ПРЕИМУЩЕСТВО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500"/>
                        <a:t>(Почему ваше решение будет сложно скопировать?)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2. ПОТРЕБИТЕЛЬСКИЙ СЕГМЕНТ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500"/>
                        <a:t>(Опишите ключевого потребителя)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338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Существует человеческий фактор в call-центрах и тд. Уход от расходов на содержания операторов к “универсальным солдатам”</a:t>
                      </a:r>
                      <a:endParaRPr sz="7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ПО с использованием ИИ, обученное на базе клиента, что заменяет собой оператора call-центра в общении с клиентом</a:t>
                      </a:r>
                      <a:endParaRPr sz="7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</a:rPr>
                        <a:t>Универсальное решение для B2B сегмента, которое в отличии от ботов, представленных конкурентами, обладает технологией, позволяющей фиксировать и обрабатывать развернутое мнение клиента. Также технологии применяются более точечно в отличии от массовых обзвонов конкурентов</a:t>
                      </a:r>
                      <a:endParaRPr sz="7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Эксклюзивные условия сотрудничества с крупной IT компанией</a:t>
                      </a:r>
                      <a:endParaRPr sz="7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B2B сегмент. Компании, где есть call-центры с потребностью в обратной связи</a:t>
                      </a:r>
                      <a:endParaRPr sz="7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1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1а. СУЩЕСТВУЮЩИЕ АЛЬТЕРНАТИВЫ</a:t>
                      </a:r>
                      <a:endParaRPr b="1"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500"/>
                        <a:t>(Как сейчас решаются эти проблемы)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8. КЛЮЧЕВЫЕ МЕТРИКИ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500"/>
                        <a:t>(По каким показателям будет понятно, что предлагаемое решение успешно?)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5. КАНАЛЫ РАСПРОСТРАНЕНИЯ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500"/>
                        <a:t>(Как потребители узнают про ваш продукт?)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2а. РАННИЕ ПОСЛЕДОВАТЕЛИ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500"/>
                        <a:t>(Кто в первую очередь начнет пользователься вашим решением?)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91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Использование ботов для обзовна клиентов/доведения информации</a:t>
                      </a:r>
                      <a:endParaRPr sz="7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1. Количество компаний, купивших подписку</a:t>
                      </a:r>
                      <a:endParaRPr sz="7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2. Количество компаний, продливших подписку</a:t>
                      </a:r>
                      <a:endParaRPr sz="7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Партнерская сеть TargetAI</a:t>
                      </a:r>
                      <a:endParaRPr sz="7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Партнеры компании, которая сделала заявку на разработку</a:t>
                      </a:r>
                      <a:endParaRPr sz="700"/>
                    </a:p>
                  </a:txBody>
                  <a:tcPr marT="91425" marB="91425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3482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7. СТРУКТУРА ИЗДЕРЖЕК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500"/>
                        <a:t>(Какие затраты потребуются, чтобы продукт работал?)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6а. МОДЕЛЬ МОНЕТИЗАЦИИ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500"/>
                        <a:t>(Выберите модель монетизации для вашего продукта)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6. ПОТОКИ ПОСТУПЛЕНИЯ ДОХОДОВ</a:t>
                      </a:r>
                      <a:endParaRPr b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500"/>
                        <a:t>(На чем ваш продукт будет зарабатывать?)</a:t>
                      </a:r>
                      <a:endParaRPr b="1" i="1"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 hMerge="1"/>
              </a:tr>
              <a:tr h="16265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00">
                          <a:solidFill>
                            <a:srgbClr val="000000"/>
                          </a:solidFill>
                        </a:rPr>
                        <a:t>Затраты на разработку(12080 рублей)</a:t>
                      </a:r>
                      <a:endParaRPr b="1"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>
                          <a:solidFill>
                            <a:srgbClr val="000000"/>
                          </a:solidFill>
                        </a:rPr>
                        <a:t>1.Аренда сервера для телеграм бота 880 рублей</a:t>
                      </a:r>
                      <a:endParaRPr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>
                          <a:solidFill>
                            <a:srgbClr val="000000"/>
                          </a:solidFill>
                        </a:rPr>
                        <a:t>2.Видеокарты для дообучения 10000 рублей</a:t>
                      </a:r>
                      <a:endParaRPr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>
                          <a:solidFill>
                            <a:srgbClr val="000000"/>
                          </a:solidFill>
                        </a:rPr>
                        <a:t>3.API для разработчиков 1200 рублей</a:t>
                      </a:r>
                      <a:endParaRPr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00">
                          <a:solidFill>
                            <a:srgbClr val="000000"/>
                          </a:solidFill>
                        </a:rPr>
                        <a:t>Постоянные затраты(1674960 рублей)</a:t>
                      </a:r>
                      <a:endParaRPr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>
                          <a:solidFill>
                            <a:srgbClr val="000000"/>
                          </a:solidFill>
                        </a:rPr>
                        <a:t>1. Аренда сервера 10560 рублей</a:t>
                      </a:r>
                      <a:endParaRPr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>
                          <a:solidFill>
                            <a:srgbClr val="000000"/>
                          </a:solidFill>
                        </a:rPr>
                        <a:t>2. API для разработчиков 14400 рублей</a:t>
                      </a:r>
                      <a:endParaRPr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>
                          <a:solidFill>
                            <a:srgbClr val="000000"/>
                          </a:solidFill>
                        </a:rPr>
                        <a:t>3. Техническая поддержка 5 человек 1650000 рублей</a:t>
                      </a:r>
                      <a:endParaRPr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00">
                          <a:solidFill>
                            <a:srgbClr val="000000"/>
                          </a:solidFill>
                        </a:rPr>
                        <a:t>Переменные затраты(985000 рублей)</a:t>
                      </a:r>
                      <a:endParaRPr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>
                          <a:solidFill>
                            <a:srgbClr val="000000"/>
                          </a:solidFill>
                        </a:rPr>
                        <a:t>1. Налоги 900000 рублей</a:t>
                      </a:r>
                      <a:endParaRPr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>
                          <a:solidFill>
                            <a:srgbClr val="000000"/>
                          </a:solidFill>
                        </a:rPr>
                        <a:t>2. Видеокарты для дообучения 10000 рублей</a:t>
                      </a:r>
                      <a:endParaRPr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>
                          <a:solidFill>
                            <a:srgbClr val="000000"/>
                          </a:solidFill>
                        </a:rPr>
                        <a:t>3. Мерч 75000 рублей</a:t>
                      </a:r>
                      <a:endParaRPr sz="6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Фиксированная стоимость за покупку </a:t>
                      </a:r>
                      <a:r>
                        <a:rPr lang="en-US" sz="500"/>
                        <a:t>- единоразовая оплата при покупке продукта</a:t>
                      </a:r>
                      <a:endParaRPr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Ежемесячная подписка</a:t>
                      </a:r>
                      <a:r>
                        <a:rPr lang="en-US" sz="500"/>
                        <a:t> - оплата за период пользования продуктом</a:t>
                      </a:r>
                      <a:endParaRPr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Freemium</a:t>
                      </a:r>
                      <a:r>
                        <a:rPr lang="en-US" sz="500"/>
                        <a:t> - наличие бесплатного контента / периода /тарифа перед оплатой стоимости</a:t>
                      </a:r>
                      <a:endParaRPr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Монетизация данных </a:t>
                      </a:r>
                      <a:r>
                        <a:rPr lang="en-US" sz="500"/>
                        <a:t>- продажа доступа к собранной аналитике</a:t>
                      </a:r>
                      <a:endParaRPr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Аренда</a:t>
                      </a:r>
                      <a:r>
                        <a:rPr lang="en-US" sz="500"/>
                        <a:t> - оплата за пользование сервисом, на котором пользователи создают свои продукты</a:t>
                      </a:r>
                      <a:endParaRPr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Реклама</a:t>
                      </a:r>
                      <a:r>
                        <a:rPr lang="en-US" sz="500"/>
                        <a:t> - оплата за размещение рекламы сторонних сервисов</a:t>
                      </a:r>
                      <a:endParaRPr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5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Продажа пользовательской лицензии</a:t>
                      </a:r>
                      <a:r>
                        <a:rPr lang="en-US" sz="500"/>
                        <a:t> - оплата за лицензию на пользование сервисом</a:t>
                      </a:r>
                      <a:endParaRPr sz="500"/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>
                          <a:solidFill>
                            <a:srgbClr val="000000"/>
                          </a:solidFill>
                        </a:rPr>
                        <a:t>Ежемесячная подписка</a:t>
                      </a:r>
                      <a:r>
                        <a:rPr lang="en-US" sz="500">
                          <a:solidFill>
                            <a:srgbClr val="000000"/>
                          </a:solidFill>
                        </a:rPr>
                        <a:t> - оплата за период пользования продуктом. </a:t>
                      </a:r>
                      <a:endParaRPr sz="500">
                        <a:solidFill>
                          <a:srgbClr val="000000"/>
                        </a:solidFill>
                      </a:endParaRPr>
                    </a:p>
                    <a:p>
                      <a:pPr indent="-2603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Char char="●"/>
                      </a:pPr>
                      <a:r>
                        <a:rPr lang="en-US" sz="500">
                          <a:solidFill>
                            <a:srgbClr val="000000"/>
                          </a:solidFill>
                        </a:rPr>
                        <a:t>Несколько вариантов. На год/полгода/месяц</a:t>
                      </a:r>
                      <a:endParaRPr sz="500">
                        <a:solidFill>
                          <a:srgbClr val="000000"/>
                        </a:solidFill>
                      </a:endParaRPr>
                    </a:p>
                    <a:p>
                      <a:pPr indent="-2603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Char char="●"/>
                      </a:pPr>
                      <a:r>
                        <a:rPr lang="en-US" sz="500">
                          <a:solidFill>
                            <a:srgbClr val="000000"/>
                          </a:solidFill>
                        </a:rPr>
                        <a:t>Подписка разбивается на пакеты(Gold/Platinum/Diamond)</a:t>
                      </a:r>
                      <a:endParaRPr sz="500">
                        <a:solidFill>
                          <a:srgbClr val="000000"/>
                        </a:solidFill>
                      </a:endParaRPr>
                    </a:p>
                    <a:p>
                      <a:pPr indent="-2603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Char char="●"/>
                      </a:pPr>
                      <a:r>
                        <a:rPr lang="en-US" sz="500">
                          <a:solidFill>
                            <a:srgbClr val="000000"/>
                          </a:solidFill>
                        </a:rPr>
                        <a:t>Gold - стандартная модель(БЕЗ дообучения)</a:t>
                      </a:r>
                      <a:endParaRPr sz="500">
                        <a:solidFill>
                          <a:srgbClr val="000000"/>
                        </a:solidFill>
                      </a:endParaRPr>
                    </a:p>
                    <a:p>
                      <a:pPr indent="-2603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Char char="●"/>
                      </a:pPr>
                      <a:r>
                        <a:rPr lang="en-US" sz="500">
                          <a:solidFill>
                            <a:srgbClr val="000000"/>
                          </a:solidFill>
                        </a:rPr>
                        <a:t>Platinum - дообученная модель + тех. поддержка</a:t>
                      </a:r>
                      <a:endParaRPr sz="500">
                        <a:solidFill>
                          <a:srgbClr val="000000"/>
                        </a:solidFill>
                      </a:endParaRPr>
                    </a:p>
                    <a:p>
                      <a:pPr indent="-2603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Char char="●"/>
                      </a:pPr>
                      <a:r>
                        <a:rPr lang="en-US" sz="500">
                          <a:solidFill>
                            <a:srgbClr val="000000"/>
                          </a:solidFill>
                        </a:rPr>
                        <a:t>Diamond - полная поддержка ПО на протяжении всей подписки</a:t>
                      </a:r>
                      <a:endParaRPr sz="5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28575" marL="2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3" name="Google Shape;213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6" name="Google Shape;216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7" name="Google Shape;217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18" name="Google Shape;218;p7"/>
          <p:cNvSpPr txBox="1"/>
          <p:nvPr/>
        </p:nvSpPr>
        <p:spPr>
          <a:xfrm>
            <a:off x="535465" y="849095"/>
            <a:ext cx="651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8F00FF"/>
                </a:solidFill>
              </a:rPr>
              <a:t>Команда 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9" name="Google Shape;219;p7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0" name="Google Shape;220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1" name="Google Shape;221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2" name="Google Shape;222;p7"/>
          <p:cNvSpPr txBox="1"/>
          <p:nvPr/>
        </p:nvSpPr>
        <p:spPr>
          <a:xfrm>
            <a:off x="90225" y="1416250"/>
            <a:ext cx="4369800" cy="21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Шакиров Эмиль Ренатович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Роль: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DS NLP, ML Dev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Описание: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Отвечает за разработку модели общения с клиентами через телефонные разговоры. Его работа позволяет создать алгоритмы, которые эмулируют поведение оператора для получения качественной обратной связи от клиентов. Это важно для обеспечения автоматизированной оценки услуг компаний.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7"/>
          <p:cNvSpPr txBox="1"/>
          <p:nvPr/>
        </p:nvSpPr>
        <p:spPr>
          <a:xfrm>
            <a:off x="4397325" y="1416250"/>
            <a:ext cx="3769800" cy="21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Дзюба Виктория Игоревна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Роль: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ML Dev, Backend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Описание: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Занимается разработкой программного обеспечения для обработки и предоставления результатов анализа клиентской обратной связи. Её вклад в проект обеспечивает эффективную работу и предоставление детальной информации компаниям о качестве услуг.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p7"/>
          <p:cNvSpPr txBox="1"/>
          <p:nvPr/>
        </p:nvSpPr>
        <p:spPr>
          <a:xfrm>
            <a:off x="8564750" y="1423975"/>
            <a:ext cx="3499200" cy="19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Фомин Леонид Александрович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Роль: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Backend Dev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Описание: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Задействован в разработке бэкенда для хранения и обработки данных. Его работа обеспечивает безопасное и эффективное хранение информации о клиентской обратной связи для последующего анализа.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p7"/>
          <p:cNvSpPr txBox="1"/>
          <p:nvPr/>
        </p:nvSpPr>
        <p:spPr>
          <a:xfrm>
            <a:off x="8432450" y="3781575"/>
            <a:ext cx="3499200" cy="19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Макарова Анастасия Игоревна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Роль: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Assistant to PM, Assistant to ML, Assistant to Backend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Описание: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Помогает в координации работы проекта и поддержке команды. Её вклад включает в себя организацию процессов и обеспечение коммуникации внутри команды.</a:t>
            </a:r>
            <a:endParaRPr/>
          </a:p>
        </p:txBody>
      </p:sp>
      <p:sp>
        <p:nvSpPr>
          <p:cNvPr id="226" name="Google Shape;226;p7"/>
          <p:cNvSpPr txBox="1"/>
          <p:nvPr/>
        </p:nvSpPr>
        <p:spPr>
          <a:xfrm>
            <a:off x="4387625" y="3781575"/>
            <a:ext cx="3769800" cy="19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Котович Ксения Анатольевна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Роль: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Assistant to PM, Assistant to ML, Assistant to Backend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Описание: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Содействует в организации работы проекта и поддерживает функционирование команды, а также участвует в обеспечении оперативности в работе.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7"/>
          <p:cNvSpPr txBox="1"/>
          <p:nvPr/>
        </p:nvSpPr>
        <p:spPr>
          <a:xfrm>
            <a:off x="186800" y="3781575"/>
            <a:ext cx="38631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Тотиков Сармат Александрович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Роль: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Project-Manager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Описание: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Отвечает за общее управление проектом, координацию работы команды и достижение целей проекта в срок. Его руководящая роль играет ключевую роль в успехе проекта.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4" id="236" name="Google Shape;236;p10"/>
          <p:cNvPicPr preferRelativeResize="0"/>
          <p:nvPr/>
        </p:nvPicPr>
        <p:blipFill rotWithShape="1">
          <a:blip r:embed="rId3">
            <a:alphaModFix/>
          </a:blip>
          <a:srcRect b="5188" l="0" r="0" t="0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2.png" id="237" name="Google Shape;237;p10"/>
          <p:cNvPicPr preferRelativeResize="0"/>
          <p:nvPr/>
        </p:nvPicPr>
        <p:blipFill rotWithShape="1">
          <a:blip r:embed="rId4">
            <a:alphaModFix/>
          </a:blip>
          <a:srcRect b="5620" l="0" r="0" t="720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0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b="0" i="0" lang="en-US" sz="69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b="0" i="0" lang="en-US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en-US" sz="2300">
                <a:solidFill>
                  <a:srgbClr val="1B1B1B"/>
                </a:solidFill>
              </a:rPr>
              <a:t>+7 (928) 864 7288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email: s-totikov@mail.</a:t>
            </a:r>
            <a:r>
              <a:rPr lang="en-US" sz="2300">
                <a:solidFill>
                  <a:srgbClr val="1B1B1B"/>
                </a:solidFill>
              </a:rPr>
              <a:t>ru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</cp:coreProperties>
</file>